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1.xml" ContentType="application/vnd.openxmlformats-officedocument.drawingml.chartshapes+xml"/>
  <Override PartName="/ppt/charts/chart10.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2.xml" ContentType="application/vnd.openxmlformats-officedocument.drawingml.chartshapes+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7"/>
  </p:notesMasterIdLst>
  <p:handoutMasterIdLst>
    <p:handoutMasterId r:id="rId28"/>
  </p:handoutMasterIdLst>
  <p:sldIdLst>
    <p:sldId id="288" r:id="rId2"/>
    <p:sldId id="384" r:id="rId3"/>
    <p:sldId id="1096" r:id="rId4"/>
    <p:sldId id="374" r:id="rId5"/>
    <p:sldId id="389" r:id="rId6"/>
    <p:sldId id="394" r:id="rId7"/>
    <p:sldId id="1097" r:id="rId8"/>
    <p:sldId id="1081" r:id="rId9"/>
    <p:sldId id="1054" r:id="rId10"/>
    <p:sldId id="1085" r:id="rId11"/>
    <p:sldId id="1063" r:id="rId12"/>
    <p:sldId id="1052" r:id="rId13"/>
    <p:sldId id="1070" r:id="rId14"/>
    <p:sldId id="392" r:id="rId15"/>
    <p:sldId id="1069" r:id="rId16"/>
    <p:sldId id="1055" r:id="rId17"/>
    <p:sldId id="1102" r:id="rId18"/>
    <p:sldId id="1065" r:id="rId19"/>
    <p:sldId id="1112" r:id="rId20"/>
    <p:sldId id="1106" r:id="rId21"/>
    <p:sldId id="1073" r:id="rId22"/>
    <p:sldId id="1072" r:id="rId23"/>
    <p:sldId id="1117" r:id="rId24"/>
    <p:sldId id="1110" r:id="rId25"/>
    <p:sldId id="1111" r:id="rId26"/>
  </p:sldIdLst>
  <p:sldSz cx="12192000" cy="6858000"/>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7680" userDrawn="1">
          <p15:clr>
            <a:srgbClr val="A4A3A4"/>
          </p15:clr>
        </p15:guide>
        <p15:guide id="3" orient="horz" userDrawn="1">
          <p15:clr>
            <a:srgbClr val="A4A3A4"/>
          </p15:clr>
        </p15:guide>
      </p15:sldGuideLst>
    </p:ext>
    <p:ext uri="{2D200454-40CA-4A62-9FC3-DE9A4176ACB9}">
      <p15:notesGuideLst xmlns:p15="http://schemas.microsoft.com/office/powerpoint/2012/main">
        <p15:guide id="1" orient="horz" pos="3133" userDrawn="1">
          <p15:clr>
            <a:srgbClr val="A4A3A4"/>
          </p15:clr>
        </p15:guide>
        <p15:guide id="2" pos="214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DDDC4"/>
    <a:srgbClr val="EEEFE1"/>
    <a:srgbClr val="E9E6D7"/>
    <a:srgbClr val="FFFFCC"/>
    <a:srgbClr val="FFFF99"/>
    <a:srgbClr val="CC3300"/>
    <a:srgbClr val="BA3807"/>
    <a:srgbClr val="FF66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709" autoAdjust="0"/>
  </p:normalViewPr>
  <p:slideViewPr>
    <p:cSldViewPr showGuides="1">
      <p:cViewPr varScale="1">
        <p:scale>
          <a:sx n="114" d="100"/>
          <a:sy n="114" d="100"/>
        </p:scale>
        <p:origin x="354" y="108"/>
      </p:cViewPr>
      <p:guideLst>
        <p:guide pos="7680"/>
        <p:guide orient="horz"/>
      </p:guideLst>
    </p:cSldViewPr>
  </p:slideViewPr>
  <p:notesTextViewPr>
    <p:cViewPr>
      <p:scale>
        <a:sx n="1" d="1"/>
        <a:sy n="1" d="1"/>
      </p:scale>
      <p:origin x="0" y="0"/>
    </p:cViewPr>
  </p:notesTextViewPr>
  <p:sorterViewPr>
    <p:cViewPr>
      <p:scale>
        <a:sx n="80" d="100"/>
        <a:sy n="80" d="100"/>
      </p:scale>
      <p:origin x="0" y="0"/>
    </p:cViewPr>
  </p:sorterViewPr>
  <p:notesViewPr>
    <p:cSldViewPr showGuides="1">
      <p:cViewPr varScale="1">
        <p:scale>
          <a:sx n="52" d="100"/>
          <a:sy n="52" d="100"/>
        </p:scale>
        <p:origin x="-2856" y="-96"/>
      </p:cViewPr>
      <p:guideLst>
        <p:guide orient="horz" pos="3133"/>
        <p:guide pos="214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PI\Dropbox%20(CPI)\Energy%20Finance\Projects%20Current\AFD\South%20Africa%20Project\Final%20Report%20Analysis\Graphics%20-%20Nov18.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CPI\Documents\Coal%20power%20generation,%20consumption%20&amp;%20emissions.xlsx" TargetMode="Externa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2.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PI\Dropbox%20(CPI)\Energy%20Finance\Projects%20Current\AFD\South%20Africa%20Project\Final%20Report%20Analysis\Graphics%20-%20Nov18.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CPI\Dropbox%20(CPI)\Energy%20Finance\Projects%20Current\AFD\South%20Africa%20Project\Final%20Report%20Analysis\Graphics%20-%20Nov18.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CPI\Dropbox%20(CPI)\Energy%20Finance\Projects%20Current\AFD\South%20Africa%20Project\Final%20Report%20Analysis\Graphics%20-%20Nov18.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CPI\Dropbox%20(CPI)\Energy%20Finance\Projects%20Current\AFD\South%20Africa%20Project\Final%20Report%20Analysis\Graphics%20-%20Nov18.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CPI\Dropbox%20(CPI)\Energy%20Finance\Projects%20Current\AFD\South%20Africa%20Project\Final%20Report%20Analysis\Graphics%20-%20Nov18.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CPI\Dropbox%20(CPI)\Energy%20Finance\Projects%20Current\AFD\South%20Africa%20Project\Final%20Report%20Analysis\Graphics%20-%20Nov18.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1" Type="http://schemas.openxmlformats.org/officeDocument/2006/relationships/oleObject" Target="file:///C:\Users\CPI\Documents\Sovereign%20risk%20opportunity%20mapping.xlsx" TargetMode="External"/></Relationships>
</file>

<file path=ppt/charts/_rels/chart9.xml.rels><?xml version="1.0" encoding="UTF-8" standalone="yes"?>
<Relationships xmlns="http://schemas.openxmlformats.org/package/2006/relationships"><Relationship Id="rId3" Type="http://schemas.openxmlformats.org/officeDocument/2006/relationships/oleObject" Target="file:///C:\Users\CPI\Documents\Coal%20power%20generation,%20consumption%20&amp;%20emissions.xlsx" TargetMode="Externa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8633074385442165E-2"/>
          <c:y val="3.465971683117075E-2"/>
          <c:w val="0.86405803270547343"/>
          <c:h val="0.94241765553953638"/>
        </c:manualLayout>
      </c:layout>
      <c:areaChart>
        <c:grouping val="standard"/>
        <c:varyColors val="0"/>
        <c:ser>
          <c:idx val="3"/>
          <c:order val="3"/>
          <c:spPr>
            <a:solidFill>
              <a:schemeClr val="bg2">
                <a:lumMod val="90000"/>
              </a:schemeClr>
            </a:solidFill>
            <a:ln>
              <a:noFill/>
            </a:ln>
            <a:effectLst/>
          </c:spPr>
          <c:cat>
            <c:numRef>
              <c:f>'Export coal'!$C$1:$T$1</c:f>
              <c:numCache>
                <c:formatCode>General</c:formatCode>
                <c:ptCount val="18"/>
                <c:pt idx="0">
                  <c:v>2018</c:v>
                </c:pt>
                <c:pt idx="2">
                  <c:v>2020</c:v>
                </c:pt>
                <c:pt idx="7">
                  <c:v>2025</c:v>
                </c:pt>
                <c:pt idx="12">
                  <c:v>2030</c:v>
                </c:pt>
                <c:pt idx="17">
                  <c:v>2035</c:v>
                </c:pt>
              </c:numCache>
            </c:numRef>
          </c:cat>
          <c:val>
            <c:numRef>
              <c:f>'Export coal'!$C$13:$T$13</c:f>
              <c:numCache>
                <c:formatCode>_-* #,##0_-;\-* #,##0_-;_-* "-"??_-;_-@_-</c:formatCode>
                <c:ptCount val="18"/>
                <c:pt idx="0">
                  <c:v>2545.2151910807861</c:v>
                </c:pt>
                <c:pt idx="1">
                  <c:v>2861.0052966767189</c:v>
                </c:pt>
                <c:pt idx="2">
                  <c:v>3129.2252276333461</c:v>
                </c:pt>
                <c:pt idx="3">
                  <c:v>3363.005400799279</c:v>
                </c:pt>
                <c:pt idx="4">
                  <c:v>4074.3849165355236</c:v>
                </c:pt>
                <c:pt idx="5">
                  <c:v>4628.2476771149704</c:v>
                </c:pt>
                <c:pt idx="6">
                  <c:v>5249.8843916261567</c:v>
                </c:pt>
                <c:pt idx="7">
                  <c:v>5745.6843595056707</c:v>
                </c:pt>
                <c:pt idx="8">
                  <c:v>5906.9203538140864</c:v>
                </c:pt>
                <c:pt idx="9">
                  <c:v>5933.9357422614439</c:v>
                </c:pt>
                <c:pt idx="10">
                  <c:v>6276.1234120127983</c:v>
                </c:pt>
                <c:pt idx="11">
                  <c:v>6626.2963186848228</c:v>
                </c:pt>
                <c:pt idx="12">
                  <c:v>6803.1575041059232</c:v>
                </c:pt>
                <c:pt idx="13">
                  <c:v>6884.9425456776644</c:v>
                </c:pt>
                <c:pt idx="14">
                  <c:v>6910.0325777168973</c:v>
                </c:pt>
                <c:pt idx="15">
                  <c:v>6830.524775285613</c:v>
                </c:pt>
                <c:pt idx="16">
                  <c:v>6671.5763071061428</c:v>
                </c:pt>
                <c:pt idx="17">
                  <c:v>6560.5280375377015</c:v>
                </c:pt>
              </c:numCache>
            </c:numRef>
          </c:val>
          <c:extLst>
            <c:ext xmlns:c16="http://schemas.microsoft.com/office/drawing/2014/chart" uri="{C3380CC4-5D6E-409C-BE32-E72D297353CC}">
              <c16:uniqueId val="{00000000-73CE-4BA8-B02D-82D9F998B6BA}"/>
            </c:ext>
          </c:extLst>
        </c:ser>
        <c:ser>
          <c:idx val="4"/>
          <c:order val="4"/>
          <c:spPr>
            <a:solidFill>
              <a:schemeClr val="bg2">
                <a:lumMod val="75000"/>
              </a:schemeClr>
            </a:solidFill>
            <a:ln>
              <a:noFill/>
            </a:ln>
            <a:effectLst/>
          </c:spPr>
          <c:cat>
            <c:numRef>
              <c:f>'Export coal'!$C$1:$T$1</c:f>
              <c:numCache>
                <c:formatCode>General</c:formatCode>
                <c:ptCount val="18"/>
                <c:pt idx="0">
                  <c:v>2018</c:v>
                </c:pt>
                <c:pt idx="2">
                  <c:v>2020</c:v>
                </c:pt>
                <c:pt idx="7">
                  <c:v>2025</c:v>
                </c:pt>
                <c:pt idx="12">
                  <c:v>2030</c:v>
                </c:pt>
                <c:pt idx="17">
                  <c:v>2035</c:v>
                </c:pt>
              </c:numCache>
            </c:numRef>
          </c:cat>
          <c:val>
            <c:numRef>
              <c:f>'Export coal'!$C$14:$T$14</c:f>
              <c:numCache>
                <c:formatCode>_-* #,##0_-;\-* #,##0_-;_-* "-"??_-;_-@_-</c:formatCode>
                <c:ptCount val="18"/>
                <c:pt idx="0">
                  <c:v>2417.8520378462135</c:v>
                </c:pt>
                <c:pt idx="1">
                  <c:v>2153.9848031572328</c:v>
                </c:pt>
                <c:pt idx="2">
                  <c:v>1979.1925625189874</c:v>
                </c:pt>
                <c:pt idx="3">
                  <c:v>2346.5724012272026</c:v>
                </c:pt>
                <c:pt idx="4">
                  <c:v>2275.6247767871205</c:v>
                </c:pt>
                <c:pt idx="5">
                  <c:v>2267.9057787884099</c:v>
                </c:pt>
                <c:pt idx="6">
                  <c:v>2231.8794676862685</c:v>
                </c:pt>
                <c:pt idx="7">
                  <c:v>1941.7216978935794</c:v>
                </c:pt>
                <c:pt idx="8">
                  <c:v>1850.4025924211439</c:v>
                </c:pt>
                <c:pt idx="9">
                  <c:v>1833.6549434121516</c:v>
                </c:pt>
                <c:pt idx="10">
                  <c:v>1831.2727773246115</c:v>
                </c:pt>
                <c:pt idx="11">
                  <c:v>1777.6907985402202</c:v>
                </c:pt>
                <c:pt idx="12">
                  <c:v>1922.7169003742254</c:v>
                </c:pt>
                <c:pt idx="13">
                  <c:v>1982.481741122969</c:v>
                </c:pt>
                <c:pt idx="14">
                  <c:v>1837.7513578127257</c:v>
                </c:pt>
                <c:pt idx="15">
                  <c:v>1356.5862992608149</c:v>
                </c:pt>
                <c:pt idx="16">
                  <c:v>1152.0787162282079</c:v>
                </c:pt>
                <c:pt idx="17">
                  <c:v>990.20338484774197</c:v>
                </c:pt>
              </c:numCache>
            </c:numRef>
          </c:val>
          <c:extLst>
            <c:ext xmlns:c16="http://schemas.microsoft.com/office/drawing/2014/chart" uri="{C3380CC4-5D6E-409C-BE32-E72D297353CC}">
              <c16:uniqueId val="{00000001-73CE-4BA8-B02D-82D9F998B6BA}"/>
            </c:ext>
          </c:extLst>
        </c:ser>
        <c:ser>
          <c:idx val="5"/>
          <c:order val="5"/>
          <c:spPr>
            <a:solidFill>
              <a:schemeClr val="accent4">
                <a:lumMod val="60000"/>
                <a:lumOff val="40000"/>
              </a:schemeClr>
            </a:solidFill>
            <a:ln>
              <a:noFill/>
            </a:ln>
            <a:effectLst/>
          </c:spPr>
          <c:cat>
            <c:numRef>
              <c:f>'Export coal'!$C$1:$T$1</c:f>
              <c:numCache>
                <c:formatCode>General</c:formatCode>
                <c:ptCount val="18"/>
                <c:pt idx="0">
                  <c:v>2018</c:v>
                </c:pt>
                <c:pt idx="2">
                  <c:v>2020</c:v>
                </c:pt>
                <c:pt idx="7">
                  <c:v>2025</c:v>
                </c:pt>
                <c:pt idx="12">
                  <c:v>2030</c:v>
                </c:pt>
                <c:pt idx="17">
                  <c:v>2035</c:v>
                </c:pt>
              </c:numCache>
            </c:numRef>
          </c:cat>
          <c:val>
            <c:numRef>
              <c:f>'Export coal'!$C$15:$T$15</c:f>
              <c:numCache>
                <c:formatCode>_-* #,##0_-;\-* #,##0_-;_-* "-"??_-;_-@_-</c:formatCode>
                <c:ptCount val="18"/>
                <c:pt idx="0">
                  <c:v>2417.8520378462135</c:v>
                </c:pt>
                <c:pt idx="1">
                  <c:v>1951.852291431622</c:v>
                </c:pt>
                <c:pt idx="2">
                  <c:v>1816.5422323325909</c:v>
                </c:pt>
                <c:pt idx="3">
                  <c:v>1786.8944735668947</c:v>
                </c:pt>
                <c:pt idx="4">
                  <c:v>1512.1898119418038</c:v>
                </c:pt>
                <c:pt idx="5">
                  <c:v>1369.3027752428814</c:v>
                </c:pt>
                <c:pt idx="6">
                  <c:v>959.69470503946604</c:v>
                </c:pt>
                <c:pt idx="7">
                  <c:v>406.1135899633731</c:v>
                </c:pt>
                <c:pt idx="8">
                  <c:v>281.70894856273611</c:v>
                </c:pt>
                <c:pt idx="9">
                  <c:v>171.72702181255096</c:v>
                </c:pt>
                <c:pt idx="10">
                  <c:v>203.14711110243974</c:v>
                </c:pt>
                <c:pt idx="11">
                  <c:v>195.52509947523023</c:v>
                </c:pt>
                <c:pt idx="12">
                  <c:v>176.76752820593754</c:v>
                </c:pt>
                <c:pt idx="13">
                  <c:v>118.10037196632271</c:v>
                </c:pt>
                <c:pt idx="14">
                  <c:v>111.56691659858367</c:v>
                </c:pt>
                <c:pt idx="15">
                  <c:v>-3.2872064830159129</c:v>
                </c:pt>
                <c:pt idx="16">
                  <c:v>-14.73280441146912</c:v>
                </c:pt>
                <c:pt idx="17">
                  <c:v>-16.179733832195517</c:v>
                </c:pt>
              </c:numCache>
            </c:numRef>
          </c:val>
          <c:extLst>
            <c:ext xmlns:c16="http://schemas.microsoft.com/office/drawing/2014/chart" uri="{C3380CC4-5D6E-409C-BE32-E72D297353CC}">
              <c16:uniqueId val="{00000002-73CE-4BA8-B02D-82D9F998B6BA}"/>
            </c:ext>
          </c:extLst>
        </c:ser>
        <c:dLbls>
          <c:showLegendKey val="0"/>
          <c:showVal val="0"/>
          <c:showCatName val="0"/>
          <c:showSerName val="0"/>
          <c:showPercent val="0"/>
          <c:showBubbleSize val="0"/>
        </c:dLbls>
        <c:axId val="949620480"/>
        <c:axId val="949614248"/>
      </c:areaChart>
      <c:lineChart>
        <c:grouping val="standard"/>
        <c:varyColors val="0"/>
        <c:ser>
          <c:idx val="0"/>
          <c:order val="0"/>
          <c:spPr>
            <a:ln w="28575" cap="rnd">
              <a:solidFill>
                <a:schemeClr val="accent2"/>
              </a:solidFill>
              <a:prstDash val="sysDash"/>
              <a:round/>
            </a:ln>
            <a:effectLst/>
          </c:spPr>
          <c:marker>
            <c:symbol val="none"/>
          </c:marker>
          <c:cat>
            <c:numRef>
              <c:f>'Export coal'!$C$1:$T$1</c:f>
              <c:numCache>
                <c:formatCode>General</c:formatCode>
                <c:ptCount val="18"/>
                <c:pt idx="0">
                  <c:v>2018</c:v>
                </c:pt>
                <c:pt idx="2">
                  <c:v>2020</c:v>
                </c:pt>
                <c:pt idx="7">
                  <c:v>2025</c:v>
                </c:pt>
                <c:pt idx="12">
                  <c:v>2030</c:v>
                </c:pt>
                <c:pt idx="17">
                  <c:v>2035</c:v>
                </c:pt>
              </c:numCache>
            </c:numRef>
          </c:cat>
          <c:val>
            <c:numRef>
              <c:f>'Export coal'!$C$13:$T$13</c:f>
              <c:numCache>
                <c:formatCode>_-* #,##0_-;\-* #,##0_-;_-* "-"??_-;_-@_-</c:formatCode>
                <c:ptCount val="18"/>
                <c:pt idx="0">
                  <c:v>2545.2151910807861</c:v>
                </c:pt>
                <c:pt idx="1">
                  <c:v>2861.0052966767189</c:v>
                </c:pt>
                <c:pt idx="2">
                  <c:v>3129.2252276333461</c:v>
                </c:pt>
                <c:pt idx="3">
                  <c:v>3363.005400799279</c:v>
                </c:pt>
                <c:pt idx="4">
                  <c:v>4074.3849165355236</c:v>
                </c:pt>
                <c:pt idx="5">
                  <c:v>4628.2476771149704</c:v>
                </c:pt>
                <c:pt idx="6">
                  <c:v>5249.8843916261567</c:v>
                </c:pt>
                <c:pt idx="7">
                  <c:v>5745.6843595056707</c:v>
                </c:pt>
                <c:pt idx="8">
                  <c:v>5906.9203538140864</c:v>
                </c:pt>
                <c:pt idx="9">
                  <c:v>5933.9357422614439</c:v>
                </c:pt>
                <c:pt idx="10">
                  <c:v>6276.1234120127983</c:v>
                </c:pt>
                <c:pt idx="11">
                  <c:v>6626.2963186848228</c:v>
                </c:pt>
                <c:pt idx="12">
                  <c:v>6803.1575041059232</c:v>
                </c:pt>
                <c:pt idx="13">
                  <c:v>6884.9425456776644</c:v>
                </c:pt>
                <c:pt idx="14">
                  <c:v>6910.0325777168973</c:v>
                </c:pt>
                <c:pt idx="15">
                  <c:v>6830.524775285613</c:v>
                </c:pt>
                <c:pt idx="16">
                  <c:v>6671.5763071061428</c:v>
                </c:pt>
                <c:pt idx="17">
                  <c:v>6560.5280375377015</c:v>
                </c:pt>
              </c:numCache>
            </c:numRef>
          </c:val>
          <c:smooth val="0"/>
          <c:extLst>
            <c:ext xmlns:c16="http://schemas.microsoft.com/office/drawing/2014/chart" uri="{C3380CC4-5D6E-409C-BE32-E72D297353CC}">
              <c16:uniqueId val="{00000003-73CE-4BA8-B02D-82D9F998B6BA}"/>
            </c:ext>
          </c:extLst>
        </c:ser>
        <c:ser>
          <c:idx val="1"/>
          <c:order val="1"/>
          <c:spPr>
            <a:ln w="28575" cap="rnd">
              <a:solidFill>
                <a:schemeClr val="accent2"/>
              </a:solidFill>
              <a:round/>
            </a:ln>
            <a:effectLst/>
          </c:spPr>
          <c:marker>
            <c:symbol val="none"/>
          </c:marker>
          <c:cat>
            <c:numRef>
              <c:f>'Export coal'!$C$1:$T$1</c:f>
              <c:numCache>
                <c:formatCode>General</c:formatCode>
                <c:ptCount val="18"/>
                <c:pt idx="0">
                  <c:v>2018</c:v>
                </c:pt>
                <c:pt idx="2">
                  <c:v>2020</c:v>
                </c:pt>
                <c:pt idx="7">
                  <c:v>2025</c:v>
                </c:pt>
                <c:pt idx="12">
                  <c:v>2030</c:v>
                </c:pt>
                <c:pt idx="17">
                  <c:v>2035</c:v>
                </c:pt>
              </c:numCache>
            </c:numRef>
          </c:cat>
          <c:val>
            <c:numRef>
              <c:f>'Export coal'!$C$14:$T$14</c:f>
              <c:numCache>
                <c:formatCode>_-* #,##0_-;\-* #,##0_-;_-* "-"??_-;_-@_-</c:formatCode>
                <c:ptCount val="18"/>
                <c:pt idx="0">
                  <c:v>2417.8520378462135</c:v>
                </c:pt>
                <c:pt idx="1">
                  <c:v>2153.9848031572328</c:v>
                </c:pt>
                <c:pt idx="2">
                  <c:v>1979.1925625189874</c:v>
                </c:pt>
                <c:pt idx="3">
                  <c:v>2346.5724012272026</c:v>
                </c:pt>
                <c:pt idx="4">
                  <c:v>2275.6247767871205</c:v>
                </c:pt>
                <c:pt idx="5">
                  <c:v>2267.9057787884099</c:v>
                </c:pt>
                <c:pt idx="6">
                  <c:v>2231.8794676862685</c:v>
                </c:pt>
                <c:pt idx="7">
                  <c:v>1941.7216978935794</c:v>
                </c:pt>
                <c:pt idx="8">
                  <c:v>1850.4025924211439</c:v>
                </c:pt>
                <c:pt idx="9">
                  <c:v>1833.6549434121516</c:v>
                </c:pt>
                <c:pt idx="10">
                  <c:v>1831.2727773246115</c:v>
                </c:pt>
                <c:pt idx="11">
                  <c:v>1777.6907985402202</c:v>
                </c:pt>
                <c:pt idx="12">
                  <c:v>1922.7169003742254</c:v>
                </c:pt>
                <c:pt idx="13">
                  <c:v>1982.481741122969</c:v>
                </c:pt>
                <c:pt idx="14">
                  <c:v>1837.7513578127257</c:v>
                </c:pt>
                <c:pt idx="15">
                  <c:v>1356.5862992608149</c:v>
                </c:pt>
                <c:pt idx="16">
                  <c:v>1152.0787162282079</c:v>
                </c:pt>
                <c:pt idx="17">
                  <c:v>990.20338484774197</c:v>
                </c:pt>
              </c:numCache>
            </c:numRef>
          </c:val>
          <c:smooth val="0"/>
          <c:extLst>
            <c:ext xmlns:c16="http://schemas.microsoft.com/office/drawing/2014/chart" uri="{C3380CC4-5D6E-409C-BE32-E72D297353CC}">
              <c16:uniqueId val="{00000004-73CE-4BA8-B02D-82D9F998B6BA}"/>
            </c:ext>
          </c:extLst>
        </c:ser>
        <c:ser>
          <c:idx val="2"/>
          <c:order val="2"/>
          <c:spPr>
            <a:ln w="28575" cap="rnd">
              <a:solidFill>
                <a:schemeClr val="tx2"/>
              </a:solidFill>
              <a:round/>
            </a:ln>
            <a:effectLst/>
          </c:spPr>
          <c:marker>
            <c:symbol val="none"/>
          </c:marker>
          <c:cat>
            <c:numRef>
              <c:f>'Export coal'!$C$1:$T$1</c:f>
              <c:numCache>
                <c:formatCode>General</c:formatCode>
                <c:ptCount val="18"/>
                <c:pt idx="0">
                  <c:v>2018</c:v>
                </c:pt>
                <c:pt idx="2">
                  <c:v>2020</c:v>
                </c:pt>
                <c:pt idx="7">
                  <c:v>2025</c:v>
                </c:pt>
                <c:pt idx="12">
                  <c:v>2030</c:v>
                </c:pt>
                <c:pt idx="17">
                  <c:v>2035</c:v>
                </c:pt>
              </c:numCache>
            </c:numRef>
          </c:cat>
          <c:val>
            <c:numRef>
              <c:f>'Export coal'!$C$15:$T$15</c:f>
              <c:numCache>
                <c:formatCode>_-* #,##0_-;\-* #,##0_-;_-* "-"??_-;_-@_-</c:formatCode>
                <c:ptCount val="18"/>
                <c:pt idx="0">
                  <c:v>2417.8520378462135</c:v>
                </c:pt>
                <c:pt idx="1">
                  <c:v>1951.852291431622</c:v>
                </c:pt>
                <c:pt idx="2">
                  <c:v>1816.5422323325909</c:v>
                </c:pt>
                <c:pt idx="3">
                  <c:v>1786.8944735668947</c:v>
                </c:pt>
                <c:pt idx="4">
                  <c:v>1512.1898119418038</c:v>
                </c:pt>
                <c:pt idx="5">
                  <c:v>1369.3027752428814</c:v>
                </c:pt>
                <c:pt idx="6">
                  <c:v>959.69470503946604</c:v>
                </c:pt>
                <c:pt idx="7">
                  <c:v>406.1135899633731</c:v>
                </c:pt>
                <c:pt idx="8">
                  <c:v>281.70894856273611</c:v>
                </c:pt>
                <c:pt idx="9">
                  <c:v>171.72702181255096</c:v>
                </c:pt>
                <c:pt idx="10">
                  <c:v>203.14711110243974</c:v>
                </c:pt>
                <c:pt idx="11">
                  <c:v>195.52509947523023</c:v>
                </c:pt>
                <c:pt idx="12">
                  <c:v>176.76752820593754</c:v>
                </c:pt>
                <c:pt idx="13">
                  <c:v>118.10037196632271</c:v>
                </c:pt>
                <c:pt idx="14">
                  <c:v>111.56691659858367</c:v>
                </c:pt>
                <c:pt idx="15">
                  <c:v>-3.2872064830159129</c:v>
                </c:pt>
                <c:pt idx="16">
                  <c:v>-14.73280441146912</c:v>
                </c:pt>
                <c:pt idx="17">
                  <c:v>-16.179733832195517</c:v>
                </c:pt>
              </c:numCache>
            </c:numRef>
          </c:val>
          <c:smooth val="0"/>
          <c:extLst>
            <c:ext xmlns:c16="http://schemas.microsoft.com/office/drawing/2014/chart" uri="{C3380CC4-5D6E-409C-BE32-E72D297353CC}">
              <c16:uniqueId val="{00000005-73CE-4BA8-B02D-82D9F998B6BA}"/>
            </c:ext>
          </c:extLst>
        </c:ser>
        <c:dLbls>
          <c:showLegendKey val="0"/>
          <c:showVal val="0"/>
          <c:showCatName val="0"/>
          <c:showSerName val="0"/>
          <c:showPercent val="0"/>
          <c:showBubbleSize val="0"/>
        </c:dLbls>
        <c:marker val="1"/>
        <c:smooth val="0"/>
        <c:axId val="949620480"/>
        <c:axId val="949614248"/>
      </c:lineChart>
      <c:catAx>
        <c:axId val="949620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crossAx val="949614248"/>
        <c:crosses val="autoZero"/>
        <c:auto val="1"/>
        <c:lblAlgn val="ctr"/>
        <c:lblOffset val="100"/>
        <c:noMultiLvlLbl val="0"/>
      </c:catAx>
      <c:valAx>
        <c:axId val="949614248"/>
        <c:scaling>
          <c:orientation val="minMax"/>
        </c:scaling>
        <c:delete val="0"/>
        <c:axPos val="l"/>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949620480"/>
        <c:crosses val="autoZero"/>
        <c:crossBetween val="between"/>
        <c:dispUnits>
          <c:builtInUnit val="thousands"/>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a:solidFill>
            <a:schemeClr val="tx1"/>
          </a:solidFill>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38444798830526"/>
          <c:y val="0.10845029239766082"/>
          <c:w val="0.69575999202631311"/>
          <c:h val="0.75145208822581389"/>
        </c:manualLayout>
      </c:layout>
      <c:barChart>
        <c:barDir val="bar"/>
        <c:grouping val="stacked"/>
        <c:varyColors val="0"/>
        <c:ser>
          <c:idx val="1"/>
          <c:order val="0"/>
          <c:spPr>
            <a:solidFill>
              <a:schemeClr val="accent2"/>
            </a:solidFill>
            <a:ln>
              <a:noFill/>
            </a:ln>
            <a:effectLst/>
          </c:spPr>
          <c:invertIfNegative val="0"/>
          <c:cat>
            <c:strRef>
              <c:f>'TWh coal gen'!$U$6:$U$16</c:f>
              <c:strCache>
                <c:ptCount val="11"/>
                <c:pt idx="0">
                  <c:v>Countries 11th-20th</c:v>
                </c:pt>
                <c:pt idx="1">
                  <c:v>Indonesia</c:v>
                </c:pt>
                <c:pt idx="2">
                  <c:v>Russian Federation</c:v>
                </c:pt>
                <c:pt idx="3">
                  <c:v>Australia</c:v>
                </c:pt>
                <c:pt idx="4">
                  <c:v>South Africa</c:v>
                </c:pt>
                <c:pt idx="5">
                  <c:v>Germany</c:v>
                </c:pt>
                <c:pt idx="6">
                  <c:v>South Korea</c:v>
                </c:pt>
                <c:pt idx="7">
                  <c:v>Japan</c:v>
                </c:pt>
                <c:pt idx="8">
                  <c:v>India</c:v>
                </c:pt>
                <c:pt idx="9">
                  <c:v>US</c:v>
                </c:pt>
                <c:pt idx="10">
                  <c:v>China</c:v>
                </c:pt>
              </c:strCache>
            </c:strRef>
          </c:cat>
          <c:val>
            <c:numRef>
              <c:f>'TWh coal gen'!$W$6:$W$16</c:f>
              <c:numCache>
                <c:formatCode>#,##0</c:formatCode>
                <c:ptCount val="11"/>
                <c:pt idx="0">
                  <c:v>0</c:v>
                </c:pt>
                <c:pt idx="1">
                  <c:v>0</c:v>
                </c:pt>
                <c:pt idx="2">
                  <c:v>0</c:v>
                </c:pt>
                <c:pt idx="3">
                  <c:v>0</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01-DD49-47E5-A7AE-73C4EA041A2F}"/>
            </c:ext>
          </c:extLst>
        </c:ser>
        <c:ser>
          <c:idx val="2"/>
          <c:order val="1"/>
          <c:spPr>
            <a:solidFill>
              <a:schemeClr val="accent3"/>
            </a:solidFill>
            <a:ln>
              <a:noFill/>
            </a:ln>
            <a:effectLst/>
          </c:spPr>
          <c:invertIfNegative val="0"/>
          <c:cat>
            <c:strRef>
              <c:f>'TWh coal gen'!$U$6:$U$16</c:f>
              <c:strCache>
                <c:ptCount val="11"/>
                <c:pt idx="0">
                  <c:v>Countries 11th-20th</c:v>
                </c:pt>
                <c:pt idx="1">
                  <c:v>Indonesia</c:v>
                </c:pt>
                <c:pt idx="2">
                  <c:v>Russian Federation</c:v>
                </c:pt>
                <c:pt idx="3">
                  <c:v>Australia</c:v>
                </c:pt>
                <c:pt idx="4">
                  <c:v>South Africa</c:v>
                </c:pt>
                <c:pt idx="5">
                  <c:v>Germany</c:v>
                </c:pt>
                <c:pt idx="6">
                  <c:v>South Korea</c:v>
                </c:pt>
                <c:pt idx="7">
                  <c:v>Japan</c:v>
                </c:pt>
                <c:pt idx="8">
                  <c:v>India</c:v>
                </c:pt>
                <c:pt idx="9">
                  <c:v>US</c:v>
                </c:pt>
                <c:pt idx="10">
                  <c:v>China</c:v>
                </c:pt>
              </c:strCache>
            </c:strRef>
          </c:cat>
          <c:val>
            <c:numRef>
              <c:f>'TWh coal gen'!$X$6:$X$16</c:f>
              <c:numCache>
                <c:formatCode>#,##0</c:formatCode>
                <c:ptCount val="11"/>
                <c:pt idx="0">
                  <c:v>0</c:v>
                </c:pt>
                <c:pt idx="1">
                  <c:v>0</c:v>
                </c:pt>
                <c:pt idx="2">
                  <c:v>0</c:v>
                </c:pt>
                <c:pt idx="3">
                  <c:v>0</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02-DD49-47E5-A7AE-73C4EA041A2F}"/>
            </c:ext>
          </c:extLst>
        </c:ser>
        <c:ser>
          <c:idx val="3"/>
          <c:order val="2"/>
          <c:spPr>
            <a:solidFill>
              <a:schemeClr val="accent4"/>
            </a:solidFill>
            <a:ln>
              <a:noFill/>
            </a:ln>
            <a:effectLst/>
          </c:spPr>
          <c:invertIfNegative val="0"/>
          <c:cat>
            <c:strRef>
              <c:f>'TWh coal gen'!$U$6:$U$16</c:f>
              <c:strCache>
                <c:ptCount val="11"/>
                <c:pt idx="0">
                  <c:v>Countries 11th-20th</c:v>
                </c:pt>
                <c:pt idx="1">
                  <c:v>Indonesia</c:v>
                </c:pt>
                <c:pt idx="2">
                  <c:v>Russian Federation</c:v>
                </c:pt>
                <c:pt idx="3">
                  <c:v>Australia</c:v>
                </c:pt>
                <c:pt idx="4">
                  <c:v>South Africa</c:v>
                </c:pt>
                <c:pt idx="5">
                  <c:v>Germany</c:v>
                </c:pt>
                <c:pt idx="6">
                  <c:v>South Korea</c:v>
                </c:pt>
                <c:pt idx="7">
                  <c:v>Japan</c:v>
                </c:pt>
                <c:pt idx="8">
                  <c:v>India</c:v>
                </c:pt>
                <c:pt idx="9">
                  <c:v>US</c:v>
                </c:pt>
                <c:pt idx="10">
                  <c:v>China</c:v>
                </c:pt>
              </c:strCache>
            </c:strRef>
          </c:cat>
          <c:val>
            <c:numRef>
              <c:f>'TWh coal gen'!$Y$6:$Y$16</c:f>
              <c:numCache>
                <c:formatCode>#,##0</c:formatCode>
                <c:ptCount val="11"/>
                <c:pt idx="0">
                  <c:v>0</c:v>
                </c:pt>
                <c:pt idx="1">
                  <c:v>0</c:v>
                </c:pt>
                <c:pt idx="2">
                  <c:v>0</c:v>
                </c:pt>
                <c:pt idx="3">
                  <c:v>0</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03-DD49-47E5-A7AE-73C4EA041A2F}"/>
            </c:ext>
          </c:extLst>
        </c:ser>
        <c:ser>
          <c:idx val="4"/>
          <c:order val="3"/>
          <c:spPr>
            <a:solidFill>
              <a:schemeClr val="accent5"/>
            </a:solidFill>
            <a:ln>
              <a:noFill/>
            </a:ln>
            <a:effectLst/>
          </c:spPr>
          <c:invertIfNegative val="0"/>
          <c:cat>
            <c:strRef>
              <c:f>'TWh coal gen'!$U$6:$U$16</c:f>
              <c:strCache>
                <c:ptCount val="11"/>
                <c:pt idx="0">
                  <c:v>Countries 11th-20th</c:v>
                </c:pt>
                <c:pt idx="1">
                  <c:v>Indonesia</c:v>
                </c:pt>
                <c:pt idx="2">
                  <c:v>Russian Federation</c:v>
                </c:pt>
                <c:pt idx="3">
                  <c:v>Australia</c:v>
                </c:pt>
                <c:pt idx="4">
                  <c:v>South Africa</c:v>
                </c:pt>
                <c:pt idx="5">
                  <c:v>Germany</c:v>
                </c:pt>
                <c:pt idx="6">
                  <c:v>South Korea</c:v>
                </c:pt>
                <c:pt idx="7">
                  <c:v>Japan</c:v>
                </c:pt>
                <c:pt idx="8">
                  <c:v>India</c:v>
                </c:pt>
                <c:pt idx="9">
                  <c:v>US</c:v>
                </c:pt>
                <c:pt idx="10">
                  <c:v>China</c:v>
                </c:pt>
              </c:strCache>
            </c:strRef>
          </c:cat>
          <c:val>
            <c:numRef>
              <c:f>'TWh coal gen'!$Z$6:$Z$16</c:f>
              <c:numCache>
                <c:formatCode>#,##0</c:formatCode>
                <c:ptCount val="11"/>
                <c:pt idx="0">
                  <c:v>0</c:v>
                </c:pt>
                <c:pt idx="1">
                  <c:v>0</c:v>
                </c:pt>
                <c:pt idx="2">
                  <c:v>0</c:v>
                </c:pt>
                <c:pt idx="3">
                  <c:v>0</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04-DD49-47E5-A7AE-73C4EA041A2F}"/>
            </c:ext>
          </c:extLst>
        </c:ser>
        <c:ser>
          <c:idx val="5"/>
          <c:order val="4"/>
          <c:spPr>
            <a:solidFill>
              <a:schemeClr val="accent6"/>
            </a:solidFill>
            <a:ln>
              <a:noFill/>
            </a:ln>
            <a:effectLst/>
          </c:spPr>
          <c:invertIfNegative val="0"/>
          <c:cat>
            <c:strRef>
              <c:f>'TWh coal gen'!$U$6:$U$16</c:f>
              <c:strCache>
                <c:ptCount val="11"/>
                <c:pt idx="0">
                  <c:v>Countries 11th-20th</c:v>
                </c:pt>
                <c:pt idx="1">
                  <c:v>Indonesia</c:v>
                </c:pt>
                <c:pt idx="2">
                  <c:v>Russian Federation</c:v>
                </c:pt>
                <c:pt idx="3">
                  <c:v>Australia</c:v>
                </c:pt>
                <c:pt idx="4">
                  <c:v>South Africa</c:v>
                </c:pt>
                <c:pt idx="5">
                  <c:v>Germany</c:v>
                </c:pt>
                <c:pt idx="6">
                  <c:v>South Korea</c:v>
                </c:pt>
                <c:pt idx="7">
                  <c:v>Japan</c:v>
                </c:pt>
                <c:pt idx="8">
                  <c:v>India</c:v>
                </c:pt>
                <c:pt idx="9">
                  <c:v>US</c:v>
                </c:pt>
                <c:pt idx="10">
                  <c:v>China</c:v>
                </c:pt>
              </c:strCache>
            </c:strRef>
          </c:cat>
          <c:val>
            <c:numRef>
              <c:f>'TWh coal gen'!$AA$6:$AA$16</c:f>
              <c:numCache>
                <c:formatCode>#,##0</c:formatCode>
                <c:ptCount val="11"/>
                <c:pt idx="0">
                  <c:v>0</c:v>
                </c:pt>
                <c:pt idx="1">
                  <c:v>0</c:v>
                </c:pt>
                <c:pt idx="2">
                  <c:v>0</c:v>
                </c:pt>
                <c:pt idx="3">
                  <c:v>0</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05-DD49-47E5-A7AE-73C4EA041A2F}"/>
            </c:ext>
          </c:extLst>
        </c:ser>
        <c:ser>
          <c:idx val="6"/>
          <c:order val="5"/>
          <c:spPr>
            <a:solidFill>
              <a:schemeClr val="accent1">
                <a:lumMod val="60000"/>
              </a:schemeClr>
            </a:solidFill>
            <a:ln>
              <a:noFill/>
            </a:ln>
            <a:effectLst/>
          </c:spPr>
          <c:invertIfNegative val="0"/>
          <c:cat>
            <c:strRef>
              <c:f>'TWh coal gen'!$U$6:$U$16</c:f>
              <c:strCache>
                <c:ptCount val="11"/>
                <c:pt idx="0">
                  <c:v>Countries 11th-20th</c:v>
                </c:pt>
                <c:pt idx="1">
                  <c:v>Indonesia</c:v>
                </c:pt>
                <c:pt idx="2">
                  <c:v>Russian Federation</c:v>
                </c:pt>
                <c:pt idx="3">
                  <c:v>Australia</c:v>
                </c:pt>
                <c:pt idx="4">
                  <c:v>South Africa</c:v>
                </c:pt>
                <c:pt idx="5">
                  <c:v>Germany</c:v>
                </c:pt>
                <c:pt idx="6">
                  <c:v>South Korea</c:v>
                </c:pt>
                <c:pt idx="7">
                  <c:v>Japan</c:v>
                </c:pt>
                <c:pt idx="8">
                  <c:v>India</c:v>
                </c:pt>
                <c:pt idx="9">
                  <c:v>US</c:v>
                </c:pt>
                <c:pt idx="10">
                  <c:v>China</c:v>
                </c:pt>
              </c:strCache>
            </c:strRef>
          </c:cat>
          <c:val>
            <c:numRef>
              <c:f>'TWh coal gen'!$AB$6:$AB$16</c:f>
              <c:numCache>
                <c:formatCode>#,##0</c:formatCode>
                <c:ptCount val="11"/>
                <c:pt idx="0">
                  <c:v>0</c:v>
                </c:pt>
                <c:pt idx="1">
                  <c:v>0</c:v>
                </c:pt>
                <c:pt idx="2">
                  <c:v>0</c:v>
                </c:pt>
                <c:pt idx="3">
                  <c:v>0</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06-DD49-47E5-A7AE-73C4EA041A2F}"/>
            </c:ext>
          </c:extLst>
        </c:ser>
        <c:ser>
          <c:idx val="7"/>
          <c:order val="6"/>
          <c:spPr>
            <a:solidFill>
              <a:schemeClr val="accent2">
                <a:lumMod val="60000"/>
              </a:schemeClr>
            </a:solidFill>
            <a:ln>
              <a:noFill/>
            </a:ln>
            <a:effectLst/>
          </c:spPr>
          <c:invertIfNegative val="0"/>
          <c:cat>
            <c:strRef>
              <c:f>'TWh coal gen'!$U$6:$U$16</c:f>
              <c:strCache>
                <c:ptCount val="11"/>
                <c:pt idx="0">
                  <c:v>Countries 11th-20th</c:v>
                </c:pt>
                <c:pt idx="1">
                  <c:v>Indonesia</c:v>
                </c:pt>
                <c:pt idx="2">
                  <c:v>Russian Federation</c:v>
                </c:pt>
                <c:pt idx="3">
                  <c:v>Australia</c:v>
                </c:pt>
                <c:pt idx="4">
                  <c:v>South Africa</c:v>
                </c:pt>
                <c:pt idx="5">
                  <c:v>Germany</c:v>
                </c:pt>
                <c:pt idx="6">
                  <c:v>South Korea</c:v>
                </c:pt>
                <c:pt idx="7">
                  <c:v>Japan</c:v>
                </c:pt>
                <c:pt idx="8">
                  <c:v>India</c:v>
                </c:pt>
                <c:pt idx="9">
                  <c:v>US</c:v>
                </c:pt>
                <c:pt idx="10">
                  <c:v>China</c:v>
                </c:pt>
              </c:strCache>
            </c:strRef>
          </c:cat>
          <c:val>
            <c:numRef>
              <c:f>'TWh coal gen'!$AC$6:$AC$16</c:f>
              <c:numCache>
                <c:formatCode>#,##0</c:formatCode>
                <c:ptCount val="11"/>
                <c:pt idx="0">
                  <c:v>0</c:v>
                </c:pt>
                <c:pt idx="1">
                  <c:v>0</c:v>
                </c:pt>
                <c:pt idx="2">
                  <c:v>0</c:v>
                </c:pt>
                <c:pt idx="3">
                  <c:v>0</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07-DD49-47E5-A7AE-73C4EA041A2F}"/>
            </c:ext>
          </c:extLst>
        </c:ser>
        <c:ser>
          <c:idx val="8"/>
          <c:order val="7"/>
          <c:spPr>
            <a:solidFill>
              <a:schemeClr val="accent3">
                <a:lumMod val="60000"/>
              </a:schemeClr>
            </a:solidFill>
            <a:ln>
              <a:noFill/>
            </a:ln>
            <a:effectLst/>
          </c:spPr>
          <c:invertIfNegative val="0"/>
          <c:cat>
            <c:strRef>
              <c:f>'TWh coal gen'!$U$6:$U$16</c:f>
              <c:strCache>
                <c:ptCount val="11"/>
                <c:pt idx="0">
                  <c:v>Countries 11th-20th</c:v>
                </c:pt>
                <c:pt idx="1">
                  <c:v>Indonesia</c:v>
                </c:pt>
                <c:pt idx="2">
                  <c:v>Russian Federation</c:v>
                </c:pt>
                <c:pt idx="3">
                  <c:v>Australia</c:v>
                </c:pt>
                <c:pt idx="4">
                  <c:v>South Africa</c:v>
                </c:pt>
                <c:pt idx="5">
                  <c:v>Germany</c:v>
                </c:pt>
                <c:pt idx="6">
                  <c:v>South Korea</c:v>
                </c:pt>
                <c:pt idx="7">
                  <c:v>Japan</c:v>
                </c:pt>
                <c:pt idx="8">
                  <c:v>India</c:v>
                </c:pt>
                <c:pt idx="9">
                  <c:v>US</c:v>
                </c:pt>
                <c:pt idx="10">
                  <c:v>China</c:v>
                </c:pt>
              </c:strCache>
            </c:strRef>
          </c:cat>
          <c:val>
            <c:numRef>
              <c:f>'TWh coal gen'!$AD$6:$AD$16</c:f>
              <c:numCache>
                <c:formatCode>#,##0</c:formatCode>
                <c:ptCount val="11"/>
                <c:pt idx="0">
                  <c:v>0</c:v>
                </c:pt>
                <c:pt idx="1">
                  <c:v>0</c:v>
                </c:pt>
                <c:pt idx="2">
                  <c:v>0</c:v>
                </c:pt>
                <c:pt idx="3">
                  <c:v>0</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08-DD49-47E5-A7AE-73C4EA041A2F}"/>
            </c:ext>
          </c:extLst>
        </c:ser>
        <c:ser>
          <c:idx val="9"/>
          <c:order val="8"/>
          <c:spPr>
            <a:solidFill>
              <a:schemeClr val="accent4">
                <a:lumMod val="60000"/>
              </a:schemeClr>
            </a:solidFill>
            <a:ln>
              <a:noFill/>
            </a:ln>
            <a:effectLst/>
          </c:spPr>
          <c:invertIfNegative val="0"/>
          <c:cat>
            <c:strRef>
              <c:f>'TWh coal gen'!$U$6:$U$16</c:f>
              <c:strCache>
                <c:ptCount val="11"/>
                <c:pt idx="0">
                  <c:v>Countries 11th-20th</c:v>
                </c:pt>
                <c:pt idx="1">
                  <c:v>Indonesia</c:v>
                </c:pt>
                <c:pt idx="2">
                  <c:v>Russian Federation</c:v>
                </c:pt>
                <c:pt idx="3">
                  <c:v>Australia</c:v>
                </c:pt>
                <c:pt idx="4">
                  <c:v>South Africa</c:v>
                </c:pt>
                <c:pt idx="5">
                  <c:v>Germany</c:v>
                </c:pt>
                <c:pt idx="6">
                  <c:v>South Korea</c:v>
                </c:pt>
                <c:pt idx="7">
                  <c:v>Japan</c:v>
                </c:pt>
                <c:pt idx="8">
                  <c:v>India</c:v>
                </c:pt>
                <c:pt idx="9">
                  <c:v>US</c:v>
                </c:pt>
                <c:pt idx="10">
                  <c:v>China</c:v>
                </c:pt>
              </c:strCache>
            </c:strRef>
          </c:cat>
          <c:val>
            <c:numRef>
              <c:f>'TWh coal gen'!$AE$6:$AE$16</c:f>
              <c:numCache>
                <c:formatCode>#,##0</c:formatCode>
                <c:ptCount val="11"/>
                <c:pt idx="0">
                  <c:v>0</c:v>
                </c:pt>
                <c:pt idx="1">
                  <c:v>0</c:v>
                </c:pt>
                <c:pt idx="2">
                  <c:v>0</c:v>
                </c:pt>
                <c:pt idx="3">
                  <c:v>0</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09-DD49-47E5-A7AE-73C4EA041A2F}"/>
            </c:ext>
          </c:extLst>
        </c:ser>
        <c:ser>
          <c:idx val="10"/>
          <c:order val="9"/>
          <c:spPr>
            <a:solidFill>
              <a:schemeClr val="accent5">
                <a:lumMod val="60000"/>
              </a:schemeClr>
            </a:solidFill>
            <a:ln>
              <a:noFill/>
            </a:ln>
            <a:effectLst/>
          </c:spPr>
          <c:invertIfNegative val="0"/>
          <c:cat>
            <c:strRef>
              <c:f>'TWh coal gen'!$U$6:$U$16</c:f>
              <c:strCache>
                <c:ptCount val="11"/>
                <c:pt idx="0">
                  <c:v>Countries 11th-20th</c:v>
                </c:pt>
                <c:pt idx="1">
                  <c:v>Indonesia</c:v>
                </c:pt>
                <c:pt idx="2">
                  <c:v>Russian Federation</c:v>
                </c:pt>
                <c:pt idx="3">
                  <c:v>Australia</c:v>
                </c:pt>
                <c:pt idx="4">
                  <c:v>South Africa</c:v>
                </c:pt>
                <c:pt idx="5">
                  <c:v>Germany</c:v>
                </c:pt>
                <c:pt idx="6">
                  <c:v>South Korea</c:v>
                </c:pt>
                <c:pt idx="7">
                  <c:v>Japan</c:v>
                </c:pt>
                <c:pt idx="8">
                  <c:v>India</c:v>
                </c:pt>
                <c:pt idx="9">
                  <c:v>US</c:v>
                </c:pt>
                <c:pt idx="10">
                  <c:v>China</c:v>
                </c:pt>
              </c:strCache>
            </c:strRef>
          </c:cat>
          <c:val>
            <c:numRef>
              <c:f>'TWh coal gen'!$AF$6:$AF$16</c:f>
              <c:numCache>
                <c:formatCode>#,##0</c:formatCode>
                <c:ptCount val="11"/>
                <c:pt idx="0">
                  <c:v>0</c:v>
                </c:pt>
                <c:pt idx="1">
                  <c:v>0</c:v>
                </c:pt>
                <c:pt idx="2">
                  <c:v>0</c:v>
                </c:pt>
                <c:pt idx="3">
                  <c:v>0</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0A-DD49-47E5-A7AE-73C4EA041A2F}"/>
            </c:ext>
          </c:extLst>
        </c:ser>
        <c:dLbls>
          <c:showLegendKey val="0"/>
          <c:showVal val="0"/>
          <c:showCatName val="0"/>
          <c:showSerName val="0"/>
          <c:showPercent val="0"/>
          <c:showBubbleSize val="0"/>
        </c:dLbls>
        <c:gapWidth val="150"/>
        <c:overlap val="100"/>
        <c:axId val="1139623216"/>
        <c:axId val="1139620592"/>
      </c:barChart>
      <c:catAx>
        <c:axId val="1139623216"/>
        <c:scaling>
          <c:orientation val="minMax"/>
        </c:scaling>
        <c:delete val="1"/>
        <c:axPos val="l"/>
        <c:numFmt formatCode="General" sourceLinked="1"/>
        <c:majorTickMark val="none"/>
        <c:minorTickMark val="none"/>
        <c:tickLblPos val="nextTo"/>
        <c:crossAx val="1139620592"/>
        <c:crosses val="autoZero"/>
        <c:auto val="1"/>
        <c:lblAlgn val="ctr"/>
        <c:lblOffset val="100"/>
        <c:noMultiLvlLbl val="0"/>
      </c:catAx>
      <c:valAx>
        <c:axId val="1139620592"/>
        <c:scaling>
          <c:orientation val="minMax"/>
          <c:max val="4361"/>
          <c:min val="0"/>
        </c:scaling>
        <c:delete val="0"/>
        <c:axPos val="b"/>
        <c:numFmt formatCode="#,##0" sourceLinked="1"/>
        <c:majorTickMark val="none"/>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139623216"/>
        <c:crosses val="autoZero"/>
        <c:crossBetween val="between"/>
        <c:majorUnit val="4361"/>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sz="1100"/>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3"/>
          <c:order val="3"/>
          <c:spPr>
            <a:solidFill>
              <a:schemeClr val="bg2">
                <a:lumMod val="90000"/>
              </a:schemeClr>
            </a:solidFill>
            <a:ln>
              <a:noFill/>
            </a:ln>
            <a:effectLst/>
          </c:spPr>
          <c:cat>
            <c:numRef>
              <c:f>'Export coal'!$C$1:$T$1</c:f>
              <c:numCache>
                <c:formatCode>General</c:formatCode>
                <c:ptCount val="18"/>
                <c:pt idx="0">
                  <c:v>2018</c:v>
                </c:pt>
                <c:pt idx="2">
                  <c:v>2020</c:v>
                </c:pt>
                <c:pt idx="7">
                  <c:v>2025</c:v>
                </c:pt>
                <c:pt idx="12">
                  <c:v>2030</c:v>
                </c:pt>
                <c:pt idx="17">
                  <c:v>2035</c:v>
                </c:pt>
              </c:numCache>
            </c:numRef>
          </c:cat>
          <c:val>
            <c:numRef>
              <c:f>'Export coal'!$C$3:$T$3</c:f>
              <c:numCache>
                <c:formatCode>_(* #,##0.00_);_(* \(#,##0.00\);_(* "-"??_);_(@_)</c:formatCode>
                <c:ptCount val="18"/>
                <c:pt idx="0">
                  <c:v>88.991666666666674</c:v>
                </c:pt>
                <c:pt idx="1">
                  <c:v>94.355000000000004</c:v>
                </c:pt>
                <c:pt idx="2">
                  <c:v>97.398496726258756</c:v>
                </c:pt>
                <c:pt idx="3">
                  <c:v>99.60878463823407</c:v>
                </c:pt>
                <c:pt idx="4">
                  <c:v>110.91907255020939</c:v>
                </c:pt>
                <c:pt idx="5">
                  <c:v>124.85211046218468</c:v>
                </c:pt>
                <c:pt idx="6">
                  <c:v>142.88739837416</c:v>
                </c:pt>
                <c:pt idx="7">
                  <c:v>160.94268628613534</c:v>
                </c:pt>
                <c:pt idx="8">
                  <c:v>174.33963544886154</c:v>
                </c:pt>
                <c:pt idx="9">
                  <c:v>184.04433461158777</c:v>
                </c:pt>
                <c:pt idx="10">
                  <c:v>193.85103377431403</c:v>
                </c:pt>
                <c:pt idx="11">
                  <c:v>204.75373293704024</c:v>
                </c:pt>
                <c:pt idx="12">
                  <c:v>214.15843209976649</c:v>
                </c:pt>
                <c:pt idx="13">
                  <c:v>224.56742233277586</c:v>
                </c:pt>
                <c:pt idx="14">
                  <c:v>234.97641256578524</c:v>
                </c:pt>
                <c:pt idx="15">
                  <c:v>245.38540279879462</c:v>
                </c:pt>
                <c:pt idx="16">
                  <c:v>255.79439303180399</c:v>
                </c:pt>
                <c:pt idx="17">
                  <c:v>266.20338326481328</c:v>
                </c:pt>
              </c:numCache>
            </c:numRef>
          </c:val>
          <c:extLst>
            <c:ext xmlns:c16="http://schemas.microsoft.com/office/drawing/2014/chart" uri="{C3380CC4-5D6E-409C-BE32-E72D297353CC}">
              <c16:uniqueId val="{00000000-3911-475E-916C-76726AE51C35}"/>
            </c:ext>
          </c:extLst>
        </c:ser>
        <c:ser>
          <c:idx val="4"/>
          <c:order val="4"/>
          <c:spPr>
            <a:solidFill>
              <a:schemeClr val="bg2">
                <a:lumMod val="75000"/>
              </a:schemeClr>
            </a:solidFill>
            <a:ln w="25400">
              <a:noFill/>
            </a:ln>
            <a:effectLst/>
          </c:spPr>
          <c:cat>
            <c:numRef>
              <c:f>'Export coal'!$C$1:$T$1</c:f>
              <c:numCache>
                <c:formatCode>General</c:formatCode>
                <c:ptCount val="18"/>
                <c:pt idx="0">
                  <c:v>2018</c:v>
                </c:pt>
                <c:pt idx="2">
                  <c:v>2020</c:v>
                </c:pt>
                <c:pt idx="7">
                  <c:v>2025</c:v>
                </c:pt>
                <c:pt idx="12">
                  <c:v>2030</c:v>
                </c:pt>
                <c:pt idx="17">
                  <c:v>2035</c:v>
                </c:pt>
              </c:numCache>
            </c:numRef>
          </c:cat>
          <c:val>
            <c:numRef>
              <c:f>'Export coal'!$C$4:$T$4</c:f>
              <c:numCache>
                <c:formatCode>#,##0.00</c:formatCode>
                <c:ptCount val="18"/>
                <c:pt idx="0">
                  <c:v>72.900000000000006</c:v>
                </c:pt>
                <c:pt idx="1">
                  <c:v>74.100000000000009</c:v>
                </c:pt>
                <c:pt idx="2">
                  <c:v>75.399090000000001</c:v>
                </c:pt>
                <c:pt idx="3">
                  <c:v>78.748180000000019</c:v>
                </c:pt>
                <c:pt idx="4">
                  <c:v>81.484730000000013</c:v>
                </c:pt>
                <c:pt idx="5">
                  <c:v>83.03473000000001</c:v>
                </c:pt>
                <c:pt idx="6">
                  <c:v>84.384730000000019</c:v>
                </c:pt>
                <c:pt idx="7">
                  <c:v>80.084730000000022</c:v>
                </c:pt>
                <c:pt idx="8">
                  <c:v>78.884730000000005</c:v>
                </c:pt>
                <c:pt idx="9">
                  <c:v>79.722730000000013</c:v>
                </c:pt>
                <c:pt idx="10">
                  <c:v>78.972729999999999</c:v>
                </c:pt>
                <c:pt idx="11">
                  <c:v>76.77273000000001</c:v>
                </c:pt>
                <c:pt idx="12">
                  <c:v>82.988330000000005</c:v>
                </c:pt>
                <c:pt idx="13">
                  <c:v>88.564729999999997</c:v>
                </c:pt>
                <c:pt idx="14">
                  <c:v>86.164730000000006</c:v>
                </c:pt>
                <c:pt idx="15">
                  <c:v>70.86472999999998</c:v>
                </c:pt>
                <c:pt idx="16">
                  <c:v>68.964729999999989</c:v>
                </c:pt>
                <c:pt idx="17">
                  <c:v>68.664729999999992</c:v>
                </c:pt>
              </c:numCache>
            </c:numRef>
          </c:val>
          <c:extLst>
            <c:ext xmlns:c16="http://schemas.microsoft.com/office/drawing/2014/chart" uri="{C3380CC4-5D6E-409C-BE32-E72D297353CC}">
              <c16:uniqueId val="{00000001-3911-475E-916C-76726AE51C35}"/>
            </c:ext>
          </c:extLst>
        </c:ser>
        <c:ser>
          <c:idx val="5"/>
          <c:order val="5"/>
          <c:spPr>
            <a:solidFill>
              <a:schemeClr val="accent4">
                <a:lumMod val="60000"/>
                <a:lumOff val="40000"/>
              </a:schemeClr>
            </a:solidFill>
            <a:ln w="25400">
              <a:noFill/>
            </a:ln>
            <a:effectLst/>
          </c:spPr>
          <c:cat>
            <c:numRef>
              <c:f>'Export coal'!$C$1:$T$1</c:f>
              <c:numCache>
                <c:formatCode>General</c:formatCode>
                <c:ptCount val="18"/>
                <c:pt idx="0">
                  <c:v>2018</c:v>
                </c:pt>
                <c:pt idx="2">
                  <c:v>2020</c:v>
                </c:pt>
                <c:pt idx="7">
                  <c:v>2025</c:v>
                </c:pt>
                <c:pt idx="12">
                  <c:v>2030</c:v>
                </c:pt>
                <c:pt idx="17">
                  <c:v>2035</c:v>
                </c:pt>
              </c:numCache>
            </c:numRef>
          </c:cat>
          <c:val>
            <c:numRef>
              <c:f>'Export coal'!$C$5:$T$5</c:f>
              <c:numCache>
                <c:formatCode>#,##0.00</c:formatCode>
                <c:ptCount val="18"/>
                <c:pt idx="0">
                  <c:v>72.900000000000006</c:v>
                </c:pt>
                <c:pt idx="1">
                  <c:v>70.7</c:v>
                </c:pt>
                <c:pt idx="2">
                  <c:v>68.400000000000006</c:v>
                </c:pt>
                <c:pt idx="3">
                  <c:v>65.098180000000013</c:v>
                </c:pt>
                <c:pt idx="4">
                  <c:v>74.172730000000016</c:v>
                </c:pt>
                <c:pt idx="5">
                  <c:v>66.772729999999996</c:v>
                </c:pt>
                <c:pt idx="6">
                  <c:v>58.222729999999999</c:v>
                </c:pt>
                <c:pt idx="7">
                  <c:v>37.35</c:v>
                </c:pt>
                <c:pt idx="8">
                  <c:v>37.35</c:v>
                </c:pt>
                <c:pt idx="9">
                  <c:v>37.35</c:v>
                </c:pt>
                <c:pt idx="10">
                  <c:v>40.6</c:v>
                </c:pt>
                <c:pt idx="11">
                  <c:v>40.6</c:v>
                </c:pt>
                <c:pt idx="12">
                  <c:v>40.6</c:v>
                </c:pt>
                <c:pt idx="13">
                  <c:v>35.199999999999996</c:v>
                </c:pt>
                <c:pt idx="14">
                  <c:v>37.200000000000003</c:v>
                </c:pt>
                <c:pt idx="15">
                  <c:v>26.1</c:v>
                </c:pt>
                <c:pt idx="16">
                  <c:v>24.4</c:v>
                </c:pt>
                <c:pt idx="17">
                  <c:v>24.4</c:v>
                </c:pt>
              </c:numCache>
            </c:numRef>
          </c:val>
          <c:extLst>
            <c:ext xmlns:c16="http://schemas.microsoft.com/office/drawing/2014/chart" uri="{C3380CC4-5D6E-409C-BE32-E72D297353CC}">
              <c16:uniqueId val="{00000002-3911-475E-916C-76726AE51C35}"/>
            </c:ext>
          </c:extLst>
        </c:ser>
        <c:dLbls>
          <c:showLegendKey val="0"/>
          <c:showVal val="0"/>
          <c:showCatName val="0"/>
          <c:showSerName val="0"/>
          <c:showPercent val="0"/>
          <c:showBubbleSize val="0"/>
        </c:dLbls>
        <c:axId val="949620480"/>
        <c:axId val="949614248"/>
      </c:areaChart>
      <c:lineChart>
        <c:grouping val="standard"/>
        <c:varyColors val="0"/>
        <c:ser>
          <c:idx val="0"/>
          <c:order val="0"/>
          <c:spPr>
            <a:ln w="28575" cap="rnd">
              <a:solidFill>
                <a:schemeClr val="accent2"/>
              </a:solidFill>
              <a:prstDash val="sysDash"/>
              <a:round/>
            </a:ln>
            <a:effectLst/>
          </c:spPr>
          <c:marker>
            <c:symbol val="none"/>
          </c:marker>
          <c:cat>
            <c:numRef>
              <c:f>'Export coal'!$C$1:$T$1</c:f>
              <c:numCache>
                <c:formatCode>General</c:formatCode>
                <c:ptCount val="18"/>
                <c:pt idx="0">
                  <c:v>2018</c:v>
                </c:pt>
                <c:pt idx="2">
                  <c:v>2020</c:v>
                </c:pt>
                <c:pt idx="7">
                  <c:v>2025</c:v>
                </c:pt>
                <c:pt idx="12">
                  <c:v>2030</c:v>
                </c:pt>
                <c:pt idx="17">
                  <c:v>2035</c:v>
                </c:pt>
              </c:numCache>
            </c:numRef>
          </c:cat>
          <c:val>
            <c:numRef>
              <c:f>'Export coal'!$C$3:$T$3</c:f>
              <c:numCache>
                <c:formatCode>_(* #,##0.00_);_(* \(#,##0.00\);_(* "-"??_);_(@_)</c:formatCode>
                <c:ptCount val="18"/>
                <c:pt idx="0">
                  <c:v>88.991666666666674</c:v>
                </c:pt>
                <c:pt idx="1">
                  <c:v>94.355000000000004</c:v>
                </c:pt>
                <c:pt idx="2">
                  <c:v>97.398496726258756</c:v>
                </c:pt>
                <c:pt idx="3">
                  <c:v>99.60878463823407</c:v>
                </c:pt>
                <c:pt idx="4">
                  <c:v>110.91907255020939</c:v>
                </c:pt>
                <c:pt idx="5">
                  <c:v>124.85211046218468</c:v>
                </c:pt>
                <c:pt idx="6">
                  <c:v>142.88739837416</c:v>
                </c:pt>
                <c:pt idx="7">
                  <c:v>160.94268628613534</c:v>
                </c:pt>
                <c:pt idx="8">
                  <c:v>174.33963544886154</c:v>
                </c:pt>
                <c:pt idx="9">
                  <c:v>184.04433461158777</c:v>
                </c:pt>
                <c:pt idx="10">
                  <c:v>193.85103377431403</c:v>
                </c:pt>
                <c:pt idx="11">
                  <c:v>204.75373293704024</c:v>
                </c:pt>
                <c:pt idx="12">
                  <c:v>214.15843209976649</c:v>
                </c:pt>
                <c:pt idx="13">
                  <c:v>224.56742233277586</c:v>
                </c:pt>
                <c:pt idx="14">
                  <c:v>234.97641256578524</c:v>
                </c:pt>
                <c:pt idx="15">
                  <c:v>245.38540279879462</c:v>
                </c:pt>
                <c:pt idx="16">
                  <c:v>255.79439303180399</c:v>
                </c:pt>
                <c:pt idx="17">
                  <c:v>266.20338326481328</c:v>
                </c:pt>
              </c:numCache>
            </c:numRef>
          </c:val>
          <c:smooth val="0"/>
          <c:extLst>
            <c:ext xmlns:c16="http://schemas.microsoft.com/office/drawing/2014/chart" uri="{C3380CC4-5D6E-409C-BE32-E72D297353CC}">
              <c16:uniqueId val="{00000003-3911-475E-916C-76726AE51C35}"/>
            </c:ext>
          </c:extLst>
        </c:ser>
        <c:ser>
          <c:idx val="1"/>
          <c:order val="1"/>
          <c:spPr>
            <a:ln w="28575" cap="rnd">
              <a:solidFill>
                <a:schemeClr val="accent2"/>
              </a:solidFill>
              <a:round/>
            </a:ln>
            <a:effectLst/>
          </c:spPr>
          <c:marker>
            <c:symbol val="none"/>
          </c:marker>
          <c:cat>
            <c:numRef>
              <c:f>'Export coal'!$C$1:$T$1</c:f>
              <c:numCache>
                <c:formatCode>General</c:formatCode>
                <c:ptCount val="18"/>
                <c:pt idx="0">
                  <c:v>2018</c:v>
                </c:pt>
                <c:pt idx="2">
                  <c:v>2020</c:v>
                </c:pt>
                <c:pt idx="7">
                  <c:v>2025</c:v>
                </c:pt>
                <c:pt idx="12">
                  <c:v>2030</c:v>
                </c:pt>
                <c:pt idx="17">
                  <c:v>2035</c:v>
                </c:pt>
              </c:numCache>
            </c:numRef>
          </c:cat>
          <c:val>
            <c:numRef>
              <c:f>'Export coal'!$C$4:$T$4</c:f>
              <c:numCache>
                <c:formatCode>#,##0.00</c:formatCode>
                <c:ptCount val="18"/>
                <c:pt idx="0">
                  <c:v>72.900000000000006</c:v>
                </c:pt>
                <c:pt idx="1">
                  <c:v>74.100000000000009</c:v>
                </c:pt>
                <c:pt idx="2">
                  <c:v>75.399090000000001</c:v>
                </c:pt>
                <c:pt idx="3">
                  <c:v>78.748180000000019</c:v>
                </c:pt>
                <c:pt idx="4">
                  <c:v>81.484730000000013</c:v>
                </c:pt>
                <c:pt idx="5">
                  <c:v>83.03473000000001</c:v>
                </c:pt>
                <c:pt idx="6">
                  <c:v>84.384730000000019</c:v>
                </c:pt>
                <c:pt idx="7">
                  <c:v>80.084730000000022</c:v>
                </c:pt>
                <c:pt idx="8">
                  <c:v>78.884730000000005</c:v>
                </c:pt>
                <c:pt idx="9">
                  <c:v>79.722730000000013</c:v>
                </c:pt>
                <c:pt idx="10">
                  <c:v>78.972729999999999</c:v>
                </c:pt>
                <c:pt idx="11">
                  <c:v>76.77273000000001</c:v>
                </c:pt>
                <c:pt idx="12">
                  <c:v>82.988330000000005</c:v>
                </c:pt>
                <c:pt idx="13">
                  <c:v>88.564729999999997</c:v>
                </c:pt>
                <c:pt idx="14">
                  <c:v>86.164730000000006</c:v>
                </c:pt>
                <c:pt idx="15">
                  <c:v>70.86472999999998</c:v>
                </c:pt>
                <c:pt idx="16">
                  <c:v>68.964729999999989</c:v>
                </c:pt>
                <c:pt idx="17">
                  <c:v>68.664729999999992</c:v>
                </c:pt>
              </c:numCache>
            </c:numRef>
          </c:val>
          <c:smooth val="0"/>
          <c:extLst>
            <c:ext xmlns:c16="http://schemas.microsoft.com/office/drawing/2014/chart" uri="{C3380CC4-5D6E-409C-BE32-E72D297353CC}">
              <c16:uniqueId val="{00000004-3911-475E-916C-76726AE51C35}"/>
            </c:ext>
          </c:extLst>
        </c:ser>
        <c:ser>
          <c:idx val="2"/>
          <c:order val="2"/>
          <c:spPr>
            <a:ln w="28575" cap="rnd">
              <a:solidFill>
                <a:schemeClr val="tx2"/>
              </a:solidFill>
              <a:round/>
            </a:ln>
            <a:effectLst/>
          </c:spPr>
          <c:marker>
            <c:symbol val="none"/>
          </c:marker>
          <c:cat>
            <c:numRef>
              <c:f>'Export coal'!$C$1:$T$1</c:f>
              <c:numCache>
                <c:formatCode>General</c:formatCode>
                <c:ptCount val="18"/>
                <c:pt idx="0">
                  <c:v>2018</c:v>
                </c:pt>
                <c:pt idx="2">
                  <c:v>2020</c:v>
                </c:pt>
                <c:pt idx="7">
                  <c:v>2025</c:v>
                </c:pt>
                <c:pt idx="12">
                  <c:v>2030</c:v>
                </c:pt>
                <c:pt idx="17">
                  <c:v>2035</c:v>
                </c:pt>
              </c:numCache>
            </c:numRef>
          </c:cat>
          <c:val>
            <c:numRef>
              <c:f>'Export coal'!$C$5:$T$5</c:f>
              <c:numCache>
                <c:formatCode>#,##0.00</c:formatCode>
                <c:ptCount val="18"/>
                <c:pt idx="0">
                  <c:v>72.900000000000006</c:v>
                </c:pt>
                <c:pt idx="1">
                  <c:v>70.7</c:v>
                </c:pt>
                <c:pt idx="2">
                  <c:v>68.400000000000006</c:v>
                </c:pt>
                <c:pt idx="3">
                  <c:v>65.098180000000013</c:v>
                </c:pt>
                <c:pt idx="4">
                  <c:v>74.172730000000016</c:v>
                </c:pt>
                <c:pt idx="5">
                  <c:v>66.772729999999996</c:v>
                </c:pt>
                <c:pt idx="6">
                  <c:v>58.222729999999999</c:v>
                </c:pt>
                <c:pt idx="7">
                  <c:v>37.35</c:v>
                </c:pt>
                <c:pt idx="8">
                  <c:v>37.35</c:v>
                </c:pt>
                <c:pt idx="9">
                  <c:v>37.35</c:v>
                </c:pt>
                <c:pt idx="10">
                  <c:v>40.6</c:v>
                </c:pt>
                <c:pt idx="11">
                  <c:v>40.6</c:v>
                </c:pt>
                <c:pt idx="12">
                  <c:v>40.6</c:v>
                </c:pt>
                <c:pt idx="13">
                  <c:v>35.199999999999996</c:v>
                </c:pt>
                <c:pt idx="14">
                  <c:v>37.200000000000003</c:v>
                </c:pt>
                <c:pt idx="15">
                  <c:v>26.1</c:v>
                </c:pt>
                <c:pt idx="16">
                  <c:v>24.4</c:v>
                </c:pt>
                <c:pt idx="17">
                  <c:v>24.4</c:v>
                </c:pt>
              </c:numCache>
            </c:numRef>
          </c:val>
          <c:smooth val="0"/>
          <c:extLst>
            <c:ext xmlns:c16="http://schemas.microsoft.com/office/drawing/2014/chart" uri="{C3380CC4-5D6E-409C-BE32-E72D297353CC}">
              <c16:uniqueId val="{00000005-3911-475E-916C-76726AE51C35}"/>
            </c:ext>
          </c:extLst>
        </c:ser>
        <c:dLbls>
          <c:showLegendKey val="0"/>
          <c:showVal val="0"/>
          <c:showCatName val="0"/>
          <c:showSerName val="0"/>
          <c:showPercent val="0"/>
          <c:showBubbleSize val="0"/>
        </c:dLbls>
        <c:marker val="1"/>
        <c:smooth val="0"/>
        <c:axId val="949620480"/>
        <c:axId val="949614248"/>
      </c:lineChart>
      <c:catAx>
        <c:axId val="949620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949614248"/>
        <c:crosses val="autoZero"/>
        <c:auto val="1"/>
        <c:lblAlgn val="ctr"/>
        <c:lblOffset val="100"/>
        <c:noMultiLvlLbl val="0"/>
      </c:catAx>
      <c:valAx>
        <c:axId val="949614248"/>
        <c:scaling>
          <c:orientation val="minMax"/>
        </c:scaling>
        <c:delete val="0"/>
        <c:axPos val="l"/>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949620480"/>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a:solidFill>
            <a:schemeClr val="tx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tx1"/>
                </a:solidFill>
                <a:latin typeface="+mn-lt"/>
                <a:ea typeface="+mn-ea"/>
                <a:cs typeface="+mn-cs"/>
              </a:defRPr>
            </a:pPr>
            <a:r>
              <a:rPr lang="en-GB" sz="1800" b="1" dirty="0"/>
              <a:t>How</a:t>
            </a:r>
            <a:r>
              <a:rPr lang="en-GB" sz="1800" b="1" baseline="0" dirty="0"/>
              <a:t> a decline in the export market might affect rail</a:t>
            </a:r>
            <a:endParaRPr lang="en-GB" sz="1800" b="1" dirty="0"/>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9.8077910052910069E-2"/>
          <c:y val="0.13805370370370371"/>
          <c:w val="0.88344325396825396"/>
          <c:h val="0.68145462962962966"/>
        </c:manualLayout>
      </c:layout>
      <c:barChart>
        <c:barDir val="col"/>
        <c:grouping val="clustered"/>
        <c:varyColors val="0"/>
        <c:ser>
          <c:idx val="0"/>
          <c:order val="0"/>
          <c:tx>
            <c:v>Mining Value</c:v>
          </c:tx>
          <c:spPr>
            <a:solidFill>
              <a:schemeClr val="bg2">
                <a:lumMod val="75000"/>
              </a:schemeClr>
            </a:solidFill>
            <a:ln>
              <a:noFill/>
            </a:ln>
            <a:effectLst/>
          </c:spPr>
          <c:invertIfNegative val="0"/>
          <c:val>
            <c:numRef>
              <c:f>'Coalex Line'!$C$16:$T$16</c:f>
              <c:numCache>
                <c:formatCode>#,##0</c:formatCode>
                <c:ptCount val="18"/>
                <c:pt idx="0">
                  <c:v>2064.7628832846899</c:v>
                </c:pt>
                <c:pt idx="1">
                  <c:v>1461.8901426368002</c:v>
                </c:pt>
                <c:pt idx="2">
                  <c:v>1329.5835020207508</c:v>
                </c:pt>
                <c:pt idx="3">
                  <c:v>1289.3460838701039</c:v>
                </c:pt>
                <c:pt idx="4">
                  <c:v>994.62642171231323</c:v>
                </c:pt>
                <c:pt idx="5">
                  <c:v>878.18763207802829</c:v>
                </c:pt>
                <c:pt idx="6">
                  <c:v>400.90450145536596</c:v>
                </c:pt>
                <c:pt idx="7">
                  <c:v>-264.05058587940266</c:v>
                </c:pt>
                <c:pt idx="8">
                  <c:v>274.8840555394608</c:v>
                </c:pt>
                <c:pt idx="9">
                  <c:v>131.64911241142278</c:v>
                </c:pt>
                <c:pt idx="10">
                  <c:v>172.90253319857135</c:v>
                </c:pt>
                <c:pt idx="11">
                  <c:v>191.99129987866237</c:v>
                </c:pt>
                <c:pt idx="12">
                  <c:v>186.0571596506021</c:v>
                </c:pt>
                <c:pt idx="13">
                  <c:v>152.31656659324156</c:v>
                </c:pt>
                <c:pt idx="14">
                  <c:v>158.00495474035273</c:v>
                </c:pt>
                <c:pt idx="15">
                  <c:v>40.666811872763311</c:v>
                </c:pt>
                <c:pt idx="16">
                  <c:v>41.212998199222689</c:v>
                </c:pt>
                <c:pt idx="17">
                  <c:v>47.869429787468647</c:v>
                </c:pt>
              </c:numCache>
            </c:numRef>
          </c:val>
          <c:extLst>
            <c:ext xmlns:c16="http://schemas.microsoft.com/office/drawing/2014/chart" uri="{C3380CC4-5D6E-409C-BE32-E72D297353CC}">
              <c16:uniqueId val="{00000000-5E9F-4E73-B47F-ED1FA55DBBF3}"/>
            </c:ext>
          </c:extLst>
        </c:ser>
        <c:ser>
          <c:idx val="1"/>
          <c:order val="1"/>
          <c:tx>
            <c:v>Rail Value</c:v>
          </c:tx>
          <c:spPr>
            <a:solidFill>
              <a:schemeClr val="bg1">
                <a:lumMod val="85000"/>
              </a:schemeClr>
            </a:solidFill>
            <a:ln>
              <a:noFill/>
            </a:ln>
            <a:effectLst/>
          </c:spPr>
          <c:invertIfNegative val="0"/>
          <c:val>
            <c:numRef>
              <c:f>'Coalex Line'!$C$17:$T$17</c:f>
              <c:numCache>
                <c:formatCode>#,##0</c:formatCode>
                <c:ptCount val="18"/>
                <c:pt idx="0">
                  <c:v>441.75691447805718</c:v>
                </c:pt>
                <c:pt idx="1">
                  <c:v>572.63636791776776</c:v>
                </c:pt>
                <c:pt idx="2">
                  <c:v>600.35280048111747</c:v>
                </c:pt>
                <c:pt idx="3">
                  <c:v>651.87170314968284</c:v>
                </c:pt>
                <c:pt idx="4">
                  <c:v>669.60403991269538</c:v>
                </c:pt>
                <c:pt idx="5">
                  <c:v>705.1487284062016</c:v>
                </c:pt>
                <c:pt idx="6">
                  <c:v>727.75651094133184</c:v>
                </c:pt>
                <c:pt idx="7">
                  <c:v>689.23394874798771</c:v>
                </c:pt>
                <c:pt idx="8">
                  <c:v>75.73692149008609</c:v>
                </c:pt>
                <c:pt idx="9">
                  <c:v>69.822063866130165</c:v>
                </c:pt>
                <c:pt idx="10">
                  <c:v>94.065978908386782</c:v>
                </c:pt>
                <c:pt idx="11">
                  <c:v>83.197402736437056</c:v>
                </c:pt>
                <c:pt idx="12">
                  <c:v>74.324590687097299</c:v>
                </c:pt>
                <c:pt idx="13">
                  <c:v>16.630080415890227</c:v>
                </c:pt>
                <c:pt idx="14">
                  <c:v>13.766023068667119</c:v>
                </c:pt>
                <c:pt idx="15">
                  <c:v>-99.672783643431899</c:v>
                </c:pt>
                <c:pt idx="16">
                  <c:v>-125.07252287277763</c:v>
                </c:pt>
                <c:pt idx="17">
                  <c:v>-136.40929260096317</c:v>
                </c:pt>
              </c:numCache>
            </c:numRef>
          </c:val>
          <c:extLst>
            <c:ext xmlns:c16="http://schemas.microsoft.com/office/drawing/2014/chart" uri="{C3380CC4-5D6E-409C-BE32-E72D297353CC}">
              <c16:uniqueId val="{00000001-5E9F-4E73-B47F-ED1FA55DBBF3}"/>
            </c:ext>
          </c:extLst>
        </c:ser>
        <c:dLbls>
          <c:showLegendKey val="0"/>
          <c:showVal val="0"/>
          <c:showCatName val="0"/>
          <c:showSerName val="0"/>
          <c:showPercent val="0"/>
          <c:showBubbleSize val="0"/>
        </c:dLbls>
        <c:gapWidth val="75"/>
        <c:overlap val="35"/>
        <c:axId val="873107584"/>
        <c:axId val="873099384"/>
      </c:barChart>
      <c:lineChart>
        <c:grouping val="standard"/>
        <c:varyColors val="0"/>
        <c:ser>
          <c:idx val="2"/>
          <c:order val="2"/>
          <c:tx>
            <c:v>Total value</c:v>
          </c:tx>
          <c:spPr>
            <a:ln w="28575" cap="rnd">
              <a:solidFill>
                <a:schemeClr val="bg1">
                  <a:lumMod val="50000"/>
                </a:schemeClr>
              </a:solidFill>
              <a:round/>
            </a:ln>
            <a:effectLst/>
          </c:spPr>
          <c:marker>
            <c:symbol val="none"/>
          </c:marker>
          <c:cat>
            <c:numRef>
              <c:f>'Coalex Line'!$C$1:$T$1</c:f>
              <c:numCache>
                <c:formatCode>General</c:formatCode>
                <c:ptCount val="18"/>
                <c:pt idx="2">
                  <c:v>2020</c:v>
                </c:pt>
                <c:pt idx="7">
                  <c:v>2025</c:v>
                </c:pt>
                <c:pt idx="12">
                  <c:v>2030</c:v>
                </c:pt>
                <c:pt idx="17">
                  <c:v>2035</c:v>
                </c:pt>
              </c:numCache>
            </c:numRef>
          </c:cat>
          <c:val>
            <c:numRef>
              <c:f>'Coalex Line'!$C$18:$T$18</c:f>
              <c:numCache>
                <c:formatCode>#,##0</c:formatCode>
                <c:ptCount val="18"/>
                <c:pt idx="0">
                  <c:v>2506.5197977627472</c:v>
                </c:pt>
                <c:pt idx="1">
                  <c:v>2034.5265105545679</c:v>
                </c:pt>
                <c:pt idx="2">
                  <c:v>1929.9363025018683</c:v>
                </c:pt>
                <c:pt idx="3">
                  <c:v>1941.2177870197868</c:v>
                </c:pt>
                <c:pt idx="4">
                  <c:v>1664.2304616250085</c:v>
                </c:pt>
                <c:pt idx="5">
                  <c:v>1583.3363604842298</c:v>
                </c:pt>
                <c:pt idx="6">
                  <c:v>1128.6610123966977</c:v>
                </c:pt>
                <c:pt idx="7">
                  <c:v>425.18336286858505</c:v>
                </c:pt>
                <c:pt idx="8">
                  <c:v>350.62097702954691</c:v>
                </c:pt>
                <c:pt idx="9">
                  <c:v>201.47117627755296</c:v>
                </c:pt>
                <c:pt idx="10">
                  <c:v>266.96851210695814</c:v>
                </c:pt>
                <c:pt idx="11">
                  <c:v>275.18870261509943</c:v>
                </c:pt>
                <c:pt idx="12">
                  <c:v>260.38175033769937</c:v>
                </c:pt>
                <c:pt idx="13">
                  <c:v>168.94664700913179</c:v>
                </c:pt>
                <c:pt idx="14">
                  <c:v>171.77097780901985</c:v>
                </c:pt>
                <c:pt idx="15">
                  <c:v>-59.005971770668587</c:v>
                </c:pt>
                <c:pt idx="16">
                  <c:v>-83.859524673554944</c:v>
                </c:pt>
                <c:pt idx="17">
                  <c:v>-88.539862813494523</c:v>
                </c:pt>
              </c:numCache>
            </c:numRef>
          </c:val>
          <c:smooth val="0"/>
          <c:extLst>
            <c:ext xmlns:c16="http://schemas.microsoft.com/office/drawing/2014/chart" uri="{C3380CC4-5D6E-409C-BE32-E72D297353CC}">
              <c16:uniqueId val="{00000002-5E9F-4E73-B47F-ED1FA55DBBF3}"/>
            </c:ext>
          </c:extLst>
        </c:ser>
        <c:ser>
          <c:idx val="3"/>
          <c:order val="3"/>
          <c:tx>
            <c:v>BAU total value</c:v>
          </c:tx>
          <c:spPr>
            <a:ln w="28575" cap="rnd">
              <a:solidFill>
                <a:schemeClr val="bg1">
                  <a:lumMod val="50000"/>
                </a:schemeClr>
              </a:solidFill>
              <a:prstDash val="sysDot"/>
              <a:round/>
            </a:ln>
            <a:effectLst/>
          </c:spPr>
          <c:marker>
            <c:symbol val="none"/>
          </c:marker>
          <c:val>
            <c:numRef>
              <c:f>'Coalex Line'!$C$6:$T$6</c:f>
              <c:numCache>
                <c:formatCode>#,##0</c:formatCode>
                <c:ptCount val="18"/>
                <c:pt idx="0">
                  <c:v>2506.5197977627472</c:v>
                </c:pt>
                <c:pt idx="1">
                  <c:v>2257.8333505590699</c:v>
                </c:pt>
                <c:pt idx="2">
                  <c:v>2113.8133273536514</c:v>
                </c:pt>
                <c:pt idx="3">
                  <c:v>2589.4213923844827</c:v>
                </c:pt>
                <c:pt idx="4">
                  <c:v>2570.574959395115</c:v>
                </c:pt>
                <c:pt idx="5">
                  <c:v>2711.0177712975283</c:v>
                </c:pt>
                <c:pt idx="6">
                  <c:v>2821.4734017979686</c:v>
                </c:pt>
                <c:pt idx="7">
                  <c:v>2587.2234591225811</c:v>
                </c:pt>
                <c:pt idx="8">
                  <c:v>2614.9758495399892</c:v>
                </c:pt>
                <c:pt idx="9">
                  <c:v>2748.8782320973878</c:v>
                </c:pt>
                <c:pt idx="10">
                  <c:v>2919.5379998728031</c:v>
                </c:pt>
                <c:pt idx="11">
                  <c:v>3006.2313082408295</c:v>
                </c:pt>
                <c:pt idx="12">
                  <c:v>3450.0205419685121</c:v>
                </c:pt>
                <c:pt idx="13">
                  <c:v>3769.2047395222435</c:v>
                </c:pt>
                <c:pt idx="14">
                  <c:v>3700.0384658066541</c:v>
                </c:pt>
                <c:pt idx="15">
                  <c:v>2873.953691482192</c:v>
                </c:pt>
                <c:pt idx="16">
                  <c:v>2576.4185730545246</c:v>
                </c:pt>
                <c:pt idx="17">
                  <c:v>2317.5705361503424</c:v>
                </c:pt>
              </c:numCache>
            </c:numRef>
          </c:val>
          <c:smooth val="0"/>
          <c:extLst>
            <c:ext xmlns:c16="http://schemas.microsoft.com/office/drawing/2014/chart" uri="{C3380CC4-5D6E-409C-BE32-E72D297353CC}">
              <c16:uniqueId val="{00000003-5E9F-4E73-B47F-ED1FA55DBBF3}"/>
            </c:ext>
          </c:extLst>
        </c:ser>
        <c:dLbls>
          <c:showLegendKey val="0"/>
          <c:showVal val="0"/>
          <c:showCatName val="0"/>
          <c:showSerName val="0"/>
          <c:showPercent val="0"/>
          <c:showBubbleSize val="0"/>
        </c:dLbls>
        <c:marker val="1"/>
        <c:smooth val="0"/>
        <c:axId val="873107584"/>
        <c:axId val="873099384"/>
      </c:lineChart>
      <c:catAx>
        <c:axId val="873107584"/>
        <c:scaling>
          <c:orientation val="minMax"/>
        </c:scaling>
        <c:delete val="0"/>
        <c:axPos val="b"/>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873099384"/>
        <c:crosses val="autoZero"/>
        <c:auto val="1"/>
        <c:lblAlgn val="ctr"/>
        <c:lblOffset val="100"/>
        <c:noMultiLvlLbl val="0"/>
      </c:catAx>
      <c:valAx>
        <c:axId val="873099384"/>
        <c:scaling>
          <c:orientation val="minMax"/>
          <c:max val="3100"/>
        </c:scaling>
        <c:delete val="0"/>
        <c:axPos val="l"/>
        <c:title>
          <c:tx>
            <c:rich>
              <a:bodyPr rot="0" spcFirstLastPara="1" vertOverflow="ellipsis" wrap="square" anchor="ctr" anchorCtr="1"/>
              <a:lstStyle/>
              <a:p>
                <a:pPr>
                  <a:defRPr sz="1400" b="1" i="0" u="none" strike="noStrike" kern="1200" baseline="0">
                    <a:solidFill>
                      <a:schemeClr val="tx1"/>
                    </a:solidFill>
                    <a:latin typeface="+mn-lt"/>
                    <a:ea typeface="+mn-ea"/>
                    <a:cs typeface="+mn-cs"/>
                  </a:defRPr>
                </a:pPr>
                <a:r>
                  <a:rPr lang="en-GB" sz="1400" b="1" dirty="0"/>
                  <a:t>$bn</a:t>
                </a:r>
              </a:p>
              <a:p>
                <a:pPr>
                  <a:defRPr sz="1400" b="1"/>
                </a:pPr>
                <a:r>
                  <a:rPr lang="en-GB" sz="1400" b="1" dirty="0"/>
                  <a:t>(2018$)</a:t>
                </a:r>
              </a:p>
            </c:rich>
          </c:tx>
          <c:layout>
            <c:manualLayout>
              <c:xMode val="edge"/>
              <c:yMode val="edge"/>
              <c:x val="2.1906878306878305E-2"/>
              <c:y val="8.9986111111111117E-3"/>
            </c:manualLayout>
          </c:layout>
          <c:overlay val="0"/>
          <c:spPr>
            <a:noFill/>
            <a:ln>
              <a:noFill/>
            </a:ln>
            <a:effectLst/>
          </c:spPr>
          <c:txPr>
            <a:bodyPr rot="0" spcFirstLastPara="1" vertOverflow="ellipsis" wrap="square" anchor="ctr" anchorCtr="1"/>
            <a:lstStyle/>
            <a:p>
              <a:pPr>
                <a:defRPr sz="1400" b="1" i="0" u="none" strike="noStrike" kern="1200" baseline="0">
                  <a:solidFill>
                    <a:schemeClr val="tx1"/>
                  </a:solidFill>
                  <a:latin typeface="+mn-lt"/>
                  <a:ea typeface="+mn-ea"/>
                  <a:cs typeface="+mn-cs"/>
                </a:defRPr>
              </a:pPr>
              <a:endParaRPr lang="en-US"/>
            </a:p>
          </c:txPr>
        </c:title>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873107584"/>
        <c:crosses val="autoZero"/>
        <c:crossBetween val="between"/>
        <c:dispUnits>
          <c:builtInUnit val="thousands"/>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1" u="none" strike="noStrike" kern="1200" spc="0" baseline="0">
                <a:solidFill>
                  <a:schemeClr val="tx1"/>
                </a:solidFill>
                <a:latin typeface="+mn-lt"/>
                <a:ea typeface="+mn-ea"/>
                <a:cs typeface="+mn-cs"/>
              </a:defRPr>
            </a:pPr>
            <a:r>
              <a:rPr lang="en-GB" sz="1400" b="0" i="1" dirty="0"/>
              <a:t>Power system </a:t>
            </a:r>
            <a:r>
              <a:rPr lang="en-GB" sz="1400" b="0" i="1" baseline="0" dirty="0"/>
              <a:t>scenario cost comparison</a:t>
            </a:r>
            <a:r>
              <a:rPr lang="en-GB" sz="1400" b="0" i="1" dirty="0"/>
              <a:t> (2018-2035)</a:t>
            </a:r>
          </a:p>
        </c:rich>
      </c:tx>
      <c:layout>
        <c:manualLayout>
          <c:xMode val="edge"/>
          <c:yMode val="edge"/>
          <c:x val="0.20547830684007434"/>
          <c:y val="3.1146487123892123E-2"/>
        </c:manualLayout>
      </c:layout>
      <c:overlay val="0"/>
      <c:spPr>
        <a:noFill/>
        <a:ln>
          <a:noFill/>
        </a:ln>
        <a:effectLst/>
      </c:spPr>
      <c:txPr>
        <a:bodyPr rot="0" spcFirstLastPara="1" vertOverflow="ellipsis" vert="horz" wrap="square" anchor="ctr" anchorCtr="1"/>
        <a:lstStyle/>
        <a:p>
          <a:pPr>
            <a:defRPr sz="1400" b="0" i="1"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2371350335624572"/>
          <c:y val="9.8954074074074069E-2"/>
          <c:w val="0.85558548665081224"/>
          <c:h val="0.82466574074074073"/>
        </c:manualLayout>
      </c:layout>
      <c:barChart>
        <c:barDir val="col"/>
        <c:grouping val="stacked"/>
        <c:varyColors val="0"/>
        <c:ser>
          <c:idx val="0"/>
          <c:order val="0"/>
          <c:tx>
            <c:strRef>
              <c:f>'CTL &amp; power scenarios'!$A$2</c:f>
              <c:strCache>
                <c:ptCount val="1"/>
                <c:pt idx="0">
                  <c:v>Opex</c:v>
                </c:pt>
              </c:strCache>
            </c:strRef>
          </c:tx>
          <c:spPr>
            <a:solidFill>
              <a:schemeClr val="bg1">
                <a:lumMod val="75000"/>
              </a:schemeClr>
            </a:solidFill>
            <a:ln>
              <a:noFill/>
            </a:ln>
            <a:effectLst/>
          </c:spPr>
          <c:invertIfNegative val="0"/>
          <c:cat>
            <c:strRef>
              <c:f>'CTL &amp; power scenarios'!$G$1:$H$1</c:f>
              <c:strCache>
                <c:ptCount val="2"/>
                <c:pt idx="0">
                  <c:v>BAU</c:v>
                </c:pt>
                <c:pt idx="1">
                  <c:v>Alternative</c:v>
                </c:pt>
              </c:strCache>
            </c:strRef>
          </c:cat>
          <c:val>
            <c:numRef>
              <c:f>'CTL &amp; power scenarios'!$G$2:$H$2</c:f>
              <c:numCache>
                <c:formatCode>General</c:formatCode>
                <c:ptCount val="2"/>
                <c:pt idx="0">
                  <c:v>37.299999999999997</c:v>
                </c:pt>
                <c:pt idx="1">
                  <c:v>25.8</c:v>
                </c:pt>
              </c:numCache>
            </c:numRef>
          </c:val>
          <c:extLst>
            <c:ext xmlns:c16="http://schemas.microsoft.com/office/drawing/2014/chart" uri="{C3380CC4-5D6E-409C-BE32-E72D297353CC}">
              <c16:uniqueId val="{00000000-0566-4E9E-956D-64B427C5B9DE}"/>
            </c:ext>
          </c:extLst>
        </c:ser>
        <c:ser>
          <c:idx val="1"/>
          <c:order val="1"/>
          <c:tx>
            <c:strRef>
              <c:f>'CTL &amp; power scenarios'!$A$3</c:f>
              <c:strCache>
                <c:ptCount val="1"/>
                <c:pt idx="0">
                  <c:v>Commodity</c:v>
                </c:pt>
              </c:strCache>
            </c:strRef>
          </c:tx>
          <c:spPr>
            <a:solidFill>
              <a:schemeClr val="accent2"/>
            </a:solidFill>
            <a:ln>
              <a:noFill/>
            </a:ln>
            <a:effectLst/>
          </c:spPr>
          <c:invertIfNegative val="0"/>
          <c:cat>
            <c:strRef>
              <c:f>'CTL &amp; power scenarios'!$G$1:$H$1</c:f>
              <c:strCache>
                <c:ptCount val="2"/>
                <c:pt idx="0">
                  <c:v>BAU</c:v>
                </c:pt>
                <c:pt idx="1">
                  <c:v>Alternative</c:v>
                </c:pt>
              </c:strCache>
            </c:strRef>
          </c:cat>
          <c:val>
            <c:numRef>
              <c:f>'CTL &amp; power scenarios'!$G$3:$H$3</c:f>
              <c:numCache>
                <c:formatCode>General</c:formatCode>
                <c:ptCount val="2"/>
                <c:pt idx="0">
                  <c:v>44.6</c:v>
                </c:pt>
                <c:pt idx="1">
                  <c:v>28.9</c:v>
                </c:pt>
              </c:numCache>
            </c:numRef>
          </c:val>
          <c:extLst>
            <c:ext xmlns:c16="http://schemas.microsoft.com/office/drawing/2014/chart" uri="{C3380CC4-5D6E-409C-BE32-E72D297353CC}">
              <c16:uniqueId val="{00000001-0566-4E9E-956D-64B427C5B9DE}"/>
            </c:ext>
          </c:extLst>
        </c:ser>
        <c:ser>
          <c:idx val="5"/>
          <c:order val="2"/>
          <c:tx>
            <c:strRef>
              <c:f>'CTL &amp; power scenarios'!$F$4</c:f>
              <c:strCache>
                <c:ptCount val="1"/>
                <c:pt idx="0">
                  <c:v>Renewables cost</c:v>
                </c:pt>
              </c:strCache>
            </c:strRef>
          </c:tx>
          <c:spPr>
            <a:solidFill>
              <a:schemeClr val="accent2">
                <a:lumMod val="40000"/>
                <a:lumOff val="60000"/>
              </a:schemeClr>
            </a:solidFill>
            <a:ln>
              <a:noFill/>
            </a:ln>
            <a:effectLst/>
          </c:spPr>
          <c:invertIfNegative val="0"/>
          <c:val>
            <c:numRef>
              <c:f>'CTL &amp; power scenarios'!$G$4:$H$4</c:f>
              <c:numCache>
                <c:formatCode>General</c:formatCode>
                <c:ptCount val="2"/>
                <c:pt idx="0">
                  <c:v>0</c:v>
                </c:pt>
                <c:pt idx="1">
                  <c:v>28.3</c:v>
                </c:pt>
              </c:numCache>
            </c:numRef>
          </c:val>
          <c:extLst>
            <c:ext xmlns:c16="http://schemas.microsoft.com/office/drawing/2014/chart" uri="{C3380CC4-5D6E-409C-BE32-E72D297353CC}">
              <c16:uniqueId val="{00000002-0566-4E9E-956D-64B427C5B9DE}"/>
            </c:ext>
          </c:extLst>
        </c:ser>
        <c:ser>
          <c:idx val="2"/>
          <c:order val="3"/>
          <c:tx>
            <c:strRef>
              <c:f>'CTL &amp; power scenarios'!$F$5</c:f>
              <c:strCache>
                <c:ptCount val="1"/>
                <c:pt idx="0">
                  <c:v>Environmental cost</c:v>
                </c:pt>
              </c:strCache>
            </c:strRef>
          </c:tx>
          <c:spPr>
            <a:solidFill>
              <a:schemeClr val="accent3"/>
            </a:solidFill>
            <a:ln>
              <a:noFill/>
            </a:ln>
            <a:effectLst/>
          </c:spPr>
          <c:invertIfNegative val="0"/>
          <c:cat>
            <c:strRef>
              <c:f>'CTL &amp; power scenarios'!$G$1:$H$1</c:f>
              <c:strCache>
                <c:ptCount val="2"/>
                <c:pt idx="0">
                  <c:v>BAU</c:v>
                </c:pt>
                <c:pt idx="1">
                  <c:v>Alternative</c:v>
                </c:pt>
              </c:strCache>
            </c:strRef>
          </c:cat>
          <c:val>
            <c:numRef>
              <c:f>'CTL &amp; power scenarios'!$G$5:$H$5</c:f>
              <c:numCache>
                <c:formatCode>General</c:formatCode>
                <c:ptCount val="2"/>
                <c:pt idx="0">
                  <c:v>0</c:v>
                </c:pt>
                <c:pt idx="1">
                  <c:v>0</c:v>
                </c:pt>
              </c:numCache>
            </c:numRef>
          </c:val>
          <c:extLst>
            <c:ext xmlns:c16="http://schemas.microsoft.com/office/drawing/2014/chart" uri="{C3380CC4-5D6E-409C-BE32-E72D297353CC}">
              <c16:uniqueId val="{00000003-0566-4E9E-956D-64B427C5B9DE}"/>
            </c:ext>
          </c:extLst>
        </c:ser>
        <c:ser>
          <c:idx val="3"/>
          <c:order val="4"/>
          <c:tx>
            <c:strRef>
              <c:f>'CTL &amp; power scenarios'!$A$5</c:f>
              <c:strCache>
                <c:ptCount val="1"/>
                <c:pt idx="0">
                  <c:v>Demolition</c:v>
                </c:pt>
              </c:strCache>
            </c:strRef>
          </c:tx>
          <c:spPr>
            <a:solidFill>
              <a:schemeClr val="bg2">
                <a:lumMod val="25000"/>
              </a:schemeClr>
            </a:solidFill>
            <a:ln>
              <a:noFill/>
            </a:ln>
            <a:effectLst/>
          </c:spPr>
          <c:invertIfNegative val="0"/>
          <c:cat>
            <c:strRef>
              <c:f>'CTL &amp; power scenarios'!$G$1:$H$1</c:f>
              <c:strCache>
                <c:ptCount val="2"/>
                <c:pt idx="0">
                  <c:v>BAU</c:v>
                </c:pt>
                <c:pt idx="1">
                  <c:v>Alternative</c:v>
                </c:pt>
              </c:strCache>
            </c:strRef>
          </c:cat>
          <c:val>
            <c:numRef>
              <c:f>'CTL &amp; power scenarios'!$G$6:$H$6</c:f>
              <c:numCache>
                <c:formatCode>General</c:formatCode>
                <c:ptCount val="2"/>
                <c:pt idx="0">
                  <c:v>0</c:v>
                </c:pt>
                <c:pt idx="1">
                  <c:v>0.1</c:v>
                </c:pt>
              </c:numCache>
            </c:numRef>
          </c:val>
          <c:extLst>
            <c:ext xmlns:c16="http://schemas.microsoft.com/office/drawing/2014/chart" uri="{C3380CC4-5D6E-409C-BE32-E72D297353CC}">
              <c16:uniqueId val="{00000004-0566-4E9E-956D-64B427C5B9DE}"/>
            </c:ext>
          </c:extLst>
        </c:ser>
        <c:ser>
          <c:idx val="4"/>
          <c:order val="5"/>
          <c:tx>
            <c:strRef>
              <c:f>'CTL &amp; power scenarios'!$A$6</c:f>
              <c:strCache>
                <c:ptCount val="1"/>
                <c:pt idx="0">
                  <c:v>Stranded asset</c:v>
                </c:pt>
              </c:strCache>
            </c:strRef>
          </c:tx>
          <c:spPr>
            <a:solidFill>
              <a:srgbClr val="00306C">
                <a:alpha val="60000"/>
              </a:srgbClr>
            </a:solidFill>
            <a:ln>
              <a:noFill/>
            </a:ln>
            <a:effectLst/>
          </c:spPr>
          <c:invertIfNegative val="0"/>
          <c:cat>
            <c:strRef>
              <c:f>'CTL &amp; power scenarios'!$G$1:$H$1</c:f>
              <c:strCache>
                <c:ptCount val="2"/>
                <c:pt idx="0">
                  <c:v>BAU</c:v>
                </c:pt>
                <c:pt idx="1">
                  <c:v>Alternative</c:v>
                </c:pt>
              </c:strCache>
            </c:strRef>
          </c:cat>
          <c:val>
            <c:numRef>
              <c:f>'CTL &amp; power scenarios'!$G$7:$H$7</c:f>
              <c:numCache>
                <c:formatCode>General</c:formatCode>
                <c:ptCount val="2"/>
                <c:pt idx="0">
                  <c:v>0</c:v>
                </c:pt>
                <c:pt idx="1">
                  <c:v>3</c:v>
                </c:pt>
              </c:numCache>
            </c:numRef>
          </c:val>
          <c:extLst>
            <c:ext xmlns:c16="http://schemas.microsoft.com/office/drawing/2014/chart" uri="{C3380CC4-5D6E-409C-BE32-E72D297353CC}">
              <c16:uniqueId val="{00000005-0566-4E9E-956D-64B427C5B9DE}"/>
            </c:ext>
          </c:extLst>
        </c:ser>
        <c:dLbls>
          <c:showLegendKey val="0"/>
          <c:showVal val="0"/>
          <c:showCatName val="0"/>
          <c:showSerName val="0"/>
          <c:showPercent val="0"/>
          <c:showBubbleSize val="0"/>
        </c:dLbls>
        <c:gapWidth val="100"/>
        <c:overlap val="100"/>
        <c:axId val="889871376"/>
        <c:axId val="889869080"/>
      </c:barChart>
      <c:catAx>
        <c:axId val="889871376"/>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889869080"/>
        <c:crosses val="autoZero"/>
        <c:auto val="1"/>
        <c:lblAlgn val="ctr"/>
        <c:lblOffset val="100"/>
        <c:noMultiLvlLbl val="0"/>
      </c:catAx>
      <c:valAx>
        <c:axId val="889869080"/>
        <c:scaling>
          <c:orientation val="minMax"/>
        </c:scaling>
        <c:delete val="0"/>
        <c:axPos val="l"/>
        <c:title>
          <c:tx>
            <c:rich>
              <a:bodyPr rot="0" spcFirstLastPara="1" vertOverflow="ellipsis" wrap="square" anchor="ctr" anchorCtr="1"/>
              <a:lstStyle/>
              <a:p>
                <a:pPr>
                  <a:defRPr sz="1400" b="1" i="0" u="none" strike="noStrike" kern="1200" baseline="0">
                    <a:solidFill>
                      <a:schemeClr val="tx1"/>
                    </a:solidFill>
                    <a:latin typeface="+mn-lt"/>
                    <a:ea typeface="+mn-ea"/>
                    <a:cs typeface="+mn-cs"/>
                  </a:defRPr>
                </a:pPr>
                <a:r>
                  <a:rPr lang="en-GB" sz="1600" b="1" i="0" kern="1200" baseline="0" dirty="0">
                    <a:solidFill>
                      <a:srgbClr val="000000"/>
                    </a:solidFill>
                    <a:effectLst/>
                  </a:rPr>
                  <a:t>$Bn</a:t>
                </a:r>
                <a:endParaRPr lang="en-GB" sz="1400" dirty="0">
                  <a:effectLst/>
                </a:endParaRPr>
              </a:p>
              <a:p>
                <a:pPr>
                  <a:defRPr sz="1400" b="1"/>
                </a:pPr>
                <a:r>
                  <a:rPr lang="en-GB" sz="1100" b="0" i="0" kern="1200" baseline="0" dirty="0">
                    <a:solidFill>
                      <a:srgbClr val="000000"/>
                    </a:solidFill>
                    <a:effectLst/>
                  </a:rPr>
                  <a:t>(NPV</a:t>
                </a:r>
                <a:endParaRPr lang="en-GB" sz="1100" dirty="0">
                  <a:effectLst/>
                </a:endParaRPr>
              </a:p>
              <a:p>
                <a:pPr>
                  <a:defRPr sz="1400" b="1"/>
                </a:pPr>
                <a:r>
                  <a:rPr lang="en-GB" sz="1100" b="0" i="0" kern="1200" baseline="0" dirty="0">
                    <a:solidFill>
                      <a:srgbClr val="000000"/>
                    </a:solidFill>
                    <a:effectLst/>
                  </a:rPr>
                  <a:t>2017)</a:t>
                </a:r>
                <a:endParaRPr lang="en-GB" sz="1400" b="1" dirty="0"/>
              </a:p>
            </c:rich>
          </c:tx>
          <c:layout>
            <c:manualLayout>
              <c:xMode val="edge"/>
              <c:yMode val="edge"/>
              <c:x val="0"/>
              <c:y val="3.8987037037037037E-3"/>
            </c:manualLayout>
          </c:layout>
          <c:overlay val="0"/>
          <c:spPr>
            <a:noFill/>
            <a:ln>
              <a:noFill/>
            </a:ln>
            <a:effectLst/>
          </c:spPr>
          <c:txPr>
            <a:bodyPr rot="0" spcFirstLastPara="1" vertOverflow="ellipsis" wrap="square" anchor="ctr" anchorCtr="1"/>
            <a:lstStyle/>
            <a:p>
              <a:pPr>
                <a:defRPr sz="14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8898713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2"/>
          <c:order val="2"/>
          <c:spPr>
            <a:solidFill>
              <a:schemeClr val="bg2">
                <a:lumMod val="75000"/>
              </a:schemeClr>
            </a:solidFill>
            <a:ln>
              <a:noFill/>
            </a:ln>
            <a:effectLst/>
          </c:spPr>
          <c:cat>
            <c:numRef>
              <c:f>'Power plant coal demand'!$B$2:$S$2</c:f>
              <c:numCache>
                <c:formatCode>General</c:formatCode>
                <c:ptCount val="18"/>
                <c:pt idx="0">
                  <c:v>2018</c:v>
                </c:pt>
                <c:pt idx="1">
                  <c:v>2019</c:v>
                </c:pt>
                <c:pt idx="2">
                  <c:v>2020</c:v>
                </c:pt>
                <c:pt idx="3">
                  <c:v>2021</c:v>
                </c:pt>
                <c:pt idx="4">
                  <c:v>2022</c:v>
                </c:pt>
                <c:pt idx="5">
                  <c:v>2023</c:v>
                </c:pt>
                <c:pt idx="6">
                  <c:v>2024</c:v>
                </c:pt>
                <c:pt idx="7">
                  <c:v>2025</c:v>
                </c:pt>
                <c:pt idx="8">
                  <c:v>2026</c:v>
                </c:pt>
                <c:pt idx="9">
                  <c:v>2027</c:v>
                </c:pt>
                <c:pt idx="10">
                  <c:v>2028</c:v>
                </c:pt>
                <c:pt idx="11">
                  <c:v>2029</c:v>
                </c:pt>
                <c:pt idx="12">
                  <c:v>2030</c:v>
                </c:pt>
                <c:pt idx="13">
                  <c:v>2031</c:v>
                </c:pt>
                <c:pt idx="14">
                  <c:v>2032</c:v>
                </c:pt>
                <c:pt idx="15">
                  <c:v>2033</c:v>
                </c:pt>
                <c:pt idx="16">
                  <c:v>2034</c:v>
                </c:pt>
                <c:pt idx="17">
                  <c:v>2035</c:v>
                </c:pt>
              </c:numCache>
            </c:numRef>
          </c:cat>
          <c:val>
            <c:numRef>
              <c:f>'Power plant coal demand'!$B$3:$S$3</c:f>
              <c:numCache>
                <c:formatCode>#,##0</c:formatCode>
                <c:ptCount val="18"/>
                <c:pt idx="0">
                  <c:v>128.84021532880195</c:v>
                </c:pt>
                <c:pt idx="1">
                  <c:v>139.38689371728796</c:v>
                </c:pt>
                <c:pt idx="2">
                  <c:v>144.50637266476392</c:v>
                </c:pt>
                <c:pt idx="3">
                  <c:v>148.86860540537313</c:v>
                </c:pt>
                <c:pt idx="4">
                  <c:v>148.99624703417038</c:v>
                </c:pt>
                <c:pt idx="5">
                  <c:v>148.78143301257526</c:v>
                </c:pt>
                <c:pt idx="6">
                  <c:v>149.5242136692024</c:v>
                </c:pt>
                <c:pt idx="7">
                  <c:v>146.30855497541535</c:v>
                </c:pt>
                <c:pt idx="8">
                  <c:v>142.93791871321403</c:v>
                </c:pt>
                <c:pt idx="9">
                  <c:v>138.70279847612159</c:v>
                </c:pt>
                <c:pt idx="10">
                  <c:v>134.46767823902914</c:v>
                </c:pt>
                <c:pt idx="11">
                  <c:v>129.15928304223155</c:v>
                </c:pt>
                <c:pt idx="12">
                  <c:v>124.53059852855802</c:v>
                </c:pt>
                <c:pt idx="13">
                  <c:v>118.78618011743232</c:v>
                </c:pt>
                <c:pt idx="14">
                  <c:v>114.0792312397403</c:v>
                </c:pt>
                <c:pt idx="15">
                  <c:v>106.64763036204828</c:v>
                </c:pt>
                <c:pt idx="16">
                  <c:v>104.66226365706062</c:v>
                </c:pt>
                <c:pt idx="17">
                  <c:v>100.40540732806882</c:v>
                </c:pt>
              </c:numCache>
            </c:numRef>
          </c:val>
          <c:extLst>
            <c:ext xmlns:c16="http://schemas.microsoft.com/office/drawing/2014/chart" uri="{C3380CC4-5D6E-409C-BE32-E72D297353CC}">
              <c16:uniqueId val="{00000000-5428-40C8-A76F-1380E3C1DC42}"/>
            </c:ext>
          </c:extLst>
        </c:ser>
        <c:ser>
          <c:idx val="3"/>
          <c:order val="3"/>
          <c:spPr>
            <a:solidFill>
              <a:schemeClr val="bg1"/>
            </a:solidFill>
            <a:ln>
              <a:noFill/>
            </a:ln>
            <a:effectLst/>
          </c:spPr>
          <c:cat>
            <c:numRef>
              <c:f>'Power plant coal demand'!$B$2:$S$2</c:f>
              <c:numCache>
                <c:formatCode>General</c:formatCode>
                <c:ptCount val="18"/>
                <c:pt idx="0">
                  <c:v>2018</c:v>
                </c:pt>
                <c:pt idx="1">
                  <c:v>2019</c:v>
                </c:pt>
                <c:pt idx="2">
                  <c:v>2020</c:v>
                </c:pt>
                <c:pt idx="3">
                  <c:v>2021</c:v>
                </c:pt>
                <c:pt idx="4">
                  <c:v>2022</c:v>
                </c:pt>
                <c:pt idx="5">
                  <c:v>2023</c:v>
                </c:pt>
                <c:pt idx="6">
                  <c:v>2024</c:v>
                </c:pt>
                <c:pt idx="7">
                  <c:v>2025</c:v>
                </c:pt>
                <c:pt idx="8">
                  <c:v>2026</c:v>
                </c:pt>
                <c:pt idx="9">
                  <c:v>2027</c:v>
                </c:pt>
                <c:pt idx="10">
                  <c:v>2028</c:v>
                </c:pt>
                <c:pt idx="11">
                  <c:v>2029</c:v>
                </c:pt>
                <c:pt idx="12">
                  <c:v>2030</c:v>
                </c:pt>
                <c:pt idx="13">
                  <c:v>2031</c:v>
                </c:pt>
                <c:pt idx="14">
                  <c:v>2032</c:v>
                </c:pt>
                <c:pt idx="15">
                  <c:v>2033</c:v>
                </c:pt>
                <c:pt idx="16">
                  <c:v>2034</c:v>
                </c:pt>
                <c:pt idx="17">
                  <c:v>2035</c:v>
                </c:pt>
              </c:numCache>
            </c:numRef>
          </c:cat>
          <c:val>
            <c:numRef>
              <c:f>'Power plant coal demand'!$B$4:$S$4</c:f>
              <c:numCache>
                <c:formatCode>#,##0</c:formatCode>
                <c:ptCount val="18"/>
                <c:pt idx="0">
                  <c:v>128.84021532880195</c:v>
                </c:pt>
                <c:pt idx="1">
                  <c:v>112.6550583175303</c:v>
                </c:pt>
                <c:pt idx="2">
                  <c:v>110.88931533179104</c:v>
                </c:pt>
                <c:pt idx="3">
                  <c:v>109.58645366764321</c:v>
                </c:pt>
                <c:pt idx="4">
                  <c:v>108.12206418671178</c:v>
                </c:pt>
                <c:pt idx="5">
                  <c:v>106.67845841312088</c:v>
                </c:pt>
                <c:pt idx="6">
                  <c:v>105.5208783658251</c:v>
                </c:pt>
                <c:pt idx="7">
                  <c:v>104.08872522666344</c:v>
                </c:pt>
                <c:pt idx="8">
                  <c:v>99.194310107550194</c:v>
                </c:pt>
                <c:pt idx="9">
                  <c:v>93.554786121362625</c:v>
                </c:pt>
                <c:pt idx="10">
                  <c:v>87.873158421639928</c:v>
                </c:pt>
                <c:pt idx="11">
                  <c:v>82.239531447118466</c:v>
                </c:pt>
                <c:pt idx="12">
                  <c:v>76.620731657031399</c:v>
                </c:pt>
                <c:pt idx="13">
                  <c:v>71.1426700620367</c:v>
                </c:pt>
                <c:pt idx="14">
                  <c:v>65.637604819845961</c:v>
                </c:pt>
                <c:pt idx="15">
                  <c:v>60.076622833460675</c:v>
                </c:pt>
                <c:pt idx="16">
                  <c:v>54.29570384148505</c:v>
                </c:pt>
                <c:pt idx="17">
                  <c:v>48.096608484536617</c:v>
                </c:pt>
              </c:numCache>
            </c:numRef>
          </c:val>
          <c:extLst>
            <c:ext xmlns:c16="http://schemas.microsoft.com/office/drawing/2014/chart" uri="{C3380CC4-5D6E-409C-BE32-E72D297353CC}">
              <c16:uniqueId val="{00000001-5428-40C8-A76F-1380E3C1DC42}"/>
            </c:ext>
          </c:extLst>
        </c:ser>
        <c:dLbls>
          <c:showLegendKey val="0"/>
          <c:showVal val="0"/>
          <c:showCatName val="0"/>
          <c:showSerName val="0"/>
          <c:showPercent val="0"/>
          <c:showBubbleSize val="0"/>
        </c:dLbls>
        <c:axId val="949601784"/>
        <c:axId val="949595552"/>
      </c:areaChart>
      <c:lineChart>
        <c:grouping val="standard"/>
        <c:varyColors val="0"/>
        <c:ser>
          <c:idx val="0"/>
          <c:order val="0"/>
          <c:tx>
            <c:strRef>
              <c:f>'Power plant coal demand'!$A$3</c:f>
              <c:strCache>
                <c:ptCount val="1"/>
                <c:pt idx="0">
                  <c:v>BAU coal demand</c:v>
                </c:pt>
              </c:strCache>
            </c:strRef>
          </c:tx>
          <c:spPr>
            <a:ln w="28575" cap="rnd">
              <a:solidFill>
                <a:schemeClr val="accent2"/>
              </a:solidFill>
              <a:prstDash val="solid"/>
              <a:round/>
            </a:ln>
            <a:effectLst/>
          </c:spPr>
          <c:marker>
            <c:symbol val="none"/>
          </c:marker>
          <c:cat>
            <c:numRef>
              <c:f>'Power plant coal demand'!$B$1:$S$1</c:f>
              <c:numCache>
                <c:formatCode>General</c:formatCode>
                <c:ptCount val="18"/>
                <c:pt idx="2">
                  <c:v>2020</c:v>
                </c:pt>
                <c:pt idx="7">
                  <c:v>2025</c:v>
                </c:pt>
                <c:pt idx="12">
                  <c:v>2030</c:v>
                </c:pt>
                <c:pt idx="17">
                  <c:v>2035</c:v>
                </c:pt>
              </c:numCache>
            </c:numRef>
          </c:cat>
          <c:val>
            <c:numRef>
              <c:f>'Power plant coal demand'!$B$3:$S$3</c:f>
              <c:numCache>
                <c:formatCode>#,##0</c:formatCode>
                <c:ptCount val="18"/>
                <c:pt idx="0">
                  <c:v>128.84021532880195</c:v>
                </c:pt>
                <c:pt idx="1">
                  <c:v>139.38689371728796</c:v>
                </c:pt>
                <c:pt idx="2">
                  <c:v>144.50637266476392</c:v>
                </c:pt>
                <c:pt idx="3">
                  <c:v>148.86860540537313</c:v>
                </c:pt>
                <c:pt idx="4">
                  <c:v>148.99624703417038</c:v>
                </c:pt>
                <c:pt idx="5">
                  <c:v>148.78143301257526</c:v>
                </c:pt>
                <c:pt idx="6">
                  <c:v>149.5242136692024</c:v>
                </c:pt>
                <c:pt idx="7">
                  <c:v>146.30855497541535</c:v>
                </c:pt>
                <c:pt idx="8">
                  <c:v>142.93791871321403</c:v>
                </c:pt>
                <c:pt idx="9">
                  <c:v>138.70279847612159</c:v>
                </c:pt>
                <c:pt idx="10">
                  <c:v>134.46767823902914</c:v>
                </c:pt>
                <c:pt idx="11">
                  <c:v>129.15928304223155</c:v>
                </c:pt>
                <c:pt idx="12">
                  <c:v>124.53059852855802</c:v>
                </c:pt>
                <c:pt idx="13">
                  <c:v>118.78618011743232</c:v>
                </c:pt>
                <c:pt idx="14">
                  <c:v>114.0792312397403</c:v>
                </c:pt>
                <c:pt idx="15">
                  <c:v>106.64763036204828</c:v>
                </c:pt>
                <c:pt idx="16">
                  <c:v>104.66226365706062</c:v>
                </c:pt>
                <c:pt idx="17">
                  <c:v>100.40540732806882</c:v>
                </c:pt>
              </c:numCache>
            </c:numRef>
          </c:val>
          <c:smooth val="0"/>
          <c:extLst>
            <c:ext xmlns:c16="http://schemas.microsoft.com/office/drawing/2014/chart" uri="{C3380CC4-5D6E-409C-BE32-E72D297353CC}">
              <c16:uniqueId val="{00000002-5428-40C8-A76F-1380E3C1DC42}"/>
            </c:ext>
          </c:extLst>
        </c:ser>
        <c:ser>
          <c:idx val="1"/>
          <c:order val="1"/>
          <c:tx>
            <c:strRef>
              <c:f>'Power plant coal demand'!$A$4</c:f>
              <c:strCache>
                <c:ptCount val="1"/>
                <c:pt idx="0">
                  <c:v>2DEG coal demand</c:v>
                </c:pt>
              </c:strCache>
            </c:strRef>
          </c:tx>
          <c:spPr>
            <a:ln w="28575" cap="rnd">
              <a:solidFill>
                <a:schemeClr val="tx2"/>
              </a:solidFill>
              <a:round/>
            </a:ln>
            <a:effectLst/>
          </c:spPr>
          <c:marker>
            <c:symbol val="none"/>
          </c:marker>
          <c:cat>
            <c:numRef>
              <c:f>'Power plant coal demand'!$B$1:$S$1</c:f>
              <c:numCache>
                <c:formatCode>General</c:formatCode>
                <c:ptCount val="18"/>
                <c:pt idx="2">
                  <c:v>2020</c:v>
                </c:pt>
                <c:pt idx="7">
                  <c:v>2025</c:v>
                </c:pt>
                <c:pt idx="12">
                  <c:v>2030</c:v>
                </c:pt>
                <c:pt idx="17">
                  <c:v>2035</c:v>
                </c:pt>
              </c:numCache>
            </c:numRef>
          </c:cat>
          <c:val>
            <c:numRef>
              <c:f>'Power plant coal demand'!$B$4:$S$4</c:f>
              <c:numCache>
                <c:formatCode>#,##0</c:formatCode>
                <c:ptCount val="18"/>
                <c:pt idx="0">
                  <c:v>128.84021532880195</c:v>
                </c:pt>
                <c:pt idx="1">
                  <c:v>112.6550583175303</c:v>
                </c:pt>
                <c:pt idx="2">
                  <c:v>110.88931533179104</c:v>
                </c:pt>
                <c:pt idx="3">
                  <c:v>109.58645366764321</c:v>
                </c:pt>
                <c:pt idx="4">
                  <c:v>108.12206418671178</c:v>
                </c:pt>
                <c:pt idx="5">
                  <c:v>106.67845841312088</c:v>
                </c:pt>
                <c:pt idx="6">
                  <c:v>105.5208783658251</c:v>
                </c:pt>
                <c:pt idx="7">
                  <c:v>104.08872522666344</c:v>
                </c:pt>
                <c:pt idx="8">
                  <c:v>99.194310107550194</c:v>
                </c:pt>
                <c:pt idx="9">
                  <c:v>93.554786121362625</c:v>
                </c:pt>
                <c:pt idx="10">
                  <c:v>87.873158421639928</c:v>
                </c:pt>
                <c:pt idx="11">
                  <c:v>82.239531447118466</c:v>
                </c:pt>
                <c:pt idx="12">
                  <c:v>76.620731657031399</c:v>
                </c:pt>
                <c:pt idx="13">
                  <c:v>71.1426700620367</c:v>
                </c:pt>
                <c:pt idx="14">
                  <c:v>65.637604819845961</c:v>
                </c:pt>
                <c:pt idx="15">
                  <c:v>60.076622833460675</c:v>
                </c:pt>
                <c:pt idx="16">
                  <c:v>54.29570384148505</c:v>
                </c:pt>
                <c:pt idx="17">
                  <c:v>48.096608484536617</c:v>
                </c:pt>
              </c:numCache>
            </c:numRef>
          </c:val>
          <c:smooth val="0"/>
          <c:extLst>
            <c:ext xmlns:c16="http://schemas.microsoft.com/office/drawing/2014/chart" uri="{C3380CC4-5D6E-409C-BE32-E72D297353CC}">
              <c16:uniqueId val="{00000003-5428-40C8-A76F-1380E3C1DC42}"/>
            </c:ext>
          </c:extLst>
        </c:ser>
        <c:dLbls>
          <c:showLegendKey val="0"/>
          <c:showVal val="0"/>
          <c:showCatName val="0"/>
          <c:showSerName val="0"/>
          <c:showPercent val="0"/>
          <c:showBubbleSize val="0"/>
        </c:dLbls>
        <c:marker val="1"/>
        <c:smooth val="0"/>
        <c:axId val="949601784"/>
        <c:axId val="949595552"/>
      </c:lineChart>
      <c:catAx>
        <c:axId val="949601784"/>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949595552"/>
        <c:crosses val="autoZero"/>
        <c:auto val="1"/>
        <c:lblAlgn val="ctr"/>
        <c:lblOffset val="100"/>
        <c:noMultiLvlLbl val="0"/>
      </c:catAx>
      <c:valAx>
        <c:axId val="949595552"/>
        <c:scaling>
          <c:orientation val="minMax"/>
        </c:scaling>
        <c:delete val="0"/>
        <c:axPos val="l"/>
        <c:title>
          <c:tx>
            <c:rich>
              <a:bodyPr rot="0" spcFirstLastPara="1" vertOverflow="ellipsis" wrap="square" anchor="ctr" anchorCtr="1"/>
              <a:lstStyle/>
              <a:p>
                <a:pPr>
                  <a:defRPr sz="1400" b="1" i="0" u="none" strike="noStrike" kern="1200" baseline="0">
                    <a:solidFill>
                      <a:schemeClr val="tx1"/>
                    </a:solidFill>
                    <a:latin typeface="+mn-lt"/>
                    <a:ea typeface="+mn-ea"/>
                    <a:cs typeface="+mn-cs"/>
                  </a:defRPr>
                </a:pPr>
                <a:r>
                  <a:rPr lang="en-GB" b="1" dirty="0"/>
                  <a:t>Mt/y</a:t>
                </a:r>
              </a:p>
            </c:rich>
          </c:tx>
          <c:layout>
            <c:manualLayout>
              <c:xMode val="edge"/>
              <c:yMode val="edge"/>
              <c:x val="1.1497792085988782E-2"/>
              <c:y val="6.9440673364105649E-4"/>
            </c:manualLayout>
          </c:layout>
          <c:overlay val="0"/>
          <c:spPr>
            <a:noFill/>
            <a:ln>
              <a:noFill/>
            </a:ln>
            <a:effectLst/>
          </c:spPr>
          <c:txPr>
            <a:bodyPr rot="0" spcFirstLastPara="1" vertOverflow="ellipsis" wrap="square" anchor="ctr" anchorCtr="1"/>
            <a:lstStyle/>
            <a:p>
              <a:pPr>
                <a:defRPr sz="1400" b="1" i="0" u="none" strike="noStrike" kern="1200" baseline="0">
                  <a:solidFill>
                    <a:schemeClr val="tx1"/>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9496017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tx1"/>
          </a:solidFill>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r>
              <a:rPr lang="en-GB" sz="1400" b="0" i="1" dirty="0"/>
              <a:t>The cost of meeting fuel demand currently served by Secunda CTL (2018-2035)</a:t>
            </a:r>
          </a:p>
        </c:rich>
      </c:tx>
      <c:layout>
        <c:manualLayout>
          <c:xMode val="edge"/>
          <c:yMode val="edge"/>
          <c:x val="0.19847828087612737"/>
          <c:y val="5.6444444444444443E-2"/>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endParaRPr lang="en-US"/>
        </a:p>
      </c:txPr>
    </c:title>
    <c:autoTitleDeleted val="0"/>
    <c:plotArea>
      <c:layout/>
      <c:barChart>
        <c:barDir val="col"/>
        <c:grouping val="stacked"/>
        <c:varyColors val="0"/>
        <c:ser>
          <c:idx val="0"/>
          <c:order val="0"/>
          <c:tx>
            <c:strRef>
              <c:f>'CTL &amp; power scenarios'!$A$2</c:f>
              <c:strCache>
                <c:ptCount val="1"/>
                <c:pt idx="0">
                  <c:v>Opex</c:v>
                </c:pt>
              </c:strCache>
            </c:strRef>
          </c:tx>
          <c:spPr>
            <a:solidFill>
              <a:schemeClr val="bg1">
                <a:lumMod val="75000"/>
              </a:schemeClr>
            </a:solidFill>
            <a:ln>
              <a:noFill/>
            </a:ln>
            <a:effectLst/>
          </c:spPr>
          <c:invertIfNegative val="0"/>
          <c:cat>
            <c:strRef>
              <c:f>'CTL &amp; power scenarios'!$B$1:$E$1</c:f>
              <c:strCache>
                <c:ptCount val="4"/>
                <c:pt idx="0">
                  <c:v>Continue operating the CTL</c:v>
                </c:pt>
                <c:pt idx="1">
                  <c:v>Add CCS</c:v>
                </c:pt>
                <c:pt idx="2">
                  <c:v>Replace with new refinery</c:v>
                </c:pt>
                <c:pt idx="3">
                  <c:v>Replace with imports</c:v>
                </c:pt>
              </c:strCache>
            </c:strRef>
          </c:cat>
          <c:val>
            <c:numRef>
              <c:f>'CTL &amp; power scenarios'!$B$2:$E$2</c:f>
              <c:numCache>
                <c:formatCode>#,##0.00</c:formatCode>
                <c:ptCount val="4"/>
                <c:pt idx="0">
                  <c:v>12.776910729590103</c:v>
                </c:pt>
                <c:pt idx="1">
                  <c:v>13.13851662012495</c:v>
                </c:pt>
                <c:pt idx="2">
                  <c:v>5.9574699183801467</c:v>
                </c:pt>
                <c:pt idx="3">
                  <c:v>3.1395605411546805</c:v>
                </c:pt>
              </c:numCache>
            </c:numRef>
          </c:val>
          <c:extLst>
            <c:ext xmlns:c16="http://schemas.microsoft.com/office/drawing/2014/chart" uri="{C3380CC4-5D6E-409C-BE32-E72D297353CC}">
              <c16:uniqueId val="{00000000-2E45-459C-8604-AE9C314E285D}"/>
            </c:ext>
          </c:extLst>
        </c:ser>
        <c:ser>
          <c:idx val="1"/>
          <c:order val="1"/>
          <c:tx>
            <c:strRef>
              <c:f>'CTL &amp; power scenarios'!$A$3</c:f>
              <c:strCache>
                <c:ptCount val="1"/>
                <c:pt idx="0">
                  <c:v>Commodity</c:v>
                </c:pt>
              </c:strCache>
            </c:strRef>
          </c:tx>
          <c:spPr>
            <a:solidFill>
              <a:schemeClr val="accent2"/>
            </a:solidFill>
            <a:ln>
              <a:noFill/>
            </a:ln>
            <a:effectLst/>
          </c:spPr>
          <c:invertIfNegative val="0"/>
          <c:cat>
            <c:strRef>
              <c:f>'CTL &amp; power scenarios'!$B$1:$E$1</c:f>
              <c:strCache>
                <c:ptCount val="4"/>
                <c:pt idx="0">
                  <c:v>Continue operating the CTL</c:v>
                </c:pt>
                <c:pt idx="1">
                  <c:v>Add CCS</c:v>
                </c:pt>
                <c:pt idx="2">
                  <c:v>Replace with new refinery</c:v>
                </c:pt>
                <c:pt idx="3">
                  <c:v>Replace with imports</c:v>
                </c:pt>
              </c:strCache>
            </c:strRef>
          </c:cat>
          <c:val>
            <c:numRef>
              <c:f>'CTL &amp; power scenarios'!$B$3:$E$3</c:f>
              <c:numCache>
                <c:formatCode>#,##0.00</c:formatCode>
                <c:ptCount val="4"/>
                <c:pt idx="0">
                  <c:v>3.2346818240500252</c:v>
                </c:pt>
                <c:pt idx="1">
                  <c:v>3.2346818240500252</c:v>
                </c:pt>
                <c:pt idx="2">
                  <c:v>25.202545949223541</c:v>
                </c:pt>
                <c:pt idx="3">
                  <c:v>34.188837834380514</c:v>
                </c:pt>
              </c:numCache>
            </c:numRef>
          </c:val>
          <c:extLst>
            <c:ext xmlns:c16="http://schemas.microsoft.com/office/drawing/2014/chart" uri="{C3380CC4-5D6E-409C-BE32-E72D297353CC}">
              <c16:uniqueId val="{00000001-2E45-459C-8604-AE9C314E285D}"/>
            </c:ext>
          </c:extLst>
        </c:ser>
        <c:ser>
          <c:idx val="2"/>
          <c:order val="2"/>
          <c:tx>
            <c:strRef>
              <c:f>'CTL &amp; power scenarios'!$A$4</c:f>
              <c:strCache>
                <c:ptCount val="1"/>
                <c:pt idx="0">
                  <c:v>New capex</c:v>
                </c:pt>
              </c:strCache>
            </c:strRef>
          </c:tx>
          <c:spPr>
            <a:solidFill>
              <a:schemeClr val="bg2">
                <a:lumMod val="75000"/>
              </a:schemeClr>
            </a:solidFill>
            <a:ln>
              <a:noFill/>
            </a:ln>
            <a:effectLst/>
          </c:spPr>
          <c:invertIfNegative val="0"/>
          <c:cat>
            <c:strRef>
              <c:f>'CTL &amp; power scenarios'!$B$1:$E$1</c:f>
              <c:strCache>
                <c:ptCount val="4"/>
                <c:pt idx="0">
                  <c:v>Continue operating the CTL</c:v>
                </c:pt>
                <c:pt idx="1">
                  <c:v>Add CCS</c:v>
                </c:pt>
                <c:pt idx="2">
                  <c:v>Replace with new refinery</c:v>
                </c:pt>
                <c:pt idx="3">
                  <c:v>Replace with imports</c:v>
                </c:pt>
              </c:strCache>
            </c:strRef>
          </c:cat>
          <c:val>
            <c:numRef>
              <c:f>'CTL &amp; power scenarios'!$B$4:$E$4</c:f>
              <c:numCache>
                <c:formatCode>#,##0.00</c:formatCode>
                <c:ptCount val="4"/>
                <c:pt idx="0" formatCode="General">
                  <c:v>0</c:v>
                </c:pt>
                <c:pt idx="1">
                  <c:v>17.487719936227027</c:v>
                </c:pt>
                <c:pt idx="2">
                  <c:v>1.4805595569753409</c:v>
                </c:pt>
                <c:pt idx="3" formatCode="General">
                  <c:v>0</c:v>
                </c:pt>
              </c:numCache>
            </c:numRef>
          </c:val>
          <c:extLst>
            <c:ext xmlns:c16="http://schemas.microsoft.com/office/drawing/2014/chart" uri="{C3380CC4-5D6E-409C-BE32-E72D297353CC}">
              <c16:uniqueId val="{00000002-2E45-459C-8604-AE9C314E285D}"/>
            </c:ext>
          </c:extLst>
        </c:ser>
        <c:ser>
          <c:idx val="3"/>
          <c:order val="3"/>
          <c:tx>
            <c:strRef>
              <c:f>'CTL &amp; power scenarios'!$A$5</c:f>
              <c:strCache>
                <c:ptCount val="1"/>
                <c:pt idx="0">
                  <c:v>Demolition</c:v>
                </c:pt>
              </c:strCache>
            </c:strRef>
          </c:tx>
          <c:spPr>
            <a:solidFill>
              <a:schemeClr val="bg2">
                <a:lumMod val="25000"/>
              </a:schemeClr>
            </a:solidFill>
            <a:ln>
              <a:noFill/>
            </a:ln>
            <a:effectLst/>
          </c:spPr>
          <c:invertIfNegative val="0"/>
          <c:cat>
            <c:strRef>
              <c:f>'CTL &amp; power scenarios'!$B$1:$E$1</c:f>
              <c:strCache>
                <c:ptCount val="4"/>
                <c:pt idx="0">
                  <c:v>Continue operating the CTL</c:v>
                </c:pt>
                <c:pt idx="1">
                  <c:v>Add CCS</c:v>
                </c:pt>
                <c:pt idx="2">
                  <c:v>Replace with new refinery</c:v>
                </c:pt>
                <c:pt idx="3">
                  <c:v>Replace with imports</c:v>
                </c:pt>
              </c:strCache>
            </c:strRef>
          </c:cat>
          <c:val>
            <c:numRef>
              <c:f>'CTL &amp; power scenarios'!$B$5:$E$5</c:f>
              <c:numCache>
                <c:formatCode>General</c:formatCode>
                <c:ptCount val="4"/>
                <c:pt idx="0">
                  <c:v>0</c:v>
                </c:pt>
                <c:pt idx="1">
                  <c:v>0</c:v>
                </c:pt>
                <c:pt idx="2" formatCode="#,##0.00">
                  <c:v>1.6331902626665353</c:v>
                </c:pt>
                <c:pt idx="3" formatCode="#,##0.00">
                  <c:v>1.6331902626665353</c:v>
                </c:pt>
              </c:numCache>
            </c:numRef>
          </c:val>
          <c:extLst>
            <c:ext xmlns:c16="http://schemas.microsoft.com/office/drawing/2014/chart" uri="{C3380CC4-5D6E-409C-BE32-E72D297353CC}">
              <c16:uniqueId val="{00000003-2E45-459C-8604-AE9C314E285D}"/>
            </c:ext>
          </c:extLst>
        </c:ser>
        <c:ser>
          <c:idx val="4"/>
          <c:order val="4"/>
          <c:tx>
            <c:strRef>
              <c:f>'CTL &amp; power scenarios'!$A$6</c:f>
              <c:strCache>
                <c:ptCount val="1"/>
                <c:pt idx="0">
                  <c:v>Stranded asset</c:v>
                </c:pt>
              </c:strCache>
            </c:strRef>
          </c:tx>
          <c:spPr>
            <a:solidFill>
              <a:srgbClr val="00306C">
                <a:alpha val="60000"/>
              </a:srgbClr>
            </a:solidFill>
            <a:ln>
              <a:noFill/>
            </a:ln>
            <a:effectLst/>
          </c:spPr>
          <c:invertIfNegative val="0"/>
          <c:cat>
            <c:strRef>
              <c:f>'CTL &amp; power scenarios'!$B$1:$E$1</c:f>
              <c:strCache>
                <c:ptCount val="4"/>
                <c:pt idx="0">
                  <c:v>Continue operating the CTL</c:v>
                </c:pt>
                <c:pt idx="1">
                  <c:v>Add CCS</c:v>
                </c:pt>
                <c:pt idx="2">
                  <c:v>Replace with new refinery</c:v>
                </c:pt>
                <c:pt idx="3">
                  <c:v>Replace with imports</c:v>
                </c:pt>
              </c:strCache>
            </c:strRef>
          </c:cat>
          <c:val>
            <c:numRef>
              <c:f>'CTL &amp; power scenarios'!$B$6:$E$6</c:f>
              <c:numCache>
                <c:formatCode>General</c:formatCode>
                <c:ptCount val="4"/>
                <c:pt idx="0">
                  <c:v>0</c:v>
                </c:pt>
                <c:pt idx="1">
                  <c:v>0</c:v>
                </c:pt>
                <c:pt idx="2" formatCode="#,##0.00">
                  <c:v>4.4443129817376423</c:v>
                </c:pt>
                <c:pt idx="3" formatCode="#,##0.00">
                  <c:v>4.4443129817376423</c:v>
                </c:pt>
              </c:numCache>
            </c:numRef>
          </c:val>
          <c:extLst>
            <c:ext xmlns:c16="http://schemas.microsoft.com/office/drawing/2014/chart" uri="{C3380CC4-5D6E-409C-BE32-E72D297353CC}">
              <c16:uniqueId val="{00000004-2E45-459C-8604-AE9C314E285D}"/>
            </c:ext>
          </c:extLst>
        </c:ser>
        <c:dLbls>
          <c:showLegendKey val="0"/>
          <c:showVal val="0"/>
          <c:showCatName val="0"/>
          <c:showSerName val="0"/>
          <c:showPercent val="0"/>
          <c:showBubbleSize val="0"/>
        </c:dLbls>
        <c:gapWidth val="100"/>
        <c:overlap val="100"/>
        <c:axId val="889871376"/>
        <c:axId val="889869080"/>
      </c:barChart>
      <c:catAx>
        <c:axId val="889871376"/>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889869080"/>
        <c:crosses val="autoZero"/>
        <c:auto val="1"/>
        <c:lblAlgn val="ctr"/>
        <c:lblOffset val="100"/>
        <c:noMultiLvlLbl val="0"/>
      </c:catAx>
      <c:valAx>
        <c:axId val="889869080"/>
        <c:scaling>
          <c:orientation val="minMax"/>
        </c:scaling>
        <c:delete val="0"/>
        <c:axPos val="l"/>
        <c:title>
          <c:tx>
            <c:rich>
              <a:bodyPr rot="0" spcFirstLastPara="1" vertOverflow="ellipsis" wrap="square" anchor="ctr" anchorCtr="1"/>
              <a:lstStyle/>
              <a:p>
                <a:pPr>
                  <a:defRPr sz="1000" b="0" i="0" u="none" strike="noStrike" kern="1200" baseline="0">
                    <a:solidFill>
                      <a:schemeClr val="tx1"/>
                    </a:solidFill>
                    <a:latin typeface="+mn-lt"/>
                    <a:ea typeface="+mn-ea"/>
                    <a:cs typeface="+mn-cs"/>
                  </a:defRPr>
                </a:pPr>
                <a:r>
                  <a:rPr lang="en-GB" sz="1600" b="1" baseline="0" dirty="0"/>
                  <a:t>$Bn</a:t>
                </a:r>
              </a:p>
              <a:p>
                <a:pPr>
                  <a:defRPr/>
                </a:pPr>
                <a:r>
                  <a:rPr lang="en-GB" sz="1400" b="0" baseline="0" dirty="0"/>
                  <a:t>(NPV to </a:t>
                </a:r>
              </a:p>
              <a:p>
                <a:pPr>
                  <a:defRPr/>
                </a:pPr>
                <a:r>
                  <a:rPr lang="en-GB" sz="1400" b="0" baseline="0" dirty="0"/>
                  <a:t>2017)</a:t>
                </a:r>
              </a:p>
            </c:rich>
          </c:tx>
          <c:layout>
            <c:manualLayout>
              <c:xMode val="edge"/>
              <c:yMode val="edge"/>
              <c:x val="3.8584422357199825E-2"/>
              <c:y val="2.7924629629629626E-2"/>
            </c:manualLayout>
          </c:layout>
          <c:overlay val="0"/>
          <c:spPr>
            <a:noFill/>
            <a:ln>
              <a:noFill/>
            </a:ln>
            <a:effectLst/>
          </c:spPr>
          <c:txPr>
            <a:bodyPr rot="0" spcFirstLastPara="1" vertOverflow="ellipsis" wrap="square" anchor="ctr" anchorCtr="1"/>
            <a:lstStyle/>
            <a:p>
              <a:pPr>
                <a:defRPr sz="1000" b="0"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8898713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641400745959388"/>
          <c:y val="0.1068460459645313"/>
          <c:w val="0.85551581710180968"/>
          <c:h val="0.82118598443720592"/>
        </c:manualLayout>
      </c:layout>
      <c:lineChart>
        <c:grouping val="standard"/>
        <c:varyColors val="0"/>
        <c:ser>
          <c:idx val="0"/>
          <c:order val="0"/>
          <c:tx>
            <c:strRef>
              <c:f>'Margins per barrel'!$A$41</c:f>
              <c:strCache>
                <c:ptCount val="1"/>
                <c:pt idx="0">
                  <c:v>450 crude refinery margins</c:v>
                </c:pt>
              </c:strCache>
            </c:strRef>
          </c:tx>
          <c:spPr>
            <a:ln w="28575" cap="rnd">
              <a:solidFill>
                <a:schemeClr val="accent1"/>
              </a:solidFill>
              <a:round/>
            </a:ln>
            <a:effectLst/>
          </c:spPr>
          <c:marker>
            <c:symbol val="none"/>
          </c:marker>
          <c:cat>
            <c:numRef>
              <c:f>'Margins per barrel'!$B$40:$S$40</c:f>
              <c:numCache>
                <c:formatCode>General</c:formatCode>
                <c:ptCount val="18"/>
                <c:pt idx="0">
                  <c:v>2018</c:v>
                </c:pt>
                <c:pt idx="2">
                  <c:v>2020</c:v>
                </c:pt>
                <c:pt idx="7">
                  <c:v>2025</c:v>
                </c:pt>
                <c:pt idx="12">
                  <c:v>2030</c:v>
                </c:pt>
                <c:pt idx="17">
                  <c:v>2035</c:v>
                </c:pt>
              </c:numCache>
            </c:numRef>
          </c:cat>
          <c:val>
            <c:numRef>
              <c:f>'Margins per barrel'!$B$41:$S$41</c:f>
              <c:numCache>
                <c:formatCode>#,##0.0</c:formatCode>
                <c:ptCount val="18"/>
                <c:pt idx="0">
                  <c:v>4.8012811726140399</c:v>
                </c:pt>
                <c:pt idx="1">
                  <c:v>5.2541576681530699</c:v>
                </c:pt>
                <c:pt idx="2">
                  <c:v>5.7070341636921</c:v>
                </c:pt>
                <c:pt idx="3">
                  <c:v>5.5814984134354404</c:v>
                </c:pt>
                <c:pt idx="4">
                  <c:v>5.4559626631787808</c:v>
                </c:pt>
                <c:pt idx="5">
                  <c:v>5.3304269129221211</c:v>
                </c:pt>
                <c:pt idx="6">
                  <c:v>5.2048911626654615</c:v>
                </c:pt>
                <c:pt idx="7">
                  <c:v>5.0793554124088018</c:v>
                </c:pt>
                <c:pt idx="8">
                  <c:v>4.926571992661005</c:v>
                </c:pt>
                <c:pt idx="9">
                  <c:v>4.7737885729132081</c:v>
                </c:pt>
                <c:pt idx="10">
                  <c:v>4.6210051531654113</c:v>
                </c:pt>
                <c:pt idx="11">
                  <c:v>4.4682217334176144</c:v>
                </c:pt>
                <c:pt idx="12">
                  <c:v>4.3154383136698158</c:v>
                </c:pt>
                <c:pt idx="13">
                  <c:v>4.1238592921639938</c:v>
                </c:pt>
                <c:pt idx="14">
                  <c:v>3.9322802706581714</c:v>
                </c:pt>
                <c:pt idx="15">
                  <c:v>3.740701249152349</c:v>
                </c:pt>
                <c:pt idx="16">
                  <c:v>3.5491222276465266</c:v>
                </c:pt>
                <c:pt idx="17">
                  <c:v>3.3575432061407042</c:v>
                </c:pt>
              </c:numCache>
            </c:numRef>
          </c:val>
          <c:smooth val="0"/>
          <c:extLst>
            <c:ext xmlns:c16="http://schemas.microsoft.com/office/drawing/2014/chart" uri="{C3380CC4-5D6E-409C-BE32-E72D297353CC}">
              <c16:uniqueId val="{00000000-4B96-4D79-8E20-E3A90D1CE887}"/>
            </c:ext>
          </c:extLst>
        </c:ser>
        <c:ser>
          <c:idx val="1"/>
          <c:order val="1"/>
          <c:tx>
            <c:strRef>
              <c:f>'Margins per barrel'!$A$42</c:f>
              <c:strCache>
                <c:ptCount val="1"/>
                <c:pt idx="0">
                  <c:v>450 CTL margins</c:v>
                </c:pt>
              </c:strCache>
            </c:strRef>
          </c:tx>
          <c:spPr>
            <a:ln w="28575" cap="rnd">
              <a:solidFill>
                <a:schemeClr val="accent2"/>
              </a:solidFill>
              <a:round/>
            </a:ln>
            <a:effectLst/>
          </c:spPr>
          <c:marker>
            <c:symbol val="none"/>
          </c:marker>
          <c:cat>
            <c:numRef>
              <c:f>'Margins per barrel'!$B$40:$S$40</c:f>
              <c:numCache>
                <c:formatCode>General</c:formatCode>
                <c:ptCount val="18"/>
                <c:pt idx="0">
                  <c:v>2018</c:v>
                </c:pt>
                <c:pt idx="2">
                  <c:v>2020</c:v>
                </c:pt>
                <c:pt idx="7">
                  <c:v>2025</c:v>
                </c:pt>
                <c:pt idx="12">
                  <c:v>2030</c:v>
                </c:pt>
                <c:pt idx="17">
                  <c:v>2035</c:v>
                </c:pt>
              </c:numCache>
            </c:numRef>
          </c:cat>
          <c:val>
            <c:numRef>
              <c:f>'Margins per barrel'!$B$42:$S$42</c:f>
              <c:numCache>
                <c:formatCode>#,##0.0</c:formatCode>
                <c:ptCount val="18"/>
                <c:pt idx="0">
                  <c:v>37.61057657916114</c:v>
                </c:pt>
                <c:pt idx="1">
                  <c:v>37.436192329181338</c:v>
                </c:pt>
                <c:pt idx="2">
                  <c:v>37.261808079201529</c:v>
                </c:pt>
                <c:pt idx="3">
                  <c:v>39.326351631984984</c:v>
                </c:pt>
                <c:pt idx="4">
                  <c:v>41.390895184768439</c:v>
                </c:pt>
                <c:pt idx="5">
                  <c:v>43.455438737551894</c:v>
                </c:pt>
                <c:pt idx="6">
                  <c:v>45.519982290335349</c:v>
                </c:pt>
                <c:pt idx="7">
                  <c:v>47.58452584311879</c:v>
                </c:pt>
                <c:pt idx="8">
                  <c:v>47.209240409306446</c:v>
                </c:pt>
                <c:pt idx="9">
                  <c:v>46.833954975494102</c:v>
                </c:pt>
                <c:pt idx="10">
                  <c:v>46.458669541681758</c:v>
                </c:pt>
                <c:pt idx="11">
                  <c:v>46.083384107869414</c:v>
                </c:pt>
                <c:pt idx="12">
                  <c:v>45.708098674057069</c:v>
                </c:pt>
                <c:pt idx="13">
                  <c:v>44.219367188402217</c:v>
                </c:pt>
                <c:pt idx="14">
                  <c:v>42.730635702747364</c:v>
                </c:pt>
                <c:pt idx="15">
                  <c:v>41.241904217092511</c:v>
                </c:pt>
                <c:pt idx="16">
                  <c:v>39.753172731437658</c:v>
                </c:pt>
                <c:pt idx="17">
                  <c:v>38.26444124578282</c:v>
                </c:pt>
              </c:numCache>
            </c:numRef>
          </c:val>
          <c:smooth val="0"/>
          <c:extLst>
            <c:ext xmlns:c16="http://schemas.microsoft.com/office/drawing/2014/chart" uri="{C3380CC4-5D6E-409C-BE32-E72D297353CC}">
              <c16:uniqueId val="{00000001-4B96-4D79-8E20-E3A90D1CE887}"/>
            </c:ext>
          </c:extLst>
        </c:ser>
        <c:ser>
          <c:idx val="3"/>
          <c:order val="2"/>
          <c:tx>
            <c:strRef>
              <c:f>'Margins per barrel'!$A$44</c:f>
              <c:strCache>
                <c:ptCount val="1"/>
                <c:pt idx="0">
                  <c:v>BAU CTL margins</c:v>
                </c:pt>
              </c:strCache>
            </c:strRef>
          </c:tx>
          <c:spPr>
            <a:ln w="28575" cap="rnd">
              <a:solidFill>
                <a:schemeClr val="accent4"/>
              </a:solidFill>
              <a:round/>
            </a:ln>
            <a:effectLst/>
          </c:spPr>
          <c:marker>
            <c:symbol val="none"/>
          </c:marker>
          <c:cat>
            <c:numRef>
              <c:f>'Margins per barrel'!$B$40:$S$40</c:f>
              <c:numCache>
                <c:formatCode>General</c:formatCode>
                <c:ptCount val="18"/>
                <c:pt idx="0">
                  <c:v>2018</c:v>
                </c:pt>
                <c:pt idx="2">
                  <c:v>2020</c:v>
                </c:pt>
                <c:pt idx="7">
                  <c:v>2025</c:v>
                </c:pt>
                <c:pt idx="12">
                  <c:v>2030</c:v>
                </c:pt>
                <c:pt idx="17">
                  <c:v>2035</c:v>
                </c:pt>
              </c:numCache>
            </c:numRef>
          </c:cat>
          <c:val>
            <c:numRef>
              <c:f>'Margins per barrel'!$B$44:$S$44</c:f>
              <c:numCache>
                <c:formatCode>#,##0.0</c:formatCode>
                <c:ptCount val="18"/>
                <c:pt idx="0">
                  <c:v>37.61057657916114</c:v>
                </c:pt>
                <c:pt idx="1">
                  <c:v>48.473190865096853</c:v>
                </c:pt>
                <c:pt idx="2">
                  <c:v>59.335805151032574</c:v>
                </c:pt>
                <c:pt idx="3">
                  <c:v>61.498832947255721</c:v>
                </c:pt>
                <c:pt idx="4">
                  <c:v>63.661860743478869</c:v>
                </c:pt>
                <c:pt idx="5">
                  <c:v>65.824888539702016</c:v>
                </c:pt>
                <c:pt idx="6">
                  <c:v>67.987916335925163</c:v>
                </c:pt>
                <c:pt idx="7">
                  <c:v>70.150944132148311</c:v>
                </c:pt>
                <c:pt idx="8">
                  <c:v>71.430993289679733</c:v>
                </c:pt>
                <c:pt idx="9">
                  <c:v>72.711042447211156</c:v>
                </c:pt>
                <c:pt idx="10">
                  <c:v>73.991091604742579</c:v>
                </c:pt>
                <c:pt idx="11">
                  <c:v>75.271140762274001</c:v>
                </c:pt>
                <c:pt idx="12">
                  <c:v>76.551189919805395</c:v>
                </c:pt>
                <c:pt idx="13">
                  <c:v>79.487261678352141</c:v>
                </c:pt>
                <c:pt idx="14">
                  <c:v>82.423333436898886</c:v>
                </c:pt>
                <c:pt idx="15">
                  <c:v>85.359405195445632</c:v>
                </c:pt>
                <c:pt idx="16">
                  <c:v>88.295476953992377</c:v>
                </c:pt>
                <c:pt idx="17">
                  <c:v>91.231548712539123</c:v>
                </c:pt>
              </c:numCache>
            </c:numRef>
          </c:val>
          <c:smooth val="0"/>
          <c:extLst>
            <c:ext xmlns:c16="http://schemas.microsoft.com/office/drawing/2014/chart" uri="{C3380CC4-5D6E-409C-BE32-E72D297353CC}">
              <c16:uniqueId val="{00000002-4B96-4D79-8E20-E3A90D1CE887}"/>
            </c:ext>
          </c:extLst>
        </c:ser>
        <c:dLbls>
          <c:showLegendKey val="0"/>
          <c:showVal val="0"/>
          <c:showCatName val="0"/>
          <c:showSerName val="0"/>
          <c:showPercent val="0"/>
          <c:showBubbleSize val="0"/>
        </c:dLbls>
        <c:smooth val="0"/>
        <c:axId val="646590048"/>
        <c:axId val="646600872"/>
      </c:lineChart>
      <c:catAx>
        <c:axId val="646590048"/>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646600872"/>
        <c:crosses val="autoZero"/>
        <c:auto val="1"/>
        <c:lblAlgn val="ctr"/>
        <c:lblOffset val="100"/>
        <c:noMultiLvlLbl val="0"/>
      </c:catAx>
      <c:valAx>
        <c:axId val="646600872"/>
        <c:scaling>
          <c:orientation val="minMax"/>
        </c:scaling>
        <c:delete val="0"/>
        <c:axPos val="l"/>
        <c:title>
          <c:tx>
            <c:rich>
              <a:bodyPr rot="0" spcFirstLastPara="1" vertOverflow="ellipsis" wrap="square" anchor="ctr" anchorCtr="1"/>
              <a:lstStyle/>
              <a:p>
                <a:pPr>
                  <a:defRPr sz="1400" b="1" i="0" u="none" strike="noStrike" kern="1200" baseline="0">
                    <a:solidFill>
                      <a:schemeClr val="tx1"/>
                    </a:solidFill>
                    <a:latin typeface="+mn-lt"/>
                    <a:ea typeface="+mn-ea"/>
                    <a:cs typeface="+mn-cs"/>
                  </a:defRPr>
                </a:pPr>
                <a:r>
                  <a:rPr lang="en-GB" sz="1400" b="1"/>
                  <a:t>$/bbl</a:t>
                </a:r>
              </a:p>
            </c:rich>
          </c:tx>
          <c:layout>
            <c:manualLayout>
              <c:xMode val="edge"/>
              <c:yMode val="edge"/>
              <c:x val="1.6665685580636381E-3"/>
              <c:y val="3.6697882736156345E-2"/>
            </c:manualLayout>
          </c:layout>
          <c:overlay val="0"/>
          <c:spPr>
            <a:noFill/>
            <a:ln>
              <a:noFill/>
            </a:ln>
            <a:effectLst/>
          </c:spPr>
          <c:txPr>
            <a:bodyPr rot="0" spcFirstLastPara="1" vertOverflow="ellipsis" wrap="square" anchor="ctr" anchorCtr="1"/>
            <a:lstStyle/>
            <a:p>
              <a:pPr>
                <a:defRPr sz="1400" b="1"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465900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ubbleChart>
        <c:varyColors val="0"/>
        <c:ser>
          <c:idx val="4"/>
          <c:order val="0"/>
          <c:tx>
            <c:strRef>
              <c:f>'Overall bubble chart'!$A$2</c:f>
              <c:strCache>
                <c:ptCount val="1"/>
                <c:pt idx="0">
                  <c:v>Russia</c:v>
                </c:pt>
              </c:strCache>
            </c:strRef>
          </c:tx>
          <c:invertIfNegative val="0"/>
          <c:dLbls>
            <c:dLbl>
              <c:idx val="0"/>
              <c:dLblPos val="ct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0-5118-4A9A-9E5C-C4E917F59A99}"/>
                </c:ext>
              </c:extLst>
            </c:dLbl>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xVal>
            <c:numRef>
              <c:f>'Overall bubble chart'!$C$2</c:f>
              <c:numCache>
                <c:formatCode>#,##0.00</c:formatCode>
                <c:ptCount val="1"/>
                <c:pt idx="0">
                  <c:v>10</c:v>
                </c:pt>
              </c:numCache>
            </c:numRef>
          </c:xVal>
          <c:yVal>
            <c:numRef>
              <c:f>'Overall bubble chart'!$B$2</c:f>
              <c:numCache>
                <c:formatCode>#,##0.00</c:formatCode>
                <c:ptCount val="1"/>
                <c:pt idx="0">
                  <c:v>1552.4592991124898</c:v>
                </c:pt>
              </c:numCache>
            </c:numRef>
          </c:yVal>
          <c:bubbleSize>
            <c:numRef>
              <c:f>'Overall bubble chart'!$D$2</c:f>
              <c:numCache>
                <c:formatCode>#,##0.00</c:formatCode>
                <c:ptCount val="1"/>
                <c:pt idx="0">
                  <c:v>0.3723920596285456</c:v>
                </c:pt>
              </c:numCache>
            </c:numRef>
          </c:bubbleSize>
          <c:bubble3D val="0"/>
          <c:extLst>
            <c:ext xmlns:c16="http://schemas.microsoft.com/office/drawing/2014/chart" uri="{C3380CC4-5D6E-409C-BE32-E72D297353CC}">
              <c16:uniqueId val="{00000001-5118-4A9A-9E5C-C4E917F59A99}"/>
            </c:ext>
          </c:extLst>
        </c:ser>
        <c:ser>
          <c:idx val="5"/>
          <c:order val="1"/>
          <c:tx>
            <c:strRef>
              <c:f>'Overall bubble chart'!$A$3</c:f>
              <c:strCache>
                <c:ptCount val="1"/>
                <c:pt idx="0">
                  <c:v>Saudi Arabia</c:v>
                </c:pt>
              </c:strCache>
            </c:strRef>
          </c:tx>
          <c:spPr>
            <a:ln w="25400">
              <a:noFill/>
            </a:ln>
          </c:spPr>
          <c:invertIfNegative val="0"/>
          <c:dLbls>
            <c:spPr>
              <a:noFill/>
              <a:ln>
                <a:noFill/>
              </a:ln>
              <a:effectLst/>
            </c:spPr>
            <c:dLblPos val="ct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xVal>
            <c:numRef>
              <c:f>'Overall bubble chart'!$C$3</c:f>
              <c:numCache>
                <c:formatCode>#,##0.00</c:formatCode>
                <c:ptCount val="1"/>
                <c:pt idx="0">
                  <c:v>5</c:v>
                </c:pt>
              </c:numCache>
            </c:numRef>
          </c:xVal>
          <c:yVal>
            <c:numRef>
              <c:f>'Overall bubble chart'!$B$3</c:f>
              <c:numCache>
                <c:formatCode>#,##0.00</c:formatCode>
                <c:ptCount val="1"/>
                <c:pt idx="0">
                  <c:v>1146.7157974202671</c:v>
                </c:pt>
              </c:numCache>
            </c:numRef>
          </c:yVal>
          <c:bubbleSize>
            <c:numRef>
              <c:f>'Overall bubble chart'!$D$3</c:f>
              <c:numCache>
                <c:formatCode>#,##0.00</c:formatCode>
                <c:ptCount val="1"/>
                <c:pt idx="0">
                  <c:v>0.62161006955424725</c:v>
                </c:pt>
              </c:numCache>
            </c:numRef>
          </c:bubbleSize>
          <c:bubble3D val="0"/>
          <c:extLst>
            <c:ext xmlns:c16="http://schemas.microsoft.com/office/drawing/2014/chart" uri="{C3380CC4-5D6E-409C-BE32-E72D297353CC}">
              <c16:uniqueId val="{00000002-5118-4A9A-9E5C-C4E917F59A99}"/>
            </c:ext>
          </c:extLst>
        </c:ser>
        <c:ser>
          <c:idx val="6"/>
          <c:order val="2"/>
          <c:tx>
            <c:strRef>
              <c:f>'Overall bubble chart'!$A$5</c:f>
              <c:strCache>
                <c:ptCount val="1"/>
                <c:pt idx="0">
                  <c:v>Indonesia</c:v>
                </c:pt>
              </c:strCache>
            </c:strRef>
          </c:tx>
          <c:spPr>
            <a:solidFill>
              <a:schemeClr val="accent1">
                <a:alpha val="75000"/>
              </a:schemeClr>
            </a:solidFill>
            <a:ln>
              <a:noFill/>
            </a:ln>
            <a:effectLst/>
          </c:spPr>
          <c:invertIfNegative val="0"/>
          <c:dLbls>
            <c:dLbl>
              <c:idx val="0"/>
              <c:layout>
                <c:manualLayout>
                  <c:x val="-5.6280193236715022E-2"/>
                  <c:y val="-6.2289760506036834E-5"/>
                </c:manualLayout>
              </c:layout>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3-5118-4A9A-9E5C-C4E917F59A99}"/>
                </c:ext>
              </c:extLst>
            </c:dLbl>
            <c:spPr>
              <a:noFill/>
              <a:ln>
                <a:noFill/>
              </a:ln>
              <a:effectLst/>
            </c:spPr>
            <c:dLblPos val="ct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xVal>
            <c:numRef>
              <c:f>'Overall bubble chart'!$C$5</c:f>
              <c:numCache>
                <c:formatCode>#,##0.00</c:formatCode>
                <c:ptCount val="1"/>
                <c:pt idx="0">
                  <c:v>9</c:v>
                </c:pt>
              </c:numCache>
            </c:numRef>
          </c:xVal>
          <c:yVal>
            <c:numRef>
              <c:f>'Overall bubble chart'!$B$5</c:f>
              <c:numCache>
                <c:formatCode>#,##0.00</c:formatCode>
                <c:ptCount val="1"/>
                <c:pt idx="0">
                  <c:v>838.77920147385976</c:v>
                </c:pt>
              </c:numCache>
            </c:numRef>
          </c:yVal>
          <c:bubbleSize>
            <c:numRef>
              <c:f>'Overall bubble chart'!$D$5</c:f>
              <c:numCache>
                <c:formatCode>#,##0.00</c:formatCode>
                <c:ptCount val="1"/>
                <c:pt idx="0">
                  <c:v>0.24018592291004995</c:v>
                </c:pt>
              </c:numCache>
            </c:numRef>
          </c:bubbleSize>
          <c:bubble3D val="0"/>
          <c:extLst>
            <c:ext xmlns:c16="http://schemas.microsoft.com/office/drawing/2014/chart" uri="{C3380CC4-5D6E-409C-BE32-E72D297353CC}">
              <c16:uniqueId val="{00000004-5118-4A9A-9E5C-C4E917F59A99}"/>
            </c:ext>
          </c:extLst>
        </c:ser>
        <c:ser>
          <c:idx val="7"/>
          <c:order val="3"/>
          <c:tx>
            <c:strRef>
              <c:f>'Overall bubble chart'!$A$4</c:f>
              <c:strCache>
                <c:ptCount val="1"/>
                <c:pt idx="0">
                  <c:v>Australia</c:v>
                </c:pt>
              </c:strCache>
            </c:strRef>
          </c:tx>
          <c:spPr>
            <a:solidFill>
              <a:schemeClr val="accent2">
                <a:alpha val="75000"/>
              </a:schemeClr>
            </a:solidFill>
            <a:ln w="25400">
              <a:noFill/>
            </a:ln>
            <a:effectLst/>
          </c:spPr>
          <c:invertIfNegative val="0"/>
          <c:dLbls>
            <c:spPr>
              <a:noFill/>
              <a:ln>
                <a:noFill/>
              </a:ln>
              <a:effectLst/>
            </c:spPr>
            <c:dLblPos val="ct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'Overall bubble chart'!$C$4</c:f>
              <c:numCache>
                <c:formatCode>#,##0.00</c:formatCode>
                <c:ptCount val="1"/>
                <c:pt idx="0">
                  <c:v>1</c:v>
                </c:pt>
              </c:numCache>
            </c:numRef>
          </c:xVal>
          <c:yVal>
            <c:numRef>
              <c:f>'Overall bubble chart'!$B$4</c:f>
              <c:numCache>
                <c:formatCode>#,##0.00</c:formatCode>
                <c:ptCount val="1"/>
                <c:pt idx="0">
                  <c:v>1040.1755389999335</c:v>
                </c:pt>
              </c:numCache>
            </c:numRef>
          </c:yVal>
          <c:bubbleSize>
            <c:numRef>
              <c:f>'Overall bubble chart'!$D$4</c:f>
              <c:numCache>
                <c:formatCode>#,##0.00</c:formatCode>
                <c:ptCount val="1"/>
                <c:pt idx="0">
                  <c:v>0.79249416700819431</c:v>
                </c:pt>
              </c:numCache>
            </c:numRef>
          </c:bubbleSize>
          <c:bubble3D val="0"/>
          <c:extLst>
            <c:ext xmlns:c16="http://schemas.microsoft.com/office/drawing/2014/chart" uri="{C3380CC4-5D6E-409C-BE32-E72D297353CC}">
              <c16:uniqueId val="{00000005-5118-4A9A-9E5C-C4E917F59A99}"/>
            </c:ext>
          </c:extLst>
        </c:ser>
        <c:ser>
          <c:idx val="8"/>
          <c:order val="4"/>
          <c:tx>
            <c:strRef>
              <c:f>'Overall bubble chart'!$A$7</c:f>
              <c:strCache>
                <c:ptCount val="1"/>
                <c:pt idx="0">
                  <c:v>Norway</c:v>
                </c:pt>
              </c:strCache>
            </c:strRef>
          </c:tx>
          <c:invertIfNegative val="0"/>
          <c:dLbls>
            <c:dLbl>
              <c:idx val="0"/>
              <c:layout>
                <c:manualLayout>
                  <c:x val="-8.5496500437445319E-2"/>
                  <c:y val="6.2471269541101909E-2"/>
                </c:manualLayout>
              </c:layout>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6-5118-4A9A-9E5C-C4E917F59A99}"/>
                </c:ext>
              </c:extLst>
            </c:dLbl>
            <c:spPr>
              <a:noFill/>
              <a:ln>
                <a:noFill/>
              </a:ln>
              <a:effectLst/>
            </c:spPr>
            <c:dLblPos val="ct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xVal>
            <c:numRef>
              <c:f>'Overall bubble chart'!$C$7</c:f>
              <c:numCache>
                <c:formatCode>#,##0.00</c:formatCode>
                <c:ptCount val="1"/>
                <c:pt idx="0">
                  <c:v>1</c:v>
                </c:pt>
              </c:numCache>
            </c:numRef>
          </c:xVal>
          <c:yVal>
            <c:numRef>
              <c:f>'Overall bubble chart'!$B$7</c:f>
              <c:numCache>
                <c:formatCode>#,##0.00</c:formatCode>
                <c:ptCount val="1"/>
                <c:pt idx="0">
                  <c:v>466.72776590496528</c:v>
                </c:pt>
              </c:numCache>
            </c:numRef>
          </c:yVal>
          <c:bubbleSize>
            <c:numRef>
              <c:f>'Overall bubble chart'!$D$7</c:f>
              <c:numCache>
                <c:formatCode>#,##0.00</c:formatCode>
                <c:ptCount val="1"/>
                <c:pt idx="0">
                  <c:v>1.1758766043070885</c:v>
                </c:pt>
              </c:numCache>
            </c:numRef>
          </c:bubbleSize>
          <c:bubble3D val="0"/>
          <c:extLst>
            <c:ext xmlns:c16="http://schemas.microsoft.com/office/drawing/2014/chart" uri="{C3380CC4-5D6E-409C-BE32-E72D297353CC}">
              <c16:uniqueId val="{00000007-5118-4A9A-9E5C-C4E917F59A99}"/>
            </c:ext>
          </c:extLst>
        </c:ser>
        <c:ser>
          <c:idx val="9"/>
          <c:order val="5"/>
          <c:tx>
            <c:strRef>
              <c:f>'Overall bubble chart'!$A$8</c:f>
              <c:strCache>
                <c:ptCount val="1"/>
                <c:pt idx="0">
                  <c:v>Qatar</c:v>
                </c:pt>
              </c:strCache>
            </c:strRef>
          </c:tx>
          <c:spPr>
            <a:ln w="25400">
              <a:noFill/>
            </a:ln>
          </c:spPr>
          <c:invertIfNegative val="0"/>
          <c:dLbls>
            <c:dLbl>
              <c:idx val="0"/>
              <c:layout>
                <c:manualLayout>
                  <c:x val="-4.155331127087375E-2"/>
                  <c:y val="-2.8480283257602997E-2"/>
                </c:manualLayout>
              </c:layout>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8-5118-4A9A-9E5C-C4E917F59A99}"/>
                </c:ext>
              </c:extLst>
            </c:dLbl>
            <c:spPr>
              <a:noFill/>
              <a:ln>
                <a:noFill/>
              </a:ln>
              <a:effectLst/>
            </c:spPr>
            <c:dLblPos val="ct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xVal>
            <c:numRef>
              <c:f>'Overall bubble chart'!$C$8</c:f>
              <c:numCache>
                <c:formatCode>#,##0.00</c:formatCode>
                <c:ptCount val="1"/>
                <c:pt idx="0">
                  <c:v>4</c:v>
                </c:pt>
              </c:numCache>
            </c:numRef>
          </c:xVal>
          <c:yVal>
            <c:numRef>
              <c:f>'Overall bubble chart'!$B$8</c:f>
              <c:numCache>
                <c:formatCode>#,##0.00</c:formatCode>
                <c:ptCount val="1"/>
                <c:pt idx="0">
                  <c:v>378.79574447139271</c:v>
                </c:pt>
              </c:numCache>
            </c:numRef>
          </c:yVal>
          <c:bubbleSize>
            <c:numRef>
              <c:f>'Overall bubble chart'!$D$8</c:f>
              <c:numCache>
                <c:formatCode>#,##0.00</c:formatCode>
                <c:ptCount val="1"/>
                <c:pt idx="0">
                  <c:v>1.0600488738152469</c:v>
                </c:pt>
              </c:numCache>
            </c:numRef>
          </c:bubbleSize>
          <c:bubble3D val="0"/>
          <c:extLst>
            <c:ext xmlns:c16="http://schemas.microsoft.com/office/drawing/2014/chart" uri="{C3380CC4-5D6E-409C-BE32-E72D297353CC}">
              <c16:uniqueId val="{00000009-5118-4A9A-9E5C-C4E917F59A99}"/>
            </c:ext>
          </c:extLst>
        </c:ser>
        <c:ser>
          <c:idx val="10"/>
          <c:order val="6"/>
          <c:tx>
            <c:strRef>
              <c:f>'Overall bubble chart'!$A$9</c:f>
              <c:strCache>
                <c:ptCount val="1"/>
                <c:pt idx="0">
                  <c:v>United Arab Emirates</c:v>
                </c:pt>
              </c:strCache>
            </c:strRef>
          </c:tx>
          <c:spPr>
            <a:solidFill>
              <a:schemeClr val="accent1">
                <a:alpha val="75000"/>
              </a:schemeClr>
            </a:solidFill>
            <a:ln>
              <a:noFill/>
            </a:ln>
            <a:effectLst/>
          </c:spPr>
          <c:invertIfNegative val="0"/>
          <c:dLbls>
            <c:dLbl>
              <c:idx val="0"/>
              <c:layout>
                <c:manualLayout>
                  <c:x val="-0.14832443861184019"/>
                  <c:y val="0.20512820512820512"/>
                </c:manualLayout>
              </c:layout>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A-5118-4A9A-9E5C-C4E917F59A99}"/>
                </c:ext>
              </c:extLst>
            </c:dLbl>
            <c:spPr>
              <a:noFill/>
              <a:ln>
                <a:noFill/>
              </a:ln>
              <a:effectLst/>
            </c:spPr>
            <c:dLblPos val="ct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xVal>
            <c:numRef>
              <c:f>'Overall bubble chart'!$C$9</c:f>
              <c:numCache>
                <c:formatCode>#,##0.00</c:formatCode>
                <c:ptCount val="1"/>
                <c:pt idx="0">
                  <c:v>3</c:v>
                </c:pt>
              </c:numCache>
            </c:numRef>
          </c:xVal>
          <c:yVal>
            <c:numRef>
              <c:f>'Overall bubble chart'!$B$9</c:f>
              <c:numCache>
                <c:formatCode>#,##0.00</c:formatCode>
                <c:ptCount val="1"/>
                <c:pt idx="0">
                  <c:v>353.22140378807813</c:v>
                </c:pt>
              </c:numCache>
            </c:numRef>
          </c:yVal>
          <c:bubbleSize>
            <c:numRef>
              <c:f>'Overall bubble chart'!$D$9</c:f>
              <c:numCache>
                <c:formatCode>#,##0.00</c:formatCode>
                <c:ptCount val="1"/>
                <c:pt idx="0">
                  <c:v>0.49320681425867513</c:v>
                </c:pt>
              </c:numCache>
            </c:numRef>
          </c:bubbleSize>
          <c:bubble3D val="0"/>
          <c:extLst>
            <c:ext xmlns:c16="http://schemas.microsoft.com/office/drawing/2014/chart" uri="{C3380CC4-5D6E-409C-BE32-E72D297353CC}">
              <c16:uniqueId val="{0000000B-5118-4A9A-9E5C-C4E917F59A99}"/>
            </c:ext>
          </c:extLst>
        </c:ser>
        <c:ser>
          <c:idx val="11"/>
          <c:order val="7"/>
          <c:tx>
            <c:strRef>
              <c:f>'Overall bubble chart'!$A$6</c:f>
              <c:strCache>
                <c:ptCount val="1"/>
                <c:pt idx="0">
                  <c:v>Canada</c:v>
                </c:pt>
              </c:strCache>
            </c:strRef>
          </c:tx>
          <c:spPr>
            <a:solidFill>
              <a:schemeClr val="accent2">
                <a:alpha val="75000"/>
              </a:schemeClr>
            </a:solidFill>
            <a:ln w="25400">
              <a:noFill/>
            </a:ln>
            <a:effectLst/>
          </c:spPr>
          <c:invertIfNegative val="0"/>
          <c:dLbls>
            <c:dLbl>
              <c:idx val="0"/>
              <c:layout>
                <c:manualLayout>
                  <c:x val="-5.0842938110996994E-2"/>
                  <c:y val="-8.6673336784839159E-3"/>
                </c:manualLayout>
              </c:layout>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C-5118-4A9A-9E5C-C4E917F59A99}"/>
                </c:ext>
              </c:extLst>
            </c:dLbl>
            <c:spPr>
              <a:noFill/>
              <a:ln>
                <a:noFill/>
              </a:ln>
              <a:effectLst/>
            </c:spPr>
            <c:dLblPos val="ct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xVal>
            <c:numRef>
              <c:f>'Overall bubble chart'!$C$6</c:f>
              <c:numCache>
                <c:formatCode>#,##0.00</c:formatCode>
                <c:ptCount val="1"/>
                <c:pt idx="0">
                  <c:v>1</c:v>
                </c:pt>
              </c:numCache>
            </c:numRef>
          </c:xVal>
          <c:yVal>
            <c:numRef>
              <c:f>'Overall bubble chart'!$B$6</c:f>
              <c:numCache>
                <c:formatCode>#,##0.00</c:formatCode>
                <c:ptCount val="1"/>
                <c:pt idx="0">
                  <c:v>478.81378339965829</c:v>
                </c:pt>
              </c:numCache>
            </c:numRef>
          </c:yVal>
          <c:bubbleSize>
            <c:numRef>
              <c:f>'Overall bubble chart'!$D$6</c:f>
              <c:numCache>
                <c:formatCode>#,##0.00</c:formatCode>
                <c:ptCount val="1"/>
                <c:pt idx="0">
                  <c:v>0.25922727990795114</c:v>
                </c:pt>
              </c:numCache>
            </c:numRef>
          </c:bubbleSize>
          <c:bubble3D val="0"/>
          <c:extLst>
            <c:ext xmlns:c16="http://schemas.microsoft.com/office/drawing/2014/chart" uri="{C3380CC4-5D6E-409C-BE32-E72D297353CC}">
              <c16:uniqueId val="{0000000D-5118-4A9A-9E5C-C4E917F59A99}"/>
            </c:ext>
          </c:extLst>
        </c:ser>
        <c:ser>
          <c:idx val="12"/>
          <c:order val="8"/>
          <c:tx>
            <c:strRef>
              <c:f>'Overall bubble chart'!$A$10</c:f>
              <c:strCache>
                <c:ptCount val="1"/>
                <c:pt idx="0">
                  <c:v>Kuwait</c:v>
                </c:pt>
              </c:strCache>
            </c:strRef>
          </c:tx>
          <c:spPr>
            <a:solidFill>
              <a:schemeClr val="accent1">
                <a:alpha val="43000"/>
              </a:schemeClr>
            </a:solidFill>
            <a:ln w="25400">
              <a:noFill/>
            </a:ln>
          </c:spPr>
          <c:invertIfNegative val="0"/>
          <c:dLbls>
            <c:dLbl>
              <c:idx val="0"/>
              <c:layout>
                <c:manualLayout>
                  <c:x val="-6.8956788010194378E-2"/>
                  <c:y val="7.8840907700437557E-2"/>
                </c:manualLayout>
              </c:layout>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E-5118-4A9A-9E5C-C4E917F59A99}"/>
                </c:ext>
              </c:extLst>
            </c:dLbl>
            <c:spPr>
              <a:noFill/>
              <a:ln>
                <a:noFill/>
              </a:ln>
              <a:effectLst/>
            </c:spPr>
            <c:dLblPos val="ct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xVal>
            <c:numRef>
              <c:f>'Overall bubble chart'!$C$10</c:f>
              <c:numCache>
                <c:formatCode>#,##0.00</c:formatCode>
                <c:ptCount val="1"/>
                <c:pt idx="0">
                  <c:v>3</c:v>
                </c:pt>
              </c:numCache>
            </c:numRef>
          </c:xVal>
          <c:yVal>
            <c:numRef>
              <c:f>'Overall bubble chart'!$B$10</c:f>
              <c:numCache>
                <c:formatCode>#,##0.00</c:formatCode>
                <c:ptCount val="1"/>
                <c:pt idx="0">
                  <c:v>322.40239605214231</c:v>
                </c:pt>
              </c:numCache>
            </c:numRef>
          </c:yVal>
          <c:bubbleSize>
            <c:numRef>
              <c:f>'Overall bubble chart'!$D$10</c:f>
              <c:numCache>
                <c:formatCode>#,##0.00</c:formatCode>
                <c:ptCount val="1"/>
                <c:pt idx="0">
                  <c:v>1.067854621988044</c:v>
                </c:pt>
              </c:numCache>
            </c:numRef>
          </c:bubbleSize>
          <c:bubble3D val="0"/>
          <c:extLst>
            <c:ext xmlns:c16="http://schemas.microsoft.com/office/drawing/2014/chart" uri="{C3380CC4-5D6E-409C-BE32-E72D297353CC}">
              <c16:uniqueId val="{0000000F-5118-4A9A-9E5C-C4E917F59A99}"/>
            </c:ext>
          </c:extLst>
        </c:ser>
        <c:ser>
          <c:idx val="13"/>
          <c:order val="9"/>
          <c:tx>
            <c:strRef>
              <c:f>'Overall bubble chart'!$A$11</c:f>
              <c:strCache>
                <c:ptCount val="1"/>
                <c:pt idx="0">
                  <c:v>Colombia</c:v>
                </c:pt>
              </c:strCache>
            </c:strRef>
          </c:tx>
          <c:spPr>
            <a:ln w="25400">
              <a:noFill/>
            </a:ln>
          </c:spPr>
          <c:invertIfNegative val="0"/>
          <c:dLbls>
            <c:dLbl>
              <c:idx val="0"/>
              <c:layout>
                <c:manualLayout>
                  <c:x val="-7.1025809273840765E-2"/>
                  <c:y val="-3.4271012951649284E-2"/>
                </c:manualLayout>
              </c:layout>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10-5118-4A9A-9E5C-C4E917F59A99}"/>
                </c:ext>
              </c:extLst>
            </c:dLbl>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xVal>
            <c:numRef>
              <c:f>'Overall bubble chart'!$C$11</c:f>
              <c:numCache>
                <c:formatCode>#,##0.00</c:formatCode>
                <c:ptCount val="1"/>
                <c:pt idx="0">
                  <c:v>9</c:v>
                </c:pt>
              </c:numCache>
            </c:numRef>
          </c:xVal>
          <c:yVal>
            <c:numRef>
              <c:f>'Overall bubble chart'!$B$11</c:f>
              <c:numCache>
                <c:formatCode>#,##0.00</c:formatCode>
                <c:ptCount val="1"/>
                <c:pt idx="0">
                  <c:v>321.8964652405665</c:v>
                </c:pt>
              </c:numCache>
            </c:numRef>
          </c:yVal>
          <c:bubbleSize>
            <c:numRef>
              <c:f>'Overall bubble chart'!$D$11</c:f>
              <c:numCache>
                <c:formatCode>#,##0.00</c:formatCode>
                <c:ptCount val="1"/>
                <c:pt idx="0">
                  <c:v>0.42903740122377165</c:v>
                </c:pt>
              </c:numCache>
            </c:numRef>
          </c:bubbleSize>
          <c:bubble3D val="0"/>
          <c:extLst>
            <c:ext xmlns:c16="http://schemas.microsoft.com/office/drawing/2014/chart" uri="{C3380CC4-5D6E-409C-BE32-E72D297353CC}">
              <c16:uniqueId val="{00000011-5118-4A9A-9E5C-C4E917F59A99}"/>
            </c:ext>
          </c:extLst>
        </c:ser>
        <c:ser>
          <c:idx val="14"/>
          <c:order val="10"/>
          <c:tx>
            <c:strRef>
              <c:f>'Overall bubble chart'!$A$12</c:f>
              <c:strCache>
                <c:ptCount val="1"/>
                <c:pt idx="0">
                  <c:v>Venezuela</c:v>
                </c:pt>
              </c:strCache>
            </c:strRef>
          </c:tx>
          <c:spPr>
            <a:solidFill>
              <a:schemeClr val="accent1">
                <a:alpha val="75000"/>
              </a:schemeClr>
            </a:solidFill>
            <a:ln>
              <a:noFill/>
            </a:ln>
            <a:effectLst/>
          </c:spPr>
          <c:invertIfNegative val="0"/>
          <c:dLbls>
            <c:spPr>
              <a:noFill/>
              <a:ln>
                <a:noFill/>
              </a:ln>
              <a:effectLst/>
            </c:spPr>
            <c:dLblPos val="ct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xVal>
            <c:numRef>
              <c:f>'Overall bubble chart'!$C$12</c:f>
              <c:numCache>
                <c:formatCode>#,##0.00</c:formatCode>
                <c:ptCount val="1"/>
                <c:pt idx="0">
                  <c:v>21</c:v>
                </c:pt>
              </c:numCache>
            </c:numRef>
          </c:xVal>
          <c:yVal>
            <c:numRef>
              <c:f>'Overall bubble chart'!$B$12</c:f>
              <c:numCache>
                <c:formatCode>#,##0.00</c:formatCode>
                <c:ptCount val="1"/>
                <c:pt idx="0">
                  <c:v>271.41158484697462</c:v>
                </c:pt>
              </c:numCache>
            </c:numRef>
          </c:yVal>
          <c:bubbleSize>
            <c:numRef>
              <c:f>'Overall bubble chart'!$D$12</c:f>
              <c:numCache>
                <c:formatCode>#,##0.00</c:formatCode>
                <c:ptCount val="1"/>
                <c:pt idx="0">
                  <c:v>0.82001421472631497</c:v>
                </c:pt>
              </c:numCache>
            </c:numRef>
          </c:bubbleSize>
          <c:bubble3D val="0"/>
          <c:extLst>
            <c:ext xmlns:c16="http://schemas.microsoft.com/office/drawing/2014/chart" uri="{C3380CC4-5D6E-409C-BE32-E72D297353CC}">
              <c16:uniqueId val="{00000012-5118-4A9A-9E5C-C4E917F59A99}"/>
            </c:ext>
          </c:extLst>
        </c:ser>
        <c:ser>
          <c:idx val="15"/>
          <c:order val="11"/>
          <c:tx>
            <c:strRef>
              <c:f>'Overall bubble chart'!$A$13</c:f>
              <c:strCache>
                <c:ptCount val="1"/>
                <c:pt idx="0">
                  <c:v>Angola</c:v>
                </c:pt>
              </c:strCache>
            </c:strRef>
          </c:tx>
          <c:spPr>
            <a:solidFill>
              <a:schemeClr val="accent2">
                <a:alpha val="75000"/>
              </a:schemeClr>
            </a:solidFill>
            <a:ln w="25400">
              <a:noFill/>
            </a:ln>
            <a:effectLst/>
          </c:spPr>
          <c:invertIfNegative val="0"/>
          <c:dLbls>
            <c:dLbl>
              <c:idx val="0"/>
              <c:layout>
                <c:manualLayout>
                  <c:x val="-0.10839562174293431"/>
                  <c:y val="-7.5615425606340908E-2"/>
                </c:manualLayout>
              </c:layout>
              <c:spPr>
                <a:noFill/>
                <a:ln>
                  <a:noFill/>
                </a:ln>
                <a:effectLst/>
              </c:spPr>
              <c:txPr>
                <a:bodyPr wrap="square" lIns="38100" tIns="19050" rIns="38100" bIns="19050" anchor="ctr">
                  <a:noAutofit/>
                </a:bodyPr>
                <a:lstStyle/>
                <a:p>
                  <a:pPr>
                    <a:defRPr/>
                  </a:pPr>
                  <a:endParaRPr lang="en-US"/>
                </a:p>
              </c:txPr>
              <c:dLblPos val="r"/>
              <c:showLegendKey val="0"/>
              <c:showVal val="0"/>
              <c:showCatName val="0"/>
              <c:showSerName val="1"/>
              <c:showPercent val="0"/>
              <c:showBubbleSize val="0"/>
              <c:extLst>
                <c:ext xmlns:c15="http://schemas.microsoft.com/office/drawing/2012/chart" uri="{CE6537A1-D6FC-4f65-9D91-7224C49458BB}">
                  <c15:layout>
                    <c:manualLayout>
                      <c:w val="6.3157334499854181E-2"/>
                      <c:h val="8.9142491140862035E-2"/>
                    </c:manualLayout>
                  </c15:layout>
                </c:ext>
                <c:ext xmlns:c16="http://schemas.microsoft.com/office/drawing/2014/chart" uri="{C3380CC4-5D6E-409C-BE32-E72D297353CC}">
                  <c16:uniqueId val="{00000013-5118-4A9A-9E5C-C4E917F59A99}"/>
                </c:ext>
              </c:extLst>
            </c:dLbl>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xVal>
            <c:numRef>
              <c:f>'Overall bubble chart'!$C$13</c:f>
              <c:numCache>
                <c:formatCode>#,##0.00</c:formatCode>
                <c:ptCount val="1"/>
                <c:pt idx="0">
                  <c:v>16</c:v>
                </c:pt>
              </c:numCache>
            </c:numRef>
          </c:xVal>
          <c:yVal>
            <c:numRef>
              <c:f>'Overall bubble chart'!$B$13</c:f>
              <c:numCache>
                <c:formatCode>#,##0.00</c:formatCode>
                <c:ptCount val="1"/>
                <c:pt idx="0">
                  <c:v>264.98029392953811</c:v>
                </c:pt>
              </c:numCache>
            </c:numRef>
          </c:yVal>
          <c:bubbleSize>
            <c:numRef>
              <c:f>'Overall bubble chart'!$D$13</c:f>
              <c:numCache>
                <c:formatCode>#,##0.00</c:formatCode>
                <c:ptCount val="1"/>
                <c:pt idx="0">
                  <c:v>1.3327580785205693</c:v>
                </c:pt>
              </c:numCache>
            </c:numRef>
          </c:bubbleSize>
          <c:bubble3D val="0"/>
          <c:extLst>
            <c:ext xmlns:c16="http://schemas.microsoft.com/office/drawing/2014/chart" uri="{C3380CC4-5D6E-409C-BE32-E72D297353CC}">
              <c16:uniqueId val="{00000014-5118-4A9A-9E5C-C4E917F59A99}"/>
            </c:ext>
          </c:extLst>
        </c:ser>
        <c:ser>
          <c:idx val="16"/>
          <c:order val="12"/>
          <c:tx>
            <c:strRef>
              <c:f>'Overall bubble chart'!$A$14</c:f>
              <c:strCache>
                <c:ptCount val="1"/>
                <c:pt idx="0">
                  <c:v>Kazakhstan</c:v>
                </c:pt>
              </c:strCache>
            </c:strRef>
          </c:tx>
          <c:spPr>
            <a:ln w="25400">
              <a:noFill/>
            </a:ln>
          </c:spPr>
          <c:invertIfNegative val="0"/>
          <c:dLbls>
            <c:dLbl>
              <c:idx val="0"/>
              <c:layout>
                <c:manualLayout>
                  <c:x val="-0.1206627296587927"/>
                  <c:y val="4.1786632987067661E-2"/>
                </c:manualLayout>
              </c:layout>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15-5118-4A9A-9E5C-C4E917F59A99}"/>
                </c:ext>
              </c:extLst>
            </c:dLbl>
            <c:spPr>
              <a:noFill/>
              <a:ln>
                <a:noFill/>
              </a:ln>
              <a:effectLst/>
            </c:spPr>
            <c:dLblPos val="ct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xVal>
            <c:numRef>
              <c:f>'Overall bubble chart'!$C$14</c:f>
              <c:numCache>
                <c:formatCode>#,##0.00</c:formatCode>
                <c:ptCount val="1"/>
                <c:pt idx="0">
                  <c:v>10</c:v>
                </c:pt>
              </c:numCache>
            </c:numRef>
          </c:xVal>
          <c:yVal>
            <c:numRef>
              <c:f>'Overall bubble chart'!$B$14</c:f>
              <c:numCache>
                <c:formatCode>#,##0.00</c:formatCode>
                <c:ptCount val="1"/>
                <c:pt idx="0">
                  <c:v>223.3447528958086</c:v>
                </c:pt>
              </c:numCache>
            </c:numRef>
          </c:yVal>
          <c:bubbleSize>
            <c:numRef>
              <c:f>'Overall bubble chart'!$D$14</c:f>
              <c:numCache>
                <c:formatCode>#,##0.00</c:formatCode>
                <c:ptCount val="1"/>
                <c:pt idx="0">
                  <c:v>0.44323845121049232</c:v>
                </c:pt>
              </c:numCache>
            </c:numRef>
          </c:bubbleSize>
          <c:bubble3D val="0"/>
          <c:extLst>
            <c:ext xmlns:c16="http://schemas.microsoft.com/office/drawing/2014/chart" uri="{C3380CC4-5D6E-409C-BE32-E72D297353CC}">
              <c16:uniqueId val="{00000016-5118-4A9A-9E5C-C4E917F59A99}"/>
            </c:ext>
          </c:extLst>
        </c:ser>
        <c:ser>
          <c:idx val="17"/>
          <c:order val="13"/>
          <c:tx>
            <c:strRef>
              <c:f>'Overall bubble chart'!$A$15</c:f>
              <c:strCache>
                <c:ptCount val="1"/>
                <c:pt idx="0">
                  <c:v>Oman</c:v>
                </c:pt>
              </c:strCache>
            </c:strRef>
          </c:tx>
          <c:spPr>
            <a:ln w="25400">
              <a:noFill/>
            </a:ln>
          </c:spPr>
          <c:invertIfNegative val="0"/>
          <c:dLbls>
            <c:dLbl>
              <c:idx val="0"/>
              <c:layout>
                <c:manualLayout>
                  <c:x val="-7.1070124386625591E-2"/>
                  <c:y val="-6.3380293405104038E-2"/>
                </c:manualLayout>
              </c:layout>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2B-5118-4A9A-9E5C-C4E917F59A99}"/>
                </c:ext>
              </c:extLst>
            </c:dLbl>
            <c:spPr>
              <a:noFill/>
              <a:ln>
                <a:noFill/>
              </a:ln>
              <a:effectLst/>
            </c:spPr>
            <c:dLblPos val="ct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xVal>
            <c:numRef>
              <c:f>'Overall bubble chart'!$C$15</c:f>
              <c:numCache>
                <c:formatCode>#,##0.00</c:formatCode>
                <c:ptCount val="1"/>
                <c:pt idx="0">
                  <c:v>11</c:v>
                </c:pt>
              </c:numCache>
            </c:numRef>
          </c:xVal>
          <c:yVal>
            <c:numRef>
              <c:f>'Overall bubble chart'!$B$15</c:f>
              <c:numCache>
                <c:formatCode>#,##0.00</c:formatCode>
                <c:ptCount val="1"/>
                <c:pt idx="0">
                  <c:v>160.32541956152403</c:v>
                </c:pt>
              </c:numCache>
            </c:numRef>
          </c:yVal>
          <c:bubbleSize>
            <c:numRef>
              <c:f>'Overall bubble chart'!$D$15</c:f>
              <c:numCache>
                <c:formatCode>#,##0.00</c:formatCode>
                <c:ptCount val="1"/>
                <c:pt idx="0">
                  <c:v>0.8229412768787806</c:v>
                </c:pt>
              </c:numCache>
            </c:numRef>
          </c:bubbleSize>
          <c:bubble3D val="0"/>
          <c:extLst>
            <c:ext xmlns:c16="http://schemas.microsoft.com/office/drawing/2014/chart" uri="{C3380CC4-5D6E-409C-BE32-E72D297353CC}">
              <c16:uniqueId val="{00000017-5118-4A9A-9E5C-C4E917F59A99}"/>
            </c:ext>
          </c:extLst>
        </c:ser>
        <c:ser>
          <c:idx val="18"/>
          <c:order val="14"/>
          <c:tx>
            <c:strRef>
              <c:f>'Overall bubble chart'!$A$16</c:f>
              <c:strCache>
                <c:ptCount val="1"/>
                <c:pt idx="0">
                  <c:v>Azerbaijan</c:v>
                </c:pt>
              </c:strCache>
            </c:strRef>
          </c:tx>
          <c:spPr>
            <a:solidFill>
              <a:schemeClr val="accent1">
                <a:alpha val="75000"/>
              </a:schemeClr>
            </a:solidFill>
            <a:ln>
              <a:noFill/>
            </a:ln>
            <a:effectLst/>
          </c:spPr>
          <c:invertIfNegative val="0"/>
          <c:dLbls>
            <c:dLbl>
              <c:idx val="0"/>
              <c:layout>
                <c:manualLayout>
                  <c:x val="-6.0367599883347986E-2"/>
                  <c:y val="-9.5490716180371346E-2"/>
                </c:manualLayout>
              </c:layout>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18-5118-4A9A-9E5C-C4E917F59A99}"/>
                </c:ext>
              </c:extLst>
            </c:dLbl>
            <c:spPr>
              <a:noFill/>
              <a:ln>
                <a:noFill/>
              </a:ln>
              <a:effectLst/>
            </c:spPr>
            <c:dLblPos val="ct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xVal>
            <c:numRef>
              <c:f>'Overall bubble chart'!$C$16</c:f>
              <c:numCache>
                <c:formatCode>#,##0.00</c:formatCode>
                <c:ptCount val="1"/>
                <c:pt idx="0">
                  <c:v>12</c:v>
                </c:pt>
              </c:numCache>
            </c:numRef>
          </c:xVal>
          <c:yVal>
            <c:numRef>
              <c:f>'Overall bubble chart'!$B$16</c:f>
              <c:numCache>
                <c:formatCode>#,##0.00</c:formatCode>
                <c:ptCount val="1"/>
                <c:pt idx="0">
                  <c:v>116.76838191093763</c:v>
                </c:pt>
              </c:numCache>
            </c:numRef>
          </c:yVal>
          <c:bubbleSize>
            <c:numRef>
              <c:f>'Overall bubble chart'!$D$16</c:f>
              <c:numCache>
                <c:formatCode>#,##0.00</c:formatCode>
                <c:ptCount val="1"/>
                <c:pt idx="0">
                  <c:v>0.65133303906232642</c:v>
                </c:pt>
              </c:numCache>
            </c:numRef>
          </c:bubbleSize>
          <c:bubble3D val="0"/>
          <c:extLst>
            <c:ext xmlns:c16="http://schemas.microsoft.com/office/drawing/2014/chart" uri="{C3380CC4-5D6E-409C-BE32-E72D297353CC}">
              <c16:uniqueId val="{00000019-5118-4A9A-9E5C-C4E917F59A99}"/>
            </c:ext>
          </c:extLst>
        </c:ser>
        <c:ser>
          <c:idx val="19"/>
          <c:order val="15"/>
          <c:tx>
            <c:strRef>
              <c:f>'Overall bubble chart'!$A$17</c:f>
              <c:strCache>
                <c:ptCount val="1"/>
                <c:pt idx="0">
                  <c:v>South Africa</c:v>
                </c:pt>
              </c:strCache>
            </c:strRef>
          </c:tx>
          <c:spPr>
            <a:solidFill>
              <a:srgbClr val="FF0000"/>
            </a:solidFill>
            <a:ln w="25400">
              <a:noFill/>
            </a:ln>
            <a:effectLst/>
          </c:spPr>
          <c:invertIfNegative val="0"/>
          <c:dLbls>
            <c:dLbl>
              <c:idx val="0"/>
              <c:layout>
                <c:manualLayout>
                  <c:x val="-0.16651385243511235"/>
                  <c:y val="0.14854111405835543"/>
                </c:manualLayout>
              </c:layout>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1A-5118-4A9A-9E5C-C4E917F59A99}"/>
                </c:ext>
              </c:extLst>
            </c:dLbl>
            <c:spPr>
              <a:noFill/>
              <a:ln>
                <a:noFill/>
              </a:ln>
              <a:effectLst/>
            </c:spPr>
            <c:dLblPos val="ct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xVal>
            <c:numRef>
              <c:f>'Overall bubble chart'!$C$17</c:f>
              <c:numCache>
                <c:formatCode>#,##0.00</c:formatCode>
                <c:ptCount val="1"/>
                <c:pt idx="0">
                  <c:v>10</c:v>
                </c:pt>
              </c:numCache>
            </c:numRef>
          </c:xVal>
          <c:yVal>
            <c:numRef>
              <c:f>'Overall bubble chart'!$B$17</c:f>
              <c:numCache>
                <c:formatCode>#,##0.00</c:formatCode>
                <c:ptCount val="1"/>
                <c:pt idx="0">
                  <c:v>99.658130953630319</c:v>
                </c:pt>
              </c:numCache>
            </c:numRef>
          </c:yVal>
          <c:bubbleSize>
            <c:numRef>
              <c:f>'Overall bubble chart'!$D$17</c:f>
              <c:numCache>
                <c:formatCode>#,##0.00</c:formatCode>
                <c:ptCount val="1"/>
                <c:pt idx="0">
                  <c:v>0.12540251483395157</c:v>
                </c:pt>
              </c:numCache>
            </c:numRef>
          </c:bubbleSize>
          <c:bubble3D val="0"/>
          <c:extLst>
            <c:ext xmlns:c16="http://schemas.microsoft.com/office/drawing/2014/chart" uri="{C3380CC4-5D6E-409C-BE32-E72D297353CC}">
              <c16:uniqueId val="{0000001B-5118-4A9A-9E5C-C4E917F59A99}"/>
            </c:ext>
          </c:extLst>
        </c:ser>
        <c:ser>
          <c:idx val="20"/>
          <c:order val="16"/>
          <c:tx>
            <c:strRef>
              <c:f>'Overall bubble chart'!$A$18</c:f>
              <c:strCache>
                <c:ptCount val="1"/>
                <c:pt idx="0">
                  <c:v>Mexico</c:v>
                </c:pt>
              </c:strCache>
            </c:strRef>
          </c:tx>
          <c:spPr>
            <a:ln w="25400">
              <a:noFill/>
            </a:ln>
          </c:spPr>
          <c:invertIfNegative val="0"/>
          <c:dLbls>
            <c:dLbl>
              <c:idx val="0"/>
              <c:layout>
                <c:manualLayout>
                  <c:x val="-5.7257217847769028E-2"/>
                  <c:y val="-6.3660477453580902E-2"/>
                </c:manualLayout>
              </c:layout>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1C-5118-4A9A-9E5C-C4E917F59A99}"/>
                </c:ext>
              </c:extLst>
            </c:dLbl>
            <c:spPr>
              <a:noFill/>
              <a:ln>
                <a:noFill/>
              </a:ln>
              <a:effectLst/>
            </c:spPr>
            <c:dLblPos val="ct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xVal>
            <c:numRef>
              <c:f>'Overall bubble chart'!$C$18</c:f>
              <c:numCache>
                <c:formatCode>#,##0.00</c:formatCode>
                <c:ptCount val="1"/>
                <c:pt idx="0">
                  <c:v>7</c:v>
                </c:pt>
              </c:numCache>
            </c:numRef>
          </c:xVal>
          <c:yVal>
            <c:numRef>
              <c:f>'Overall bubble chart'!$B$18</c:f>
              <c:numCache>
                <c:formatCode>#,##0.00</c:formatCode>
                <c:ptCount val="1"/>
                <c:pt idx="0">
                  <c:v>91.812932907530453</c:v>
                </c:pt>
              </c:numCache>
            </c:numRef>
          </c:yVal>
          <c:bubbleSize>
            <c:numRef>
              <c:f>'Overall bubble chart'!$D$18</c:f>
              <c:numCache>
                <c:formatCode>#,##0.00</c:formatCode>
                <c:ptCount val="1"/>
                <c:pt idx="0">
                  <c:v>3.5701538646927482E-2</c:v>
                </c:pt>
              </c:numCache>
            </c:numRef>
          </c:bubbleSize>
          <c:bubble3D val="0"/>
          <c:extLst>
            <c:ext xmlns:c16="http://schemas.microsoft.com/office/drawing/2014/chart" uri="{C3380CC4-5D6E-409C-BE32-E72D297353CC}">
              <c16:uniqueId val="{0000001D-5118-4A9A-9E5C-C4E917F59A99}"/>
            </c:ext>
          </c:extLst>
        </c:ser>
        <c:ser>
          <c:idx val="21"/>
          <c:order val="17"/>
          <c:tx>
            <c:strRef>
              <c:f>'Overall bubble chart'!$A$19</c:f>
              <c:strCache>
                <c:ptCount val="1"/>
                <c:pt idx="0">
                  <c:v>Mongolia</c:v>
                </c:pt>
              </c:strCache>
            </c:strRef>
          </c:tx>
          <c:spPr>
            <a:ln w="25400">
              <a:noFill/>
            </a:ln>
          </c:spPr>
          <c:invertIfNegative val="0"/>
          <c:dLbls>
            <c:dLbl>
              <c:idx val="0"/>
              <c:layout>
                <c:manualLayout>
                  <c:x val="-6.8308798356727235E-2"/>
                  <c:y val="9.7813222766852018E-2"/>
                </c:manualLayout>
              </c:layout>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1E-5118-4A9A-9E5C-C4E917F59A99}"/>
                </c:ext>
              </c:extLst>
            </c:dLbl>
            <c:spPr>
              <a:noFill/>
              <a:ln>
                <a:noFill/>
              </a:ln>
              <a:effectLst/>
            </c:spPr>
            <c:dLblPos val="ct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xVal>
            <c:numRef>
              <c:f>'Overall bubble chart'!$C$19</c:f>
              <c:numCache>
                <c:formatCode>#,##0.00</c:formatCode>
                <c:ptCount val="1"/>
                <c:pt idx="0">
                  <c:v>16</c:v>
                </c:pt>
              </c:numCache>
            </c:numRef>
          </c:xVal>
          <c:yVal>
            <c:numRef>
              <c:f>'Overall bubble chart'!$B$19</c:f>
              <c:numCache>
                <c:formatCode>#,##0.00</c:formatCode>
                <c:ptCount val="1"/>
                <c:pt idx="0">
                  <c:v>71.533125269860093</c:v>
                </c:pt>
              </c:numCache>
            </c:numRef>
          </c:yVal>
          <c:bubbleSize>
            <c:numRef>
              <c:f>'Overall bubble chart'!$D$19</c:f>
              <c:numCache>
                <c:formatCode>#,##0.00</c:formatCode>
                <c:ptCount val="1"/>
                <c:pt idx="0">
                  <c:v>1.6773700996543659</c:v>
                </c:pt>
              </c:numCache>
            </c:numRef>
          </c:bubbleSize>
          <c:bubble3D val="0"/>
          <c:extLst>
            <c:ext xmlns:c16="http://schemas.microsoft.com/office/drawing/2014/chart" uri="{C3380CC4-5D6E-409C-BE32-E72D297353CC}">
              <c16:uniqueId val="{0000001F-5118-4A9A-9E5C-C4E917F59A99}"/>
            </c:ext>
          </c:extLst>
        </c:ser>
        <c:ser>
          <c:idx val="22"/>
          <c:order val="18"/>
          <c:tx>
            <c:strRef>
              <c:f>'Overall bubble chart'!$A$20</c:f>
              <c:strCache>
                <c:ptCount val="1"/>
                <c:pt idx="0">
                  <c:v>Ecuador</c:v>
                </c:pt>
              </c:strCache>
            </c:strRef>
          </c:tx>
          <c:spPr>
            <a:solidFill>
              <a:schemeClr val="accent1">
                <a:alpha val="75000"/>
              </a:schemeClr>
            </a:solidFill>
            <a:ln>
              <a:noFill/>
            </a:ln>
            <a:effectLst/>
          </c:spPr>
          <c:invertIfNegative val="0"/>
          <c:dLbls>
            <c:dLbl>
              <c:idx val="0"/>
              <c:layout>
                <c:manualLayout>
                  <c:x val="-1.4623701928563366E-2"/>
                  <c:y val="-7.1269467167473871E-2"/>
                </c:manualLayout>
              </c:layout>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20-5118-4A9A-9E5C-C4E917F59A99}"/>
                </c:ext>
              </c:extLst>
            </c:dLbl>
            <c:spPr>
              <a:noFill/>
              <a:ln>
                <a:noFill/>
              </a:ln>
              <a:effectLst/>
            </c:spPr>
            <c:dLblPos val="ct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xVal>
            <c:numRef>
              <c:f>'Overall bubble chart'!$C$20</c:f>
              <c:numCache>
                <c:formatCode>#,##0.00</c:formatCode>
                <c:ptCount val="1"/>
                <c:pt idx="0">
                  <c:v>16</c:v>
                </c:pt>
              </c:numCache>
            </c:numRef>
          </c:xVal>
          <c:yVal>
            <c:numRef>
              <c:f>'Overall bubble chart'!$B$20</c:f>
              <c:numCache>
                <c:formatCode>#,##0.00</c:formatCode>
                <c:ptCount val="1"/>
                <c:pt idx="0">
                  <c:v>64.819567510136821</c:v>
                </c:pt>
              </c:numCache>
            </c:numRef>
          </c:yVal>
          <c:bubbleSize>
            <c:numRef>
              <c:f>'Overall bubble chart'!$D$20</c:f>
              <c:numCache>
                <c:formatCode>#,##0.00</c:formatCode>
                <c:ptCount val="1"/>
                <c:pt idx="0">
                  <c:v>0.32092707801984799</c:v>
                </c:pt>
              </c:numCache>
            </c:numRef>
          </c:bubbleSize>
          <c:bubble3D val="0"/>
          <c:extLst>
            <c:ext xmlns:c16="http://schemas.microsoft.com/office/drawing/2014/chart" uri="{C3380CC4-5D6E-409C-BE32-E72D297353CC}">
              <c16:uniqueId val="{00000021-5118-4A9A-9E5C-C4E917F59A99}"/>
            </c:ext>
          </c:extLst>
        </c:ser>
        <c:ser>
          <c:idx val="23"/>
          <c:order val="19"/>
          <c:tx>
            <c:strRef>
              <c:f>'Overall bubble chart'!$A$21</c:f>
              <c:strCache>
                <c:ptCount val="1"/>
                <c:pt idx="0">
                  <c:v>Malaysia</c:v>
                </c:pt>
              </c:strCache>
            </c:strRef>
          </c:tx>
          <c:spPr>
            <a:solidFill>
              <a:schemeClr val="accent2">
                <a:alpha val="75000"/>
              </a:schemeClr>
            </a:solidFill>
            <a:ln w="25400">
              <a:noFill/>
            </a:ln>
            <a:effectLst/>
          </c:spPr>
          <c:invertIfNegative val="0"/>
          <c:dLbls>
            <c:dLbl>
              <c:idx val="0"/>
              <c:layout>
                <c:manualLayout>
                  <c:x val="-5.7465296004666086E-2"/>
                  <c:y val="5.3050397877984087E-2"/>
                </c:manualLayout>
              </c:layout>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22-5118-4A9A-9E5C-C4E917F59A99}"/>
                </c:ext>
              </c:extLst>
            </c:dLbl>
            <c:spPr>
              <a:noFill/>
              <a:ln>
                <a:noFill/>
              </a:ln>
              <a:effectLst/>
            </c:spPr>
            <c:dLblPos val="ct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xVal>
            <c:numRef>
              <c:f>'Overall bubble chart'!$C$21</c:f>
              <c:numCache>
                <c:formatCode>#,##0.00</c:formatCode>
                <c:ptCount val="1"/>
                <c:pt idx="0">
                  <c:v>7</c:v>
                </c:pt>
              </c:numCache>
            </c:numRef>
          </c:xVal>
          <c:yVal>
            <c:numRef>
              <c:f>'Overall bubble chart'!$B$21</c:f>
              <c:numCache>
                <c:formatCode>#,##0.00</c:formatCode>
                <c:ptCount val="1"/>
                <c:pt idx="0">
                  <c:v>52.439789584418492</c:v>
                </c:pt>
              </c:numCache>
            </c:numRef>
          </c:yVal>
          <c:bubbleSize>
            <c:numRef>
              <c:f>'Overall bubble chart'!$D$21</c:f>
              <c:numCache>
                <c:formatCode>#,##0.00</c:formatCode>
                <c:ptCount val="1"/>
                <c:pt idx="0">
                  <c:v>5.2331881245290701E-2</c:v>
                </c:pt>
              </c:numCache>
            </c:numRef>
          </c:bubbleSize>
          <c:bubble3D val="0"/>
          <c:extLst>
            <c:ext xmlns:c16="http://schemas.microsoft.com/office/drawing/2014/chart" uri="{C3380CC4-5D6E-409C-BE32-E72D297353CC}">
              <c16:uniqueId val="{00000023-5118-4A9A-9E5C-C4E917F59A99}"/>
            </c:ext>
          </c:extLst>
        </c:ser>
        <c:ser>
          <c:idx val="2"/>
          <c:order val="20"/>
          <c:tx>
            <c:strRef>
              <c:f>'Overall bubble chart'!$A$22</c:f>
              <c:strCache>
                <c:ptCount val="1"/>
                <c:pt idx="0">
                  <c:v>Bolivia</c:v>
                </c:pt>
              </c:strCache>
            </c:strRef>
          </c:tx>
          <c:invertIfNegative val="0"/>
          <c:dLbls>
            <c:spPr>
              <a:noFill/>
              <a:ln>
                <a:noFill/>
              </a:ln>
              <a:effectLst/>
            </c:spPr>
            <c:dLblPos val="ct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xVal>
            <c:numRef>
              <c:f>'Overall bubble chart'!$C$22</c:f>
              <c:numCache>
                <c:formatCode>#,##0.00</c:formatCode>
                <c:ptCount val="1"/>
                <c:pt idx="0">
                  <c:v>13</c:v>
                </c:pt>
              </c:numCache>
            </c:numRef>
          </c:xVal>
          <c:yVal>
            <c:numRef>
              <c:f>'Overall bubble chart'!$B$22</c:f>
              <c:numCache>
                <c:formatCode>#,##0.00</c:formatCode>
                <c:ptCount val="1"/>
                <c:pt idx="0">
                  <c:v>36.383713427303697</c:v>
                </c:pt>
              </c:numCache>
            </c:numRef>
          </c:yVal>
          <c:bubbleSize>
            <c:numRef>
              <c:f>'Overall bubble chart'!$D$22</c:f>
              <c:numCache>
                <c:formatCode>#,##0.00</c:formatCode>
                <c:ptCount val="1"/>
                <c:pt idx="0">
                  <c:v>0.40942220227425219</c:v>
                </c:pt>
              </c:numCache>
            </c:numRef>
          </c:bubbleSize>
          <c:bubble3D val="0"/>
          <c:extLst>
            <c:ext xmlns:c16="http://schemas.microsoft.com/office/drawing/2014/chart" uri="{C3380CC4-5D6E-409C-BE32-E72D297353CC}">
              <c16:uniqueId val="{00000024-5118-4A9A-9E5C-C4E917F59A99}"/>
            </c:ext>
          </c:extLst>
        </c:ser>
        <c:ser>
          <c:idx val="3"/>
          <c:order val="21"/>
          <c:tx>
            <c:strRef>
              <c:f>'Overall bubble chart'!$A$23</c:f>
              <c:strCache>
                <c:ptCount val="1"/>
                <c:pt idx="0">
                  <c:v>Mozambique</c:v>
                </c:pt>
              </c:strCache>
            </c:strRef>
          </c:tx>
          <c:spPr>
            <a:ln w="25400">
              <a:noFill/>
            </a:ln>
          </c:spPr>
          <c:invertIfNegative val="0"/>
          <c:dLbls>
            <c:dLbl>
              <c:idx val="0"/>
              <c:layout>
                <c:manualLayout>
                  <c:x val="-8.0228232340522745E-2"/>
                  <c:y val="-9.7131362450808187E-4"/>
                </c:manualLayout>
              </c:layout>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25-5118-4A9A-9E5C-C4E917F59A99}"/>
                </c:ext>
              </c:extLst>
            </c:dLbl>
            <c:spPr>
              <a:noFill/>
              <a:ln>
                <a:noFill/>
              </a:ln>
              <a:effectLst/>
            </c:spPr>
            <c:dLblPos val="ct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xVal>
            <c:numRef>
              <c:f>'Overall bubble chart'!$C$23</c:f>
              <c:numCache>
                <c:formatCode>#,##0.00</c:formatCode>
                <c:ptCount val="1"/>
                <c:pt idx="0">
                  <c:v>19</c:v>
                </c:pt>
              </c:numCache>
            </c:numRef>
          </c:xVal>
          <c:yVal>
            <c:numRef>
              <c:f>'Overall bubble chart'!$B$23</c:f>
              <c:numCache>
                <c:formatCode>#,##0.00</c:formatCode>
                <c:ptCount val="1"/>
                <c:pt idx="0">
                  <c:v>29.567692207543399</c:v>
                </c:pt>
              </c:numCache>
            </c:numRef>
          </c:yVal>
          <c:bubbleSize>
            <c:numRef>
              <c:f>'Overall bubble chart'!$D$23</c:f>
              <c:numCache>
                <c:formatCode>#,##0.00</c:formatCode>
                <c:ptCount val="1"/>
                <c:pt idx="0">
                  <c:v>0.76443786570344108</c:v>
                </c:pt>
              </c:numCache>
            </c:numRef>
          </c:bubbleSize>
          <c:bubble3D val="0"/>
          <c:extLst>
            <c:ext xmlns:c16="http://schemas.microsoft.com/office/drawing/2014/chart" uri="{C3380CC4-5D6E-409C-BE32-E72D297353CC}">
              <c16:uniqueId val="{00000026-5118-4A9A-9E5C-C4E917F59A99}"/>
            </c:ext>
          </c:extLst>
        </c:ser>
        <c:ser>
          <c:idx val="0"/>
          <c:order val="22"/>
          <c:tx>
            <c:strRef>
              <c:f>'Overall bubble chart'!$A$24</c:f>
              <c:strCache>
                <c:ptCount val="1"/>
                <c:pt idx="0">
                  <c:v>Trinidad and Tobago</c:v>
                </c:pt>
              </c:strCache>
            </c:strRef>
          </c:tx>
          <c:spPr>
            <a:solidFill>
              <a:schemeClr val="accent1">
                <a:alpha val="75000"/>
              </a:schemeClr>
            </a:solidFill>
            <a:ln>
              <a:noFill/>
            </a:ln>
            <a:effectLst/>
          </c:spPr>
          <c:invertIfNegative val="0"/>
          <c:dLbls>
            <c:dLbl>
              <c:idx val="0"/>
              <c:layout>
                <c:manualLayout>
                  <c:x val="-0.10182500285290426"/>
                  <c:y val="7.0042710074065664E-2"/>
                </c:manualLayout>
              </c:layout>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27-5118-4A9A-9E5C-C4E917F59A99}"/>
                </c:ext>
              </c:extLst>
            </c:dLbl>
            <c:spPr>
              <a:noFill/>
              <a:ln>
                <a:noFill/>
              </a:ln>
              <a:effectLst/>
            </c:spPr>
            <c:dLblPos val="ct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xVal>
            <c:numRef>
              <c:f>'Overall bubble chart'!$C$24</c:f>
              <c:numCache>
                <c:formatCode>#,##0.00</c:formatCode>
                <c:ptCount val="1"/>
                <c:pt idx="0">
                  <c:v>11</c:v>
                </c:pt>
              </c:numCache>
            </c:numRef>
          </c:xVal>
          <c:yVal>
            <c:numRef>
              <c:f>'Overall bubble chart'!$B$24</c:f>
              <c:numCache>
                <c:formatCode>#,##0.00</c:formatCode>
                <c:ptCount val="1"/>
                <c:pt idx="0">
                  <c:v>28.452350205539581</c:v>
                </c:pt>
              </c:numCache>
            </c:numRef>
          </c:yVal>
          <c:bubbleSize>
            <c:numRef>
              <c:f>'Overall bubble chart'!$D$24</c:f>
              <c:numCache>
                <c:formatCode>#,##0.00</c:formatCode>
                <c:ptCount val="1"/>
                <c:pt idx="0">
                  <c:v>0.64517800919590884</c:v>
                </c:pt>
              </c:numCache>
            </c:numRef>
          </c:bubbleSize>
          <c:bubble3D val="0"/>
          <c:extLst>
            <c:ext xmlns:c16="http://schemas.microsoft.com/office/drawing/2014/chart" uri="{C3380CC4-5D6E-409C-BE32-E72D297353CC}">
              <c16:uniqueId val="{00000028-5118-4A9A-9E5C-C4E917F59A99}"/>
            </c:ext>
          </c:extLst>
        </c:ser>
        <c:ser>
          <c:idx val="1"/>
          <c:order val="23"/>
          <c:tx>
            <c:strRef>
              <c:f>'Overall bubble chart'!$A$25</c:f>
              <c:strCache>
                <c:ptCount val="1"/>
                <c:pt idx="0">
                  <c:v>Papua New Guinea</c:v>
                </c:pt>
              </c:strCache>
            </c:strRef>
          </c:tx>
          <c:spPr>
            <a:solidFill>
              <a:schemeClr val="accent2">
                <a:alpha val="75000"/>
              </a:schemeClr>
            </a:solidFill>
            <a:ln w="25400">
              <a:noFill/>
            </a:ln>
            <a:effectLst/>
          </c:spPr>
          <c:invertIfNegative val="0"/>
          <c:dLbls>
            <c:dLbl>
              <c:idx val="0"/>
              <c:layout>
                <c:manualLayout>
                  <c:x val="-0.10600058326042577"/>
                  <c:y val="0.12024756852343059"/>
                </c:manualLayout>
              </c:layout>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29-5118-4A9A-9E5C-C4E917F59A99}"/>
                </c:ext>
              </c:extLst>
            </c:dLbl>
            <c:spPr>
              <a:noFill/>
              <a:ln>
                <a:noFill/>
              </a:ln>
              <a:effectLst/>
            </c:spPr>
            <c:dLblPos val="ct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xVal>
            <c:numRef>
              <c:f>'Overall bubble chart'!$C$25</c:f>
              <c:numCache>
                <c:formatCode>#,##0.00</c:formatCode>
                <c:ptCount val="1"/>
                <c:pt idx="0">
                  <c:v>15</c:v>
                </c:pt>
              </c:numCache>
            </c:numRef>
          </c:xVal>
          <c:yVal>
            <c:numRef>
              <c:f>'Overall bubble chart'!$B$25</c:f>
              <c:numCache>
                <c:formatCode>#,##0.00</c:formatCode>
                <c:ptCount val="1"/>
                <c:pt idx="0">
                  <c:v>24.126416616711825</c:v>
                </c:pt>
              </c:numCache>
            </c:numRef>
          </c:yVal>
          <c:bubbleSize>
            <c:numRef>
              <c:f>'Overall bubble chart'!$D$25</c:f>
              <c:numCache>
                <c:formatCode>#,##0.00</c:formatCode>
                <c:ptCount val="1"/>
                <c:pt idx="0">
                  <c:v>0.7556270668267665</c:v>
                </c:pt>
              </c:numCache>
            </c:numRef>
          </c:bubbleSize>
          <c:bubble3D val="0"/>
          <c:extLst>
            <c:ext xmlns:c16="http://schemas.microsoft.com/office/drawing/2014/chart" uri="{C3380CC4-5D6E-409C-BE32-E72D297353CC}">
              <c16:uniqueId val="{0000002A-5118-4A9A-9E5C-C4E917F59A99}"/>
            </c:ext>
          </c:extLst>
        </c:ser>
        <c:ser>
          <c:idx val="24"/>
          <c:order val="24"/>
          <c:tx>
            <c:strRef>
              <c:f>'Overall bubble chart'!$A$34</c:f>
              <c:strCache>
                <c:ptCount val="1"/>
                <c:pt idx="0">
                  <c:v>Iraq</c:v>
                </c:pt>
              </c:strCache>
            </c:strRef>
          </c:tx>
          <c:spPr>
            <a:ln w="25400">
              <a:noFill/>
            </a:ln>
          </c:spPr>
          <c:invertIfNegative val="0"/>
          <c:dLbls>
            <c:spPr>
              <a:noFill/>
              <a:ln>
                <a:noFill/>
              </a:ln>
              <a:effectLst/>
            </c:spPr>
            <c:dLblPos val="ct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xVal>
            <c:numRef>
              <c:f>'Overall bubble chart'!$C$34</c:f>
              <c:numCache>
                <c:formatCode>#,##0.00</c:formatCode>
                <c:ptCount val="1"/>
                <c:pt idx="0">
                  <c:v>17</c:v>
                </c:pt>
              </c:numCache>
            </c:numRef>
          </c:xVal>
          <c:yVal>
            <c:numRef>
              <c:f>'Overall bubble chart'!$B$34</c:f>
              <c:numCache>
                <c:formatCode>#,##0.00</c:formatCode>
                <c:ptCount val="1"/>
                <c:pt idx="0">
                  <c:v>559.35051002451519</c:v>
                </c:pt>
              </c:numCache>
            </c:numRef>
          </c:yVal>
          <c:bubbleSize>
            <c:numRef>
              <c:f>'Overall bubble chart'!$D$34</c:f>
              <c:numCache>
                <c:formatCode>#,##0.00</c:formatCode>
                <c:ptCount val="1"/>
                <c:pt idx="0">
                  <c:v>0.80522290989100342</c:v>
                </c:pt>
              </c:numCache>
            </c:numRef>
          </c:bubbleSize>
          <c:bubble3D val="0"/>
          <c:extLst>
            <c:ext xmlns:c16="http://schemas.microsoft.com/office/drawing/2014/chart" uri="{C3380CC4-5D6E-409C-BE32-E72D297353CC}">
              <c16:uniqueId val="{00000000-9BCE-46B5-9C0F-2D1D9EA6A806}"/>
            </c:ext>
          </c:extLst>
        </c:ser>
        <c:ser>
          <c:idx val="25"/>
          <c:order val="25"/>
          <c:tx>
            <c:strRef>
              <c:f>'Overall bubble chart'!$A$35</c:f>
              <c:strCache>
                <c:ptCount val="1"/>
                <c:pt idx="0">
                  <c:v>Nigeria</c:v>
                </c:pt>
              </c:strCache>
            </c:strRef>
          </c:tx>
          <c:spPr>
            <a:ln w="25400">
              <a:noFill/>
            </a:ln>
          </c:spPr>
          <c:invertIfNegative val="0"/>
          <c:dLbls>
            <c:spPr>
              <a:noFill/>
              <a:ln>
                <a:noFill/>
              </a:ln>
              <a:effectLst/>
            </c:spPr>
            <c:dLblPos val="ct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xVal>
            <c:numRef>
              <c:f>'Overall bubble chart'!$C$35</c:f>
              <c:numCache>
                <c:formatCode>#,##0.00</c:formatCode>
                <c:ptCount val="1"/>
                <c:pt idx="0">
                  <c:v>15</c:v>
                </c:pt>
              </c:numCache>
            </c:numRef>
          </c:xVal>
          <c:yVal>
            <c:numRef>
              <c:f>'Overall bubble chart'!$B$35</c:f>
              <c:numCache>
                <c:formatCode>#,##0.00</c:formatCode>
                <c:ptCount val="1"/>
                <c:pt idx="0">
                  <c:v>309.4079035983043</c:v>
                </c:pt>
              </c:numCache>
            </c:numRef>
          </c:yVal>
          <c:bubbleSize>
            <c:numRef>
              <c:f>'Overall bubble chart'!$D$35</c:f>
              <c:numCache>
                <c:formatCode>#,##0.00</c:formatCode>
                <c:ptCount val="1"/>
                <c:pt idx="0">
                  <c:v>0.26481356420050373</c:v>
                </c:pt>
              </c:numCache>
            </c:numRef>
          </c:bubbleSize>
          <c:bubble3D val="0"/>
          <c:extLst>
            <c:ext xmlns:c16="http://schemas.microsoft.com/office/drawing/2014/chart" uri="{C3380CC4-5D6E-409C-BE32-E72D297353CC}">
              <c16:uniqueId val="{00000001-9BCE-46B5-9C0F-2D1D9EA6A806}"/>
            </c:ext>
          </c:extLst>
        </c:ser>
        <c:dLbls>
          <c:dLblPos val="ctr"/>
          <c:showLegendKey val="0"/>
          <c:showVal val="1"/>
          <c:showCatName val="0"/>
          <c:showSerName val="0"/>
          <c:showPercent val="0"/>
          <c:showBubbleSize val="0"/>
        </c:dLbls>
        <c:bubbleScale val="100"/>
        <c:showNegBubbles val="0"/>
        <c:axId val="1093754568"/>
        <c:axId val="1093759488"/>
      </c:bubbleChart>
      <c:valAx>
        <c:axId val="1093754568"/>
        <c:scaling>
          <c:orientation val="minMax"/>
          <c:max val="25"/>
          <c:min val="0"/>
        </c:scaling>
        <c:delete val="1"/>
        <c:axPos val="b"/>
        <c:numFmt formatCode="#,##0.00" sourceLinked="1"/>
        <c:majorTickMark val="none"/>
        <c:minorTickMark val="none"/>
        <c:tickLblPos val="low"/>
        <c:crossAx val="1093759488"/>
        <c:crosses val="autoZero"/>
        <c:crossBetween val="midCat"/>
      </c:valAx>
      <c:valAx>
        <c:axId val="1093759488"/>
        <c:scaling>
          <c:orientation val="minMax"/>
        </c:scaling>
        <c:delete val="0"/>
        <c:axPos val="l"/>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093754568"/>
        <c:crosses val="autoZero"/>
        <c:crossBetween val="midCat"/>
      </c:valAx>
    </c:plotArea>
    <c:plotVisOnly val="1"/>
    <c:dispBlanksAs val="gap"/>
    <c:showDLblsOverMax val="0"/>
    <c:extLst/>
  </c:chart>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400" dirty="0"/>
              <a:t>Countries</a:t>
            </a:r>
            <a:r>
              <a:rPr lang="en-GB" sz="1400" baseline="0" dirty="0"/>
              <a:t> by coal fired power generation (2016)</a:t>
            </a:r>
            <a:endParaRPr lang="en-GB" sz="14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638444798830526"/>
          <c:y val="0.10845029239766082"/>
          <c:w val="0.69575999202631311"/>
          <c:h val="0.75145208822581389"/>
        </c:manualLayout>
      </c:layout>
      <c:barChart>
        <c:barDir val="bar"/>
        <c:grouping val="stacked"/>
        <c:varyColors val="0"/>
        <c:ser>
          <c:idx val="0"/>
          <c:order val="0"/>
          <c:spPr>
            <a:solidFill>
              <a:schemeClr val="bg2">
                <a:lumMod val="75000"/>
              </a:schemeClr>
            </a:solidFill>
            <a:ln>
              <a:noFill/>
            </a:ln>
            <a:effectLst/>
          </c:spPr>
          <c:invertIfNegative val="0"/>
          <c:cat>
            <c:strRef>
              <c:f>'TWh coal gen'!$U$6:$U$16</c:f>
              <c:strCache>
                <c:ptCount val="11"/>
                <c:pt idx="0">
                  <c:v>Countries 11th-20th</c:v>
                </c:pt>
                <c:pt idx="1">
                  <c:v>Indonesia</c:v>
                </c:pt>
                <c:pt idx="2">
                  <c:v>Russian Federation</c:v>
                </c:pt>
                <c:pt idx="3">
                  <c:v>Australia</c:v>
                </c:pt>
                <c:pt idx="4">
                  <c:v>South Africa</c:v>
                </c:pt>
                <c:pt idx="5">
                  <c:v>Germany</c:v>
                </c:pt>
                <c:pt idx="6">
                  <c:v>South Korea</c:v>
                </c:pt>
                <c:pt idx="7">
                  <c:v>Japan</c:v>
                </c:pt>
                <c:pt idx="8">
                  <c:v>India</c:v>
                </c:pt>
                <c:pt idx="9">
                  <c:v>US</c:v>
                </c:pt>
                <c:pt idx="10">
                  <c:v>China</c:v>
                </c:pt>
              </c:strCache>
            </c:strRef>
          </c:cat>
          <c:val>
            <c:numRef>
              <c:f>'TWh coal gen'!$V$6:$V$16</c:f>
              <c:numCache>
                <c:formatCode>#,##0</c:formatCode>
                <c:ptCount val="11"/>
                <c:pt idx="0">
                  <c:v>776.68871084476268</c:v>
                </c:pt>
                <c:pt idx="1">
                  <c:v>152.29780504199891</c:v>
                </c:pt>
                <c:pt idx="2">
                  <c:v>153.27828593408847</c:v>
                </c:pt>
                <c:pt idx="3">
                  <c:v>159.144565</c:v>
                </c:pt>
                <c:pt idx="4">
                  <c:v>223.77265436276815</c:v>
                </c:pt>
                <c:pt idx="5">
                  <c:v>242.2</c:v>
                </c:pt>
                <c:pt idx="6">
                  <c:v>264.41352821833561</c:v>
                </c:pt>
                <c:pt idx="7">
                  <c:v>342.45937003977849</c:v>
                </c:pt>
                <c:pt idx="8">
                  <c:v>1141.3573672949474</c:v>
                </c:pt>
                <c:pt idx="9">
                  <c:v>1314.0431956989248</c:v>
                </c:pt>
                <c:pt idx="10">
                  <c:v>4360.8625945504937</c:v>
                </c:pt>
              </c:numCache>
            </c:numRef>
          </c:val>
          <c:extLst>
            <c:ext xmlns:c16="http://schemas.microsoft.com/office/drawing/2014/chart" uri="{C3380CC4-5D6E-409C-BE32-E72D297353CC}">
              <c16:uniqueId val="{00000000-B49A-4F68-BE56-819254669C12}"/>
            </c:ext>
          </c:extLst>
        </c:ser>
        <c:ser>
          <c:idx val="1"/>
          <c:order val="1"/>
          <c:spPr>
            <a:solidFill>
              <a:schemeClr val="accent2"/>
            </a:solidFill>
            <a:ln>
              <a:noFill/>
            </a:ln>
            <a:effectLst/>
          </c:spPr>
          <c:invertIfNegative val="0"/>
          <c:cat>
            <c:strRef>
              <c:f>'TWh coal gen'!$U$6:$U$16</c:f>
              <c:strCache>
                <c:ptCount val="11"/>
                <c:pt idx="0">
                  <c:v>Countries 11th-20th</c:v>
                </c:pt>
                <c:pt idx="1">
                  <c:v>Indonesia</c:v>
                </c:pt>
                <c:pt idx="2">
                  <c:v>Russian Federation</c:v>
                </c:pt>
                <c:pt idx="3">
                  <c:v>Australia</c:v>
                </c:pt>
                <c:pt idx="4">
                  <c:v>South Africa</c:v>
                </c:pt>
                <c:pt idx="5">
                  <c:v>Germany</c:v>
                </c:pt>
                <c:pt idx="6">
                  <c:v>South Korea</c:v>
                </c:pt>
                <c:pt idx="7">
                  <c:v>Japan</c:v>
                </c:pt>
                <c:pt idx="8">
                  <c:v>India</c:v>
                </c:pt>
                <c:pt idx="9">
                  <c:v>US</c:v>
                </c:pt>
                <c:pt idx="10">
                  <c:v>China</c:v>
                </c:pt>
              </c:strCache>
            </c:strRef>
          </c:cat>
          <c:val>
            <c:numRef>
              <c:f>'TWh coal gen'!$W$6:$W$16</c:f>
              <c:numCache>
                <c:formatCode>#,##0</c:formatCode>
                <c:ptCount val="11"/>
                <c:pt idx="0">
                  <c:v>0</c:v>
                </c:pt>
                <c:pt idx="1">
                  <c:v>0</c:v>
                </c:pt>
                <c:pt idx="2">
                  <c:v>0</c:v>
                </c:pt>
                <c:pt idx="3">
                  <c:v>0</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01-B49A-4F68-BE56-819254669C12}"/>
            </c:ext>
          </c:extLst>
        </c:ser>
        <c:ser>
          <c:idx val="2"/>
          <c:order val="2"/>
          <c:spPr>
            <a:solidFill>
              <a:schemeClr val="accent3"/>
            </a:solidFill>
            <a:ln>
              <a:noFill/>
            </a:ln>
            <a:effectLst/>
          </c:spPr>
          <c:invertIfNegative val="0"/>
          <c:cat>
            <c:strRef>
              <c:f>'TWh coal gen'!$U$6:$U$16</c:f>
              <c:strCache>
                <c:ptCount val="11"/>
                <c:pt idx="0">
                  <c:v>Countries 11th-20th</c:v>
                </c:pt>
                <c:pt idx="1">
                  <c:v>Indonesia</c:v>
                </c:pt>
                <c:pt idx="2">
                  <c:v>Russian Federation</c:v>
                </c:pt>
                <c:pt idx="3">
                  <c:v>Australia</c:v>
                </c:pt>
                <c:pt idx="4">
                  <c:v>South Africa</c:v>
                </c:pt>
                <c:pt idx="5">
                  <c:v>Germany</c:v>
                </c:pt>
                <c:pt idx="6">
                  <c:v>South Korea</c:v>
                </c:pt>
                <c:pt idx="7">
                  <c:v>Japan</c:v>
                </c:pt>
                <c:pt idx="8">
                  <c:v>India</c:v>
                </c:pt>
                <c:pt idx="9">
                  <c:v>US</c:v>
                </c:pt>
                <c:pt idx="10">
                  <c:v>China</c:v>
                </c:pt>
              </c:strCache>
            </c:strRef>
          </c:cat>
          <c:val>
            <c:numRef>
              <c:f>'TWh coal gen'!$X$6:$X$16</c:f>
              <c:numCache>
                <c:formatCode>#,##0</c:formatCode>
                <c:ptCount val="11"/>
                <c:pt idx="0">
                  <c:v>0</c:v>
                </c:pt>
                <c:pt idx="1">
                  <c:v>0</c:v>
                </c:pt>
                <c:pt idx="2">
                  <c:v>0</c:v>
                </c:pt>
                <c:pt idx="3">
                  <c:v>0</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02-B49A-4F68-BE56-819254669C12}"/>
            </c:ext>
          </c:extLst>
        </c:ser>
        <c:ser>
          <c:idx val="3"/>
          <c:order val="3"/>
          <c:spPr>
            <a:solidFill>
              <a:schemeClr val="accent4"/>
            </a:solidFill>
            <a:ln>
              <a:noFill/>
            </a:ln>
            <a:effectLst/>
          </c:spPr>
          <c:invertIfNegative val="0"/>
          <c:cat>
            <c:strRef>
              <c:f>'TWh coal gen'!$U$6:$U$16</c:f>
              <c:strCache>
                <c:ptCount val="11"/>
                <c:pt idx="0">
                  <c:v>Countries 11th-20th</c:v>
                </c:pt>
                <c:pt idx="1">
                  <c:v>Indonesia</c:v>
                </c:pt>
                <c:pt idx="2">
                  <c:v>Russian Federation</c:v>
                </c:pt>
                <c:pt idx="3">
                  <c:v>Australia</c:v>
                </c:pt>
                <c:pt idx="4">
                  <c:v>South Africa</c:v>
                </c:pt>
                <c:pt idx="5">
                  <c:v>Germany</c:v>
                </c:pt>
                <c:pt idx="6">
                  <c:v>South Korea</c:v>
                </c:pt>
                <c:pt idx="7">
                  <c:v>Japan</c:v>
                </c:pt>
                <c:pt idx="8">
                  <c:v>India</c:v>
                </c:pt>
                <c:pt idx="9">
                  <c:v>US</c:v>
                </c:pt>
                <c:pt idx="10">
                  <c:v>China</c:v>
                </c:pt>
              </c:strCache>
            </c:strRef>
          </c:cat>
          <c:val>
            <c:numRef>
              <c:f>'TWh coal gen'!$Y$6:$Y$16</c:f>
              <c:numCache>
                <c:formatCode>#,##0</c:formatCode>
                <c:ptCount val="11"/>
                <c:pt idx="0">
                  <c:v>0</c:v>
                </c:pt>
                <c:pt idx="1">
                  <c:v>0</c:v>
                </c:pt>
                <c:pt idx="2">
                  <c:v>0</c:v>
                </c:pt>
                <c:pt idx="3">
                  <c:v>0</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03-B49A-4F68-BE56-819254669C12}"/>
            </c:ext>
          </c:extLst>
        </c:ser>
        <c:ser>
          <c:idx val="4"/>
          <c:order val="4"/>
          <c:spPr>
            <a:solidFill>
              <a:schemeClr val="accent5"/>
            </a:solidFill>
            <a:ln>
              <a:noFill/>
            </a:ln>
            <a:effectLst/>
          </c:spPr>
          <c:invertIfNegative val="0"/>
          <c:cat>
            <c:strRef>
              <c:f>'TWh coal gen'!$U$6:$U$16</c:f>
              <c:strCache>
                <c:ptCount val="11"/>
                <c:pt idx="0">
                  <c:v>Countries 11th-20th</c:v>
                </c:pt>
                <c:pt idx="1">
                  <c:v>Indonesia</c:v>
                </c:pt>
                <c:pt idx="2">
                  <c:v>Russian Federation</c:v>
                </c:pt>
                <c:pt idx="3">
                  <c:v>Australia</c:v>
                </c:pt>
                <c:pt idx="4">
                  <c:v>South Africa</c:v>
                </c:pt>
                <c:pt idx="5">
                  <c:v>Germany</c:v>
                </c:pt>
                <c:pt idx="6">
                  <c:v>South Korea</c:v>
                </c:pt>
                <c:pt idx="7">
                  <c:v>Japan</c:v>
                </c:pt>
                <c:pt idx="8">
                  <c:v>India</c:v>
                </c:pt>
                <c:pt idx="9">
                  <c:v>US</c:v>
                </c:pt>
                <c:pt idx="10">
                  <c:v>China</c:v>
                </c:pt>
              </c:strCache>
            </c:strRef>
          </c:cat>
          <c:val>
            <c:numRef>
              <c:f>'TWh coal gen'!$Z$6:$Z$16</c:f>
              <c:numCache>
                <c:formatCode>#,##0</c:formatCode>
                <c:ptCount val="11"/>
                <c:pt idx="0">
                  <c:v>0</c:v>
                </c:pt>
                <c:pt idx="1">
                  <c:v>0</c:v>
                </c:pt>
                <c:pt idx="2">
                  <c:v>0</c:v>
                </c:pt>
                <c:pt idx="3">
                  <c:v>0</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04-B49A-4F68-BE56-819254669C12}"/>
            </c:ext>
          </c:extLst>
        </c:ser>
        <c:ser>
          <c:idx val="5"/>
          <c:order val="5"/>
          <c:spPr>
            <a:solidFill>
              <a:schemeClr val="accent6"/>
            </a:solidFill>
            <a:ln>
              <a:noFill/>
            </a:ln>
            <a:effectLst/>
          </c:spPr>
          <c:invertIfNegative val="0"/>
          <c:cat>
            <c:strRef>
              <c:f>'TWh coal gen'!$U$6:$U$16</c:f>
              <c:strCache>
                <c:ptCount val="11"/>
                <c:pt idx="0">
                  <c:v>Countries 11th-20th</c:v>
                </c:pt>
                <c:pt idx="1">
                  <c:v>Indonesia</c:v>
                </c:pt>
                <c:pt idx="2">
                  <c:v>Russian Federation</c:v>
                </c:pt>
                <c:pt idx="3">
                  <c:v>Australia</c:v>
                </c:pt>
                <c:pt idx="4">
                  <c:v>South Africa</c:v>
                </c:pt>
                <c:pt idx="5">
                  <c:v>Germany</c:v>
                </c:pt>
                <c:pt idx="6">
                  <c:v>South Korea</c:v>
                </c:pt>
                <c:pt idx="7">
                  <c:v>Japan</c:v>
                </c:pt>
                <c:pt idx="8">
                  <c:v>India</c:v>
                </c:pt>
                <c:pt idx="9">
                  <c:v>US</c:v>
                </c:pt>
                <c:pt idx="10">
                  <c:v>China</c:v>
                </c:pt>
              </c:strCache>
            </c:strRef>
          </c:cat>
          <c:val>
            <c:numRef>
              <c:f>'TWh coal gen'!$AA$6:$AA$16</c:f>
              <c:numCache>
                <c:formatCode>#,##0</c:formatCode>
                <c:ptCount val="11"/>
                <c:pt idx="0">
                  <c:v>0</c:v>
                </c:pt>
                <c:pt idx="1">
                  <c:v>0</c:v>
                </c:pt>
                <c:pt idx="2">
                  <c:v>0</c:v>
                </c:pt>
                <c:pt idx="3">
                  <c:v>0</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05-B49A-4F68-BE56-819254669C12}"/>
            </c:ext>
          </c:extLst>
        </c:ser>
        <c:ser>
          <c:idx val="6"/>
          <c:order val="6"/>
          <c:spPr>
            <a:solidFill>
              <a:schemeClr val="accent1">
                <a:lumMod val="60000"/>
              </a:schemeClr>
            </a:solidFill>
            <a:ln>
              <a:noFill/>
            </a:ln>
            <a:effectLst/>
          </c:spPr>
          <c:invertIfNegative val="0"/>
          <c:cat>
            <c:strRef>
              <c:f>'TWh coal gen'!$U$6:$U$16</c:f>
              <c:strCache>
                <c:ptCount val="11"/>
                <c:pt idx="0">
                  <c:v>Countries 11th-20th</c:v>
                </c:pt>
                <c:pt idx="1">
                  <c:v>Indonesia</c:v>
                </c:pt>
                <c:pt idx="2">
                  <c:v>Russian Federation</c:v>
                </c:pt>
                <c:pt idx="3">
                  <c:v>Australia</c:v>
                </c:pt>
                <c:pt idx="4">
                  <c:v>South Africa</c:v>
                </c:pt>
                <c:pt idx="5">
                  <c:v>Germany</c:v>
                </c:pt>
                <c:pt idx="6">
                  <c:v>South Korea</c:v>
                </c:pt>
                <c:pt idx="7">
                  <c:v>Japan</c:v>
                </c:pt>
                <c:pt idx="8">
                  <c:v>India</c:v>
                </c:pt>
                <c:pt idx="9">
                  <c:v>US</c:v>
                </c:pt>
                <c:pt idx="10">
                  <c:v>China</c:v>
                </c:pt>
              </c:strCache>
            </c:strRef>
          </c:cat>
          <c:val>
            <c:numRef>
              <c:f>'TWh coal gen'!$AB$6:$AB$16</c:f>
              <c:numCache>
                <c:formatCode>#,##0</c:formatCode>
                <c:ptCount val="11"/>
                <c:pt idx="0">
                  <c:v>0</c:v>
                </c:pt>
                <c:pt idx="1">
                  <c:v>0</c:v>
                </c:pt>
                <c:pt idx="2">
                  <c:v>0</c:v>
                </c:pt>
                <c:pt idx="3">
                  <c:v>0</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06-B49A-4F68-BE56-819254669C12}"/>
            </c:ext>
          </c:extLst>
        </c:ser>
        <c:ser>
          <c:idx val="7"/>
          <c:order val="7"/>
          <c:spPr>
            <a:solidFill>
              <a:schemeClr val="accent2">
                <a:lumMod val="60000"/>
              </a:schemeClr>
            </a:solidFill>
            <a:ln>
              <a:noFill/>
            </a:ln>
            <a:effectLst/>
          </c:spPr>
          <c:invertIfNegative val="0"/>
          <c:cat>
            <c:strRef>
              <c:f>'TWh coal gen'!$U$6:$U$16</c:f>
              <c:strCache>
                <c:ptCount val="11"/>
                <c:pt idx="0">
                  <c:v>Countries 11th-20th</c:v>
                </c:pt>
                <c:pt idx="1">
                  <c:v>Indonesia</c:v>
                </c:pt>
                <c:pt idx="2">
                  <c:v>Russian Federation</c:v>
                </c:pt>
                <c:pt idx="3">
                  <c:v>Australia</c:v>
                </c:pt>
                <c:pt idx="4">
                  <c:v>South Africa</c:v>
                </c:pt>
                <c:pt idx="5">
                  <c:v>Germany</c:v>
                </c:pt>
                <c:pt idx="6">
                  <c:v>South Korea</c:v>
                </c:pt>
                <c:pt idx="7">
                  <c:v>Japan</c:v>
                </c:pt>
                <c:pt idx="8">
                  <c:v>India</c:v>
                </c:pt>
                <c:pt idx="9">
                  <c:v>US</c:v>
                </c:pt>
                <c:pt idx="10">
                  <c:v>China</c:v>
                </c:pt>
              </c:strCache>
            </c:strRef>
          </c:cat>
          <c:val>
            <c:numRef>
              <c:f>'TWh coal gen'!$AC$6:$AC$16</c:f>
              <c:numCache>
                <c:formatCode>#,##0</c:formatCode>
                <c:ptCount val="11"/>
                <c:pt idx="0">
                  <c:v>0</c:v>
                </c:pt>
                <c:pt idx="1">
                  <c:v>0</c:v>
                </c:pt>
                <c:pt idx="2">
                  <c:v>0</c:v>
                </c:pt>
                <c:pt idx="3">
                  <c:v>0</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07-B49A-4F68-BE56-819254669C12}"/>
            </c:ext>
          </c:extLst>
        </c:ser>
        <c:ser>
          <c:idx val="8"/>
          <c:order val="8"/>
          <c:spPr>
            <a:solidFill>
              <a:schemeClr val="accent3">
                <a:lumMod val="60000"/>
              </a:schemeClr>
            </a:solidFill>
            <a:ln>
              <a:noFill/>
            </a:ln>
            <a:effectLst/>
          </c:spPr>
          <c:invertIfNegative val="0"/>
          <c:cat>
            <c:strRef>
              <c:f>'TWh coal gen'!$U$6:$U$16</c:f>
              <c:strCache>
                <c:ptCount val="11"/>
                <c:pt idx="0">
                  <c:v>Countries 11th-20th</c:v>
                </c:pt>
                <c:pt idx="1">
                  <c:v>Indonesia</c:v>
                </c:pt>
                <c:pt idx="2">
                  <c:v>Russian Federation</c:v>
                </c:pt>
                <c:pt idx="3">
                  <c:v>Australia</c:v>
                </c:pt>
                <c:pt idx="4">
                  <c:v>South Africa</c:v>
                </c:pt>
                <c:pt idx="5">
                  <c:v>Germany</c:v>
                </c:pt>
                <c:pt idx="6">
                  <c:v>South Korea</c:v>
                </c:pt>
                <c:pt idx="7">
                  <c:v>Japan</c:v>
                </c:pt>
                <c:pt idx="8">
                  <c:v>India</c:v>
                </c:pt>
                <c:pt idx="9">
                  <c:v>US</c:v>
                </c:pt>
                <c:pt idx="10">
                  <c:v>China</c:v>
                </c:pt>
              </c:strCache>
            </c:strRef>
          </c:cat>
          <c:val>
            <c:numRef>
              <c:f>'TWh coal gen'!$AD$6:$AD$16</c:f>
              <c:numCache>
                <c:formatCode>#,##0</c:formatCode>
                <c:ptCount val="11"/>
                <c:pt idx="0">
                  <c:v>0</c:v>
                </c:pt>
                <c:pt idx="1">
                  <c:v>0</c:v>
                </c:pt>
                <c:pt idx="2">
                  <c:v>0</c:v>
                </c:pt>
                <c:pt idx="3">
                  <c:v>0</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08-B49A-4F68-BE56-819254669C12}"/>
            </c:ext>
          </c:extLst>
        </c:ser>
        <c:ser>
          <c:idx val="9"/>
          <c:order val="9"/>
          <c:spPr>
            <a:solidFill>
              <a:schemeClr val="accent4">
                <a:lumMod val="60000"/>
              </a:schemeClr>
            </a:solidFill>
            <a:ln>
              <a:noFill/>
            </a:ln>
            <a:effectLst/>
          </c:spPr>
          <c:invertIfNegative val="0"/>
          <c:cat>
            <c:strRef>
              <c:f>'TWh coal gen'!$U$6:$U$16</c:f>
              <c:strCache>
                <c:ptCount val="11"/>
                <c:pt idx="0">
                  <c:v>Countries 11th-20th</c:v>
                </c:pt>
                <c:pt idx="1">
                  <c:v>Indonesia</c:v>
                </c:pt>
                <c:pt idx="2">
                  <c:v>Russian Federation</c:v>
                </c:pt>
                <c:pt idx="3">
                  <c:v>Australia</c:v>
                </c:pt>
                <c:pt idx="4">
                  <c:v>South Africa</c:v>
                </c:pt>
                <c:pt idx="5">
                  <c:v>Germany</c:v>
                </c:pt>
                <c:pt idx="6">
                  <c:v>South Korea</c:v>
                </c:pt>
                <c:pt idx="7">
                  <c:v>Japan</c:v>
                </c:pt>
                <c:pt idx="8">
                  <c:v>India</c:v>
                </c:pt>
                <c:pt idx="9">
                  <c:v>US</c:v>
                </c:pt>
                <c:pt idx="10">
                  <c:v>China</c:v>
                </c:pt>
              </c:strCache>
            </c:strRef>
          </c:cat>
          <c:val>
            <c:numRef>
              <c:f>'TWh coal gen'!$AE$6:$AE$16</c:f>
              <c:numCache>
                <c:formatCode>#,##0</c:formatCode>
                <c:ptCount val="11"/>
                <c:pt idx="0">
                  <c:v>0</c:v>
                </c:pt>
                <c:pt idx="1">
                  <c:v>0</c:v>
                </c:pt>
                <c:pt idx="2">
                  <c:v>0</c:v>
                </c:pt>
                <c:pt idx="3">
                  <c:v>0</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09-B49A-4F68-BE56-819254669C12}"/>
            </c:ext>
          </c:extLst>
        </c:ser>
        <c:ser>
          <c:idx val="10"/>
          <c:order val="10"/>
          <c:spPr>
            <a:solidFill>
              <a:schemeClr val="accent5">
                <a:lumMod val="60000"/>
              </a:schemeClr>
            </a:solidFill>
            <a:ln>
              <a:noFill/>
            </a:ln>
            <a:effectLst/>
          </c:spPr>
          <c:invertIfNegative val="0"/>
          <c:cat>
            <c:strRef>
              <c:f>'TWh coal gen'!$U$6:$U$16</c:f>
              <c:strCache>
                <c:ptCount val="11"/>
                <c:pt idx="0">
                  <c:v>Countries 11th-20th</c:v>
                </c:pt>
                <c:pt idx="1">
                  <c:v>Indonesia</c:v>
                </c:pt>
                <c:pt idx="2">
                  <c:v>Russian Federation</c:v>
                </c:pt>
                <c:pt idx="3">
                  <c:v>Australia</c:v>
                </c:pt>
                <c:pt idx="4">
                  <c:v>South Africa</c:v>
                </c:pt>
                <c:pt idx="5">
                  <c:v>Germany</c:v>
                </c:pt>
                <c:pt idx="6">
                  <c:v>South Korea</c:v>
                </c:pt>
                <c:pt idx="7">
                  <c:v>Japan</c:v>
                </c:pt>
                <c:pt idx="8">
                  <c:v>India</c:v>
                </c:pt>
                <c:pt idx="9">
                  <c:v>US</c:v>
                </c:pt>
                <c:pt idx="10">
                  <c:v>China</c:v>
                </c:pt>
              </c:strCache>
            </c:strRef>
          </c:cat>
          <c:val>
            <c:numRef>
              <c:f>'TWh coal gen'!$AF$6:$AF$16</c:f>
              <c:numCache>
                <c:formatCode>#,##0</c:formatCode>
                <c:ptCount val="11"/>
                <c:pt idx="0">
                  <c:v>0</c:v>
                </c:pt>
                <c:pt idx="1">
                  <c:v>0</c:v>
                </c:pt>
                <c:pt idx="2">
                  <c:v>0</c:v>
                </c:pt>
                <c:pt idx="3">
                  <c:v>0</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0A-B49A-4F68-BE56-819254669C12}"/>
            </c:ext>
          </c:extLst>
        </c:ser>
        <c:dLbls>
          <c:showLegendKey val="0"/>
          <c:showVal val="0"/>
          <c:showCatName val="0"/>
          <c:showSerName val="0"/>
          <c:showPercent val="0"/>
          <c:showBubbleSize val="0"/>
        </c:dLbls>
        <c:gapWidth val="150"/>
        <c:overlap val="100"/>
        <c:axId val="1139623216"/>
        <c:axId val="1139620592"/>
      </c:barChart>
      <c:catAx>
        <c:axId val="11396232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139620592"/>
        <c:crosses val="autoZero"/>
        <c:auto val="1"/>
        <c:lblAlgn val="ctr"/>
        <c:lblOffset val="100"/>
        <c:noMultiLvlLbl val="0"/>
      </c:catAx>
      <c:valAx>
        <c:axId val="1139620592"/>
        <c:scaling>
          <c:orientation val="minMax"/>
          <c:max val="1500"/>
          <c:min val="0"/>
        </c:scaling>
        <c:delete val="0"/>
        <c:axPos val="b"/>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GB" dirty="0" err="1"/>
                  <a:t>TWh</a:t>
                </a:r>
                <a:r>
                  <a:rPr lang="en-GB" dirty="0"/>
                  <a:t> generated by coal</a:t>
                </a:r>
              </a:p>
            </c:rich>
          </c:tx>
          <c:layout>
            <c:manualLayout>
              <c:xMode val="edge"/>
              <c:yMode val="edge"/>
              <c:x val="0.49268430844878569"/>
              <c:y val="0.94444444444444431"/>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139623216"/>
        <c:crosses val="autoZero"/>
        <c:crossBetween val="between"/>
        <c:majorUnit val="5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0.84795</cdr:x>
      <cdr:y>0.1269</cdr:y>
    </cdr:from>
    <cdr:to>
      <cdr:x>0.91395</cdr:x>
      <cdr:y>0.16964</cdr:y>
    </cdr:to>
    <cdr:sp macro="" textlink="">
      <cdr:nvSpPr>
        <cdr:cNvPr id="3" name="Rectangle 2">
          <a:extLst xmlns:a="http://schemas.openxmlformats.org/drawingml/2006/main">
            <a:ext uri="{FF2B5EF4-FFF2-40B4-BE49-F238E27FC236}">
              <a16:creationId xmlns:a16="http://schemas.microsoft.com/office/drawing/2014/main" id="{EE3A5748-4D72-4BFE-8E6A-D01FB736E5D4}"/>
            </a:ext>
          </a:extLst>
        </cdr:cNvPr>
        <cdr:cNvSpPr/>
      </cdr:nvSpPr>
      <cdr:spPr>
        <a:xfrm xmlns:a="http://schemas.openxmlformats.org/drawingml/2006/main" rot="2700000">
          <a:off x="6799925" y="534076"/>
          <a:ext cx="228600" cy="518055"/>
        </a:xfrm>
        <a:prstGeom xmlns:a="http://schemas.openxmlformats.org/drawingml/2006/main" prst="rect">
          <a:avLst/>
        </a:prstGeom>
        <a:solidFill xmlns:a="http://schemas.openxmlformats.org/drawingml/2006/main">
          <a:schemeClr val="bg1"/>
        </a:solidFill>
        <a:ln xmlns:a="http://schemas.openxmlformats.org/drawingml/2006/main" w="38100" cmpd="sng">
          <a:noFill/>
        </a:ln>
      </cdr:spPr>
      <cdr:style>
        <a:lnRef xmlns:a="http://schemas.openxmlformats.org/drawingml/2006/main" idx="2">
          <a:schemeClr val="accent6"/>
        </a:lnRef>
        <a:fillRef xmlns:a="http://schemas.openxmlformats.org/drawingml/2006/main" idx="1">
          <a:schemeClr val="lt1"/>
        </a:fillRef>
        <a:effectRef xmlns:a="http://schemas.openxmlformats.org/drawingml/2006/main" idx="0">
          <a:schemeClr val="accent6"/>
        </a:effectRef>
        <a:fontRef xmlns:a="http://schemas.openxmlformats.org/drawingml/2006/main" idx="minor">
          <a:schemeClr val="dk1"/>
        </a:fontRef>
      </cdr:style>
      <cdr:txBody>
        <a:bodyPr xmlns:a="http://schemas.openxmlformats.org/drawingml/2006/main" vertOverflow="clip" rtlCol="0" anchor="ctr"/>
        <a:lstStyle xmlns:a="http://schemas.openxmlformats.org/drawingml/2006/main"/>
        <a:p xmlns:a="http://schemas.openxmlformats.org/drawingml/2006/main">
          <a:endParaRPr lang="en-US"/>
        </a:p>
      </cdr:txBody>
    </cdr:sp>
  </cdr:relSizeAnchor>
</c:userShapes>
</file>

<file path=ppt/drawings/drawing2.xml><?xml version="1.0" encoding="utf-8"?>
<c:userShapes xmlns:c="http://schemas.openxmlformats.org/drawingml/2006/chart">
  <cdr:relSizeAnchor xmlns:cdr="http://schemas.openxmlformats.org/drawingml/2006/chartDrawing">
    <cdr:from>
      <cdr:x>0.84628</cdr:x>
      <cdr:y>0.12792</cdr:y>
    </cdr:from>
    <cdr:to>
      <cdr:x>0.91424</cdr:x>
      <cdr:y>0.17065</cdr:y>
    </cdr:to>
    <cdr:sp macro="" textlink="">
      <cdr:nvSpPr>
        <cdr:cNvPr id="3" name="Rectangle 2">
          <a:extLst xmlns:a="http://schemas.openxmlformats.org/drawingml/2006/main">
            <a:ext uri="{FF2B5EF4-FFF2-40B4-BE49-F238E27FC236}">
              <a16:creationId xmlns:a16="http://schemas.microsoft.com/office/drawing/2014/main" id="{EE3A5748-4D72-4BFE-8E6A-D01FB736E5D4}"/>
            </a:ext>
          </a:extLst>
        </cdr:cNvPr>
        <cdr:cNvSpPr/>
      </cdr:nvSpPr>
      <cdr:spPr>
        <a:xfrm xmlns:a="http://schemas.openxmlformats.org/drawingml/2006/main" rot="2700000">
          <a:off x="6794500" y="531829"/>
          <a:ext cx="228600" cy="533400"/>
        </a:xfrm>
        <a:prstGeom xmlns:a="http://schemas.openxmlformats.org/drawingml/2006/main" prst="rect">
          <a:avLst/>
        </a:prstGeom>
        <a:solidFill xmlns:a="http://schemas.openxmlformats.org/drawingml/2006/main">
          <a:schemeClr val="bg1"/>
        </a:solidFill>
        <a:ln xmlns:a="http://schemas.openxmlformats.org/drawingml/2006/main" w="38100" cmpd="sng">
          <a:noFill/>
        </a:ln>
      </cdr:spPr>
      <cdr:style>
        <a:lnRef xmlns:a="http://schemas.openxmlformats.org/drawingml/2006/main" idx="2">
          <a:schemeClr val="accent6"/>
        </a:lnRef>
        <a:fillRef xmlns:a="http://schemas.openxmlformats.org/drawingml/2006/main" idx="1">
          <a:schemeClr val="lt1"/>
        </a:fillRef>
        <a:effectRef xmlns:a="http://schemas.openxmlformats.org/drawingml/2006/main" idx="0">
          <a:schemeClr val="accent6"/>
        </a:effectRef>
        <a:fontRef xmlns:a="http://schemas.openxmlformats.org/drawingml/2006/main" idx="minor">
          <a:schemeClr val="dk1"/>
        </a:fontRef>
      </cdr:style>
      <cdr:txBody>
        <a:bodyPr xmlns:a="http://schemas.openxmlformats.org/drawingml/2006/main" vertOverflow="clip" rtlCol="0" anchor="ctr"/>
        <a:lstStyle xmlns:a="http://schemas.openxmlformats.org/drawingml/2006/main"/>
        <a:p xmlns:a="http://schemas.openxmlformats.org/drawingml/2006/main">
          <a:endParaRPr lang="en-US"/>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4"/>
            <a:ext cx="2951780" cy="497464"/>
          </a:xfrm>
          <a:prstGeom prst="rect">
            <a:avLst/>
          </a:prstGeom>
        </p:spPr>
        <p:txBody>
          <a:bodyPr vert="horz" lIns="93603" tIns="46802" rIns="93603" bIns="46802" rtlCol="0"/>
          <a:lstStyle>
            <a:lvl1pPr algn="l">
              <a:defRPr sz="1200"/>
            </a:lvl1pPr>
          </a:lstStyle>
          <a:p>
            <a:endParaRPr lang="en-US"/>
          </a:p>
        </p:txBody>
      </p:sp>
      <p:sp>
        <p:nvSpPr>
          <p:cNvPr id="3" name="Date Placeholder 2"/>
          <p:cNvSpPr>
            <a:spLocks noGrp="1"/>
          </p:cNvSpPr>
          <p:nvPr>
            <p:ph type="dt" sz="quarter" idx="1"/>
          </p:nvPr>
        </p:nvSpPr>
        <p:spPr>
          <a:xfrm>
            <a:off x="3857056" y="4"/>
            <a:ext cx="2951780" cy="497464"/>
          </a:xfrm>
          <a:prstGeom prst="rect">
            <a:avLst/>
          </a:prstGeom>
        </p:spPr>
        <p:txBody>
          <a:bodyPr vert="horz" lIns="93603" tIns="46802" rIns="93603" bIns="46802" rtlCol="0"/>
          <a:lstStyle>
            <a:lvl1pPr algn="r">
              <a:defRPr sz="1200"/>
            </a:lvl1pPr>
          </a:lstStyle>
          <a:p>
            <a:fld id="{0D7DBD0D-ADAB-499C-9E55-092F8A5BD5F0}" type="datetimeFigureOut">
              <a:rPr lang="en-US" smtClean="0"/>
              <a:t>4/8/2019</a:t>
            </a:fld>
            <a:endParaRPr lang="en-US"/>
          </a:p>
        </p:txBody>
      </p:sp>
      <p:sp>
        <p:nvSpPr>
          <p:cNvPr id="4" name="Footer Placeholder 3"/>
          <p:cNvSpPr>
            <a:spLocks noGrp="1"/>
          </p:cNvSpPr>
          <p:nvPr>
            <p:ph type="ftr" sz="quarter" idx="2"/>
          </p:nvPr>
        </p:nvSpPr>
        <p:spPr>
          <a:xfrm>
            <a:off x="3" y="9443353"/>
            <a:ext cx="2951780" cy="497464"/>
          </a:xfrm>
          <a:prstGeom prst="rect">
            <a:avLst/>
          </a:prstGeom>
        </p:spPr>
        <p:txBody>
          <a:bodyPr vert="horz" lIns="93603" tIns="46802" rIns="93603" bIns="46802" rtlCol="0" anchor="b"/>
          <a:lstStyle>
            <a:lvl1pPr algn="l">
              <a:defRPr sz="1200"/>
            </a:lvl1pPr>
          </a:lstStyle>
          <a:p>
            <a:endParaRPr lang="en-US"/>
          </a:p>
        </p:txBody>
      </p:sp>
      <p:sp>
        <p:nvSpPr>
          <p:cNvPr id="5" name="Slide Number Placeholder 4"/>
          <p:cNvSpPr>
            <a:spLocks noGrp="1"/>
          </p:cNvSpPr>
          <p:nvPr>
            <p:ph type="sldNum" sz="quarter" idx="3"/>
          </p:nvPr>
        </p:nvSpPr>
        <p:spPr>
          <a:xfrm>
            <a:off x="3857056" y="9443353"/>
            <a:ext cx="2951780" cy="497464"/>
          </a:xfrm>
          <a:prstGeom prst="rect">
            <a:avLst/>
          </a:prstGeom>
        </p:spPr>
        <p:txBody>
          <a:bodyPr vert="horz" lIns="93603" tIns="46802" rIns="93603" bIns="46802" rtlCol="0" anchor="b"/>
          <a:lstStyle>
            <a:lvl1pPr algn="r">
              <a:defRPr sz="1200"/>
            </a:lvl1pPr>
          </a:lstStyle>
          <a:p>
            <a:fld id="{39D446C2-8EEF-4934-83B4-ACC5A1A016EB}" type="slidenum">
              <a:rPr lang="en-US" smtClean="0"/>
              <a:t>‹#›</a:t>
            </a:fld>
            <a:endParaRPr lang="en-US"/>
          </a:p>
        </p:txBody>
      </p:sp>
    </p:spTree>
    <p:extLst>
      <p:ext uri="{BB962C8B-B14F-4D97-AF65-F5344CB8AC3E}">
        <p14:creationId xmlns:p14="http://schemas.microsoft.com/office/powerpoint/2010/main" val="6792158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51162" cy="497126"/>
          </a:xfrm>
          <a:prstGeom prst="rect">
            <a:avLst/>
          </a:prstGeom>
        </p:spPr>
        <p:txBody>
          <a:bodyPr vert="horz" lIns="95380" tIns="47691" rIns="95380" bIns="47691" rtlCol="0"/>
          <a:lstStyle>
            <a:lvl1pPr algn="l">
              <a:defRPr sz="1200"/>
            </a:lvl1pPr>
          </a:lstStyle>
          <a:p>
            <a:endParaRPr lang="en-US"/>
          </a:p>
        </p:txBody>
      </p:sp>
      <p:sp>
        <p:nvSpPr>
          <p:cNvPr id="3" name="Date Placeholder 2"/>
          <p:cNvSpPr>
            <a:spLocks noGrp="1"/>
          </p:cNvSpPr>
          <p:nvPr>
            <p:ph type="dt" idx="1"/>
          </p:nvPr>
        </p:nvSpPr>
        <p:spPr>
          <a:xfrm>
            <a:off x="3857640" y="1"/>
            <a:ext cx="2951162" cy="497126"/>
          </a:xfrm>
          <a:prstGeom prst="rect">
            <a:avLst/>
          </a:prstGeom>
        </p:spPr>
        <p:txBody>
          <a:bodyPr vert="horz" lIns="95380" tIns="47691" rIns="95380" bIns="47691" rtlCol="0"/>
          <a:lstStyle>
            <a:lvl1pPr algn="r">
              <a:defRPr sz="1200"/>
            </a:lvl1pPr>
          </a:lstStyle>
          <a:p>
            <a:fld id="{8FF7722A-1466-4470-8713-2D2D0F8D0C6C}" type="datetimeFigureOut">
              <a:rPr lang="en-US" smtClean="0"/>
              <a:t>4/8/2019</a:t>
            </a:fld>
            <a:endParaRPr lang="en-US"/>
          </a:p>
        </p:txBody>
      </p:sp>
      <p:sp>
        <p:nvSpPr>
          <p:cNvPr id="4" name="Slide Image Placeholder 3"/>
          <p:cNvSpPr>
            <a:spLocks noGrp="1" noRot="1" noChangeAspect="1"/>
          </p:cNvSpPr>
          <p:nvPr>
            <p:ph type="sldImg" idx="2"/>
          </p:nvPr>
        </p:nvSpPr>
        <p:spPr>
          <a:xfrm>
            <a:off x="90488" y="742950"/>
            <a:ext cx="6629400" cy="3729038"/>
          </a:xfrm>
          <a:prstGeom prst="rect">
            <a:avLst/>
          </a:prstGeom>
          <a:noFill/>
          <a:ln w="12700">
            <a:solidFill>
              <a:prstClr val="black"/>
            </a:solidFill>
          </a:ln>
        </p:spPr>
        <p:txBody>
          <a:bodyPr vert="horz" lIns="95380" tIns="47691" rIns="95380" bIns="47691" rtlCol="0" anchor="ctr"/>
          <a:lstStyle/>
          <a:p>
            <a:endParaRPr lang="en-US"/>
          </a:p>
        </p:txBody>
      </p:sp>
      <p:sp>
        <p:nvSpPr>
          <p:cNvPr id="5" name="Notes Placeholder 4"/>
          <p:cNvSpPr>
            <a:spLocks noGrp="1"/>
          </p:cNvSpPr>
          <p:nvPr>
            <p:ph type="body" sz="quarter" idx="3"/>
          </p:nvPr>
        </p:nvSpPr>
        <p:spPr>
          <a:xfrm>
            <a:off x="681038" y="4722695"/>
            <a:ext cx="5448300" cy="4474131"/>
          </a:xfrm>
          <a:prstGeom prst="rect">
            <a:avLst/>
          </a:prstGeom>
        </p:spPr>
        <p:txBody>
          <a:bodyPr vert="horz" lIns="95380" tIns="47691" rIns="95380" bIns="4769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443664"/>
            <a:ext cx="2951162" cy="497126"/>
          </a:xfrm>
          <a:prstGeom prst="rect">
            <a:avLst/>
          </a:prstGeom>
        </p:spPr>
        <p:txBody>
          <a:bodyPr vert="horz" lIns="95380" tIns="47691" rIns="95380" bIns="47691" rtlCol="0" anchor="b"/>
          <a:lstStyle>
            <a:lvl1pPr algn="l">
              <a:defRPr sz="1200"/>
            </a:lvl1pPr>
          </a:lstStyle>
          <a:p>
            <a:endParaRPr lang="en-US"/>
          </a:p>
        </p:txBody>
      </p:sp>
      <p:sp>
        <p:nvSpPr>
          <p:cNvPr id="7" name="Slide Number Placeholder 6"/>
          <p:cNvSpPr>
            <a:spLocks noGrp="1"/>
          </p:cNvSpPr>
          <p:nvPr>
            <p:ph type="sldNum" sz="quarter" idx="5"/>
          </p:nvPr>
        </p:nvSpPr>
        <p:spPr>
          <a:xfrm>
            <a:off x="3857640" y="9443664"/>
            <a:ext cx="2951162" cy="497126"/>
          </a:xfrm>
          <a:prstGeom prst="rect">
            <a:avLst/>
          </a:prstGeom>
        </p:spPr>
        <p:txBody>
          <a:bodyPr vert="horz" lIns="95380" tIns="47691" rIns="95380" bIns="47691" rtlCol="0" anchor="b"/>
          <a:lstStyle>
            <a:lvl1pPr algn="r">
              <a:defRPr sz="1200"/>
            </a:lvl1pPr>
          </a:lstStyle>
          <a:p>
            <a:fld id="{602C1E05-C6E1-46CA-80CC-6FE90A8A4389}" type="slidenum">
              <a:rPr lang="en-US" smtClean="0"/>
              <a:t>‹#›</a:t>
            </a:fld>
            <a:endParaRPr lang="en-US"/>
          </a:p>
        </p:txBody>
      </p:sp>
    </p:spTree>
    <p:extLst>
      <p:ext uri="{BB962C8B-B14F-4D97-AF65-F5344CB8AC3E}">
        <p14:creationId xmlns:p14="http://schemas.microsoft.com/office/powerpoint/2010/main" val="3315241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2950"/>
            <a:ext cx="6629400" cy="37290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3C4EDB-FDD5-48B7-A187-395E1CDBBEA2}"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761842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02C1E05-C6E1-46CA-80CC-6FE90A8A4389}" type="slidenum">
              <a:rPr lang="en-US" smtClean="0"/>
              <a:t>24</a:t>
            </a:fld>
            <a:endParaRPr lang="en-US"/>
          </a:p>
        </p:txBody>
      </p:sp>
    </p:spTree>
    <p:extLst>
      <p:ext uri="{BB962C8B-B14F-4D97-AF65-F5344CB8AC3E}">
        <p14:creationId xmlns:p14="http://schemas.microsoft.com/office/powerpoint/2010/main" val="1547018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02C1E05-C6E1-46CA-80CC-6FE90A8A4389}" type="slidenum">
              <a:rPr lang="en-US" smtClean="0"/>
              <a:t>25</a:t>
            </a:fld>
            <a:endParaRPr lang="en-US"/>
          </a:p>
        </p:txBody>
      </p:sp>
    </p:spTree>
    <p:extLst>
      <p:ext uri="{BB962C8B-B14F-4D97-AF65-F5344CB8AC3E}">
        <p14:creationId xmlns:p14="http://schemas.microsoft.com/office/powerpoint/2010/main" val="1831811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02C1E05-C6E1-46CA-80CC-6FE90A8A4389}" type="slidenum">
              <a:rPr lang="en-US" smtClean="0"/>
              <a:t>9</a:t>
            </a:fld>
            <a:endParaRPr lang="en-US"/>
          </a:p>
        </p:txBody>
      </p:sp>
    </p:spTree>
    <p:extLst>
      <p:ext uri="{BB962C8B-B14F-4D97-AF65-F5344CB8AC3E}">
        <p14:creationId xmlns:p14="http://schemas.microsoft.com/office/powerpoint/2010/main" val="3813703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02C1E05-C6E1-46CA-80CC-6FE90A8A4389}" type="slidenum">
              <a:rPr lang="en-US" smtClean="0"/>
              <a:t>10</a:t>
            </a:fld>
            <a:endParaRPr lang="en-US"/>
          </a:p>
        </p:txBody>
      </p:sp>
    </p:spTree>
    <p:extLst>
      <p:ext uri="{BB962C8B-B14F-4D97-AF65-F5344CB8AC3E}">
        <p14:creationId xmlns:p14="http://schemas.microsoft.com/office/powerpoint/2010/main" val="4211226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02C1E05-C6E1-46CA-80CC-6FE90A8A4389}" type="slidenum">
              <a:rPr lang="en-US" smtClean="0"/>
              <a:t>11</a:t>
            </a:fld>
            <a:endParaRPr lang="en-US"/>
          </a:p>
        </p:txBody>
      </p:sp>
    </p:spTree>
    <p:extLst>
      <p:ext uri="{BB962C8B-B14F-4D97-AF65-F5344CB8AC3E}">
        <p14:creationId xmlns:p14="http://schemas.microsoft.com/office/powerpoint/2010/main" val="2402639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02C1E05-C6E1-46CA-80CC-6FE90A8A4389}" type="slidenum">
              <a:rPr lang="en-US" smtClean="0"/>
              <a:t>12</a:t>
            </a:fld>
            <a:endParaRPr lang="en-US"/>
          </a:p>
        </p:txBody>
      </p:sp>
    </p:spTree>
    <p:extLst>
      <p:ext uri="{BB962C8B-B14F-4D97-AF65-F5344CB8AC3E}">
        <p14:creationId xmlns:p14="http://schemas.microsoft.com/office/powerpoint/2010/main" val="2448827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02C1E05-C6E1-46CA-80CC-6FE90A8A4389}" type="slidenum">
              <a:rPr lang="en-US" smtClean="0"/>
              <a:t>16</a:t>
            </a:fld>
            <a:endParaRPr lang="en-US"/>
          </a:p>
        </p:txBody>
      </p:sp>
    </p:spTree>
    <p:extLst>
      <p:ext uri="{BB962C8B-B14F-4D97-AF65-F5344CB8AC3E}">
        <p14:creationId xmlns:p14="http://schemas.microsoft.com/office/powerpoint/2010/main" val="170836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02C1E05-C6E1-46CA-80CC-6FE90A8A4389}" type="slidenum">
              <a:rPr lang="en-US" smtClean="0"/>
              <a:t>17</a:t>
            </a:fld>
            <a:endParaRPr lang="en-US"/>
          </a:p>
        </p:txBody>
      </p:sp>
    </p:spTree>
    <p:extLst>
      <p:ext uri="{BB962C8B-B14F-4D97-AF65-F5344CB8AC3E}">
        <p14:creationId xmlns:p14="http://schemas.microsoft.com/office/powerpoint/2010/main" val="1471085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02C1E05-C6E1-46CA-80CC-6FE90A8A4389}" type="slidenum">
              <a:rPr lang="en-US" smtClean="0"/>
              <a:t>18</a:t>
            </a:fld>
            <a:endParaRPr lang="en-US"/>
          </a:p>
        </p:txBody>
      </p:sp>
    </p:spTree>
    <p:extLst>
      <p:ext uri="{BB962C8B-B14F-4D97-AF65-F5344CB8AC3E}">
        <p14:creationId xmlns:p14="http://schemas.microsoft.com/office/powerpoint/2010/main" val="2719536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02C1E05-C6E1-46CA-80CC-6FE90A8A4389}" type="slidenum">
              <a:rPr lang="en-US" smtClean="0"/>
              <a:t>19</a:t>
            </a:fld>
            <a:endParaRPr lang="en-US"/>
          </a:p>
        </p:txBody>
      </p:sp>
    </p:spTree>
    <p:extLst>
      <p:ext uri="{BB962C8B-B14F-4D97-AF65-F5344CB8AC3E}">
        <p14:creationId xmlns:p14="http://schemas.microsoft.com/office/powerpoint/2010/main" val="23500246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rotWithShape="1">
          <a:blip r:embed="rId2" cstate="print"/>
          <a:stretch>
            <a:fillRect/>
          </a:stretch>
        </a:blipFill>
        <a:effectLst/>
      </p:bgPr>
    </p:bg>
    <p:spTree>
      <p:nvGrpSpPr>
        <p:cNvPr id="1" name=""/>
        <p:cNvGrpSpPr/>
        <p:nvPr/>
      </p:nvGrpSpPr>
      <p:grpSpPr>
        <a:xfrm>
          <a:off x="0" y="0"/>
          <a:ext cx="0" cy="0"/>
          <a:chOff x="0" y="0"/>
          <a:chExt cx="0" cy="0"/>
        </a:xfrm>
      </p:grpSpPr>
      <p:pic>
        <p:nvPicPr>
          <p:cNvPr id="12" name="Picture 11" descr="CPI_cover_pag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35954"/>
          </a:xfrm>
          <a:prstGeom prst="rect">
            <a:avLst/>
          </a:prstGeom>
        </p:spPr>
      </p:pic>
      <p:sp>
        <p:nvSpPr>
          <p:cNvPr id="2" name="Title 1"/>
          <p:cNvSpPr>
            <a:spLocks noGrp="1"/>
          </p:cNvSpPr>
          <p:nvPr>
            <p:ph type="ctrTitle"/>
          </p:nvPr>
        </p:nvSpPr>
        <p:spPr>
          <a:xfrm>
            <a:off x="914400" y="2043189"/>
            <a:ext cx="10363200" cy="1160565"/>
          </a:xfrm>
        </p:spPr>
        <p:txBody>
          <a:bodyPr>
            <a:normAutofit/>
          </a:bodyPr>
          <a:lstStyle>
            <a:lvl1pPr algn="ctr">
              <a:defRPr sz="5000" b="0" i="0">
                <a:solidFill>
                  <a:srgbClr val="F0542B"/>
                </a:solidFill>
                <a:latin typeface="Cronos Pro"/>
                <a:cs typeface="Cronos Pro"/>
              </a:defRPr>
            </a:lvl1pPr>
          </a:lstStyle>
          <a:p>
            <a:r>
              <a:rPr lang="en-US"/>
              <a:t>Click to edit Master title style</a:t>
            </a:r>
            <a:endParaRPr lang="en-US" dirty="0"/>
          </a:p>
        </p:txBody>
      </p:sp>
      <p:sp>
        <p:nvSpPr>
          <p:cNvPr id="9" name="Content Placeholder 8"/>
          <p:cNvSpPr>
            <a:spLocks noGrp="1"/>
          </p:cNvSpPr>
          <p:nvPr>
            <p:ph sz="quarter" idx="13"/>
          </p:nvPr>
        </p:nvSpPr>
        <p:spPr>
          <a:xfrm>
            <a:off x="1834095" y="3250187"/>
            <a:ext cx="8523817" cy="927100"/>
          </a:xfrm>
        </p:spPr>
        <p:txBody>
          <a:bodyPr>
            <a:normAutofit/>
          </a:bodyPr>
          <a:lstStyle>
            <a:lvl1pPr marL="0" indent="0" algn="ctr">
              <a:buFont typeface="+mj-lt"/>
              <a:buNone/>
              <a:defRPr sz="2000">
                <a:solidFill>
                  <a:srgbClr val="7D7875"/>
                </a:solidFill>
                <a:latin typeface="Cronos Pro"/>
                <a:cs typeface="Cronos Pro"/>
              </a:defRPr>
            </a:lvl1pPr>
          </a:lstStyle>
          <a:p>
            <a:pPr lvl="0"/>
            <a:r>
              <a:rPr lang="en-US"/>
              <a:t>Click to edit Master text styles</a:t>
            </a:r>
          </a:p>
        </p:txBody>
      </p:sp>
      <p:cxnSp>
        <p:nvCxnSpPr>
          <p:cNvPr id="13" name="Straight Connector 12"/>
          <p:cNvCxnSpPr/>
          <p:nvPr/>
        </p:nvCxnSpPr>
        <p:spPr>
          <a:xfrm>
            <a:off x="6333103" y="5655728"/>
            <a:ext cx="0" cy="854610"/>
          </a:xfrm>
          <a:prstGeom prst="line">
            <a:avLst/>
          </a:prstGeom>
          <a:ln w="9525">
            <a:solidFill>
              <a:srgbClr val="7D7875"/>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9347225" y="5655728"/>
            <a:ext cx="0" cy="854610"/>
          </a:xfrm>
          <a:prstGeom prst="line">
            <a:avLst/>
          </a:prstGeom>
          <a:ln w="9525">
            <a:solidFill>
              <a:srgbClr val="7D7875"/>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userDrawn="1"/>
        </p:nvSpPr>
        <p:spPr>
          <a:xfrm>
            <a:off x="9410101" y="5715004"/>
            <a:ext cx="2477100" cy="604296"/>
          </a:xfrm>
          <a:prstGeom prst="rect">
            <a:avLst/>
          </a:prstGeom>
          <a:noFill/>
        </p:spPr>
        <p:txBody>
          <a:bodyPr wrap="square" lIns="90003" tIns="45001" rIns="90003" bIns="45001" rtlCol="0">
            <a:spAutoFit/>
          </a:bodyPr>
          <a:lstStyle/>
          <a:p>
            <a:r>
              <a:rPr lang="en-US" sz="800" dirty="0">
                <a:solidFill>
                  <a:srgbClr val="7D7875"/>
                </a:solidFill>
                <a:cs typeface="Arial"/>
              </a:rPr>
              <a:t>19 </a:t>
            </a:r>
            <a:r>
              <a:rPr lang="en-US" sz="800" dirty="0" err="1">
                <a:solidFill>
                  <a:srgbClr val="7D7875"/>
                </a:solidFill>
                <a:cs typeface="Arial"/>
              </a:rPr>
              <a:t>Hatfields</a:t>
            </a:r>
            <a:endParaRPr lang="en-US" sz="800" dirty="0">
              <a:solidFill>
                <a:srgbClr val="7D7875"/>
              </a:solidFill>
              <a:cs typeface="Arial"/>
            </a:endParaRPr>
          </a:p>
          <a:p>
            <a:r>
              <a:rPr lang="en-US" sz="800" dirty="0">
                <a:solidFill>
                  <a:srgbClr val="7D7875"/>
                </a:solidFill>
                <a:cs typeface="Arial"/>
              </a:rPr>
              <a:t>London, SE1 8DJ</a:t>
            </a:r>
          </a:p>
          <a:p>
            <a:r>
              <a:rPr lang="en-US" sz="800" dirty="0">
                <a:solidFill>
                  <a:srgbClr val="7D7875"/>
                </a:solidFill>
                <a:cs typeface="Arial"/>
              </a:rPr>
              <a:t>United Kingdom </a:t>
            </a:r>
          </a:p>
          <a:p>
            <a:r>
              <a:rPr lang="en-US" sz="800" u="sng" dirty="0" err="1">
                <a:solidFill>
                  <a:srgbClr val="EF562B"/>
                </a:solidFill>
                <a:cs typeface="Arial"/>
              </a:rPr>
              <a:t>climatepolicyinitiative.org</a:t>
            </a:r>
            <a:endParaRPr lang="en-US" sz="800" u="sng" dirty="0">
              <a:solidFill>
                <a:srgbClr val="EF562B"/>
              </a:solidFill>
              <a:cs typeface="Arial"/>
            </a:endParaRPr>
          </a:p>
        </p:txBody>
      </p:sp>
      <p:sp>
        <p:nvSpPr>
          <p:cNvPr id="15" name="TextBox 14"/>
          <p:cNvSpPr txBox="1"/>
          <p:nvPr userDrawn="1"/>
        </p:nvSpPr>
        <p:spPr>
          <a:xfrm>
            <a:off x="6400800" y="5715004"/>
            <a:ext cx="2334501" cy="850518"/>
          </a:xfrm>
          <a:prstGeom prst="rect">
            <a:avLst/>
          </a:prstGeom>
          <a:noFill/>
        </p:spPr>
        <p:txBody>
          <a:bodyPr wrap="square" lIns="90003" tIns="45001" rIns="90003" bIns="45001" rtlCol="0">
            <a:spAutoFit/>
          </a:bodyPr>
          <a:lstStyle/>
          <a:p>
            <a:r>
              <a:rPr lang="en-US" sz="800" dirty="0">
                <a:solidFill>
                  <a:srgbClr val="7D7875"/>
                </a:solidFill>
                <a:cs typeface="Arial"/>
              </a:rPr>
              <a:t>BRAZIL</a:t>
            </a:r>
          </a:p>
          <a:p>
            <a:r>
              <a:rPr lang="en-US" sz="800" dirty="0">
                <a:solidFill>
                  <a:srgbClr val="7D7875"/>
                </a:solidFill>
                <a:cs typeface="Arial"/>
              </a:rPr>
              <a:t>CHINA</a:t>
            </a:r>
          </a:p>
          <a:p>
            <a:pPr>
              <a:defRPr/>
            </a:pPr>
            <a:r>
              <a:rPr lang="en-US" sz="800" dirty="0">
                <a:solidFill>
                  <a:srgbClr val="C00000"/>
                </a:solidFill>
                <a:cs typeface="Arial"/>
              </a:rPr>
              <a:t>EUROPE</a:t>
            </a:r>
          </a:p>
          <a:p>
            <a:r>
              <a:rPr lang="en-US" sz="800" dirty="0">
                <a:solidFill>
                  <a:srgbClr val="7D7875"/>
                </a:solidFill>
                <a:cs typeface="Arial"/>
              </a:rPr>
              <a:t>INDIA</a:t>
            </a:r>
          </a:p>
          <a:p>
            <a:r>
              <a:rPr lang="en-US" sz="800" dirty="0">
                <a:solidFill>
                  <a:srgbClr val="7D7875"/>
                </a:solidFill>
                <a:cs typeface="Arial"/>
              </a:rPr>
              <a:t>INDONESIA</a:t>
            </a:r>
          </a:p>
          <a:p>
            <a:r>
              <a:rPr lang="en-US" sz="800" dirty="0">
                <a:solidFill>
                  <a:schemeClr val="tx1">
                    <a:lumMod val="50000"/>
                    <a:lumOff val="50000"/>
                  </a:schemeClr>
                </a:solidFill>
                <a:cs typeface="Arial"/>
              </a:rPr>
              <a:t>UNITED STATES</a:t>
            </a:r>
          </a:p>
        </p:txBody>
      </p:sp>
    </p:spTree>
    <p:extLst>
      <p:ext uri="{BB962C8B-B14F-4D97-AF65-F5344CB8AC3E}">
        <p14:creationId xmlns:p14="http://schemas.microsoft.com/office/powerpoint/2010/main" val="509041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99136"/>
          </a:xfrm>
          <a:solidFill>
            <a:schemeClr val="bg2"/>
          </a:solidFill>
        </p:spPr>
        <p:txBody>
          <a:bodyPr anchor="ctr" anchorCtr="0">
            <a:normAutofit/>
          </a:bodyPr>
          <a:lstStyle>
            <a:lvl1pPr>
              <a:defRPr sz="2800" i="1">
                <a:solidFill>
                  <a:schemeClr val="tx1">
                    <a:lumMod val="85000"/>
                    <a:lumOff val="15000"/>
                  </a:schemeClr>
                </a:solidFill>
                <a:latin typeface="+mj-lt"/>
                <a:cs typeface="Times New Roman"/>
              </a:defRPr>
            </a:lvl1pPr>
          </a:lstStyle>
          <a:p>
            <a:r>
              <a:rPr lang="en-US" dirty="0"/>
              <a:t>Click to edit Master title style</a:t>
            </a:r>
          </a:p>
        </p:txBody>
      </p:sp>
      <p:sp>
        <p:nvSpPr>
          <p:cNvPr id="3" name="Content Placeholder 2"/>
          <p:cNvSpPr>
            <a:spLocks noGrp="1"/>
          </p:cNvSpPr>
          <p:nvPr>
            <p:ph idx="1"/>
          </p:nvPr>
        </p:nvSpPr>
        <p:spPr>
          <a:xfrm>
            <a:off x="203200" y="990600"/>
            <a:ext cx="11785600" cy="5486400"/>
          </a:xfrm>
        </p:spPr>
        <p:txBody>
          <a:bodyPr/>
          <a:lstStyle>
            <a:lvl1pPr>
              <a:defRPr sz="2500" b="0" i="0">
                <a:solidFill>
                  <a:schemeClr val="tx1">
                    <a:lumMod val="75000"/>
                    <a:lumOff val="25000"/>
                  </a:schemeClr>
                </a:solidFill>
                <a:latin typeface="Cronos Pro"/>
                <a:cs typeface="Cronos Pro"/>
              </a:defRPr>
            </a:lvl1pPr>
            <a:lvl2pPr>
              <a:defRPr sz="2400" b="0" i="0">
                <a:solidFill>
                  <a:schemeClr val="tx1">
                    <a:lumMod val="75000"/>
                    <a:lumOff val="25000"/>
                  </a:schemeClr>
                </a:solidFill>
                <a:latin typeface="Cronos Pro"/>
                <a:cs typeface="Cronos Pro"/>
              </a:defRPr>
            </a:lvl2pPr>
            <a:lvl3pPr>
              <a:defRPr sz="2000" b="0" i="0">
                <a:solidFill>
                  <a:schemeClr val="tx1">
                    <a:lumMod val="75000"/>
                    <a:lumOff val="25000"/>
                  </a:schemeClr>
                </a:solidFill>
                <a:latin typeface="Cronos Pro"/>
                <a:cs typeface="Cronos Pro"/>
              </a:defRPr>
            </a:lvl3pPr>
            <a:lvl4pPr>
              <a:defRPr sz="1800" b="0" i="0">
                <a:solidFill>
                  <a:schemeClr val="tx1">
                    <a:lumMod val="75000"/>
                    <a:lumOff val="25000"/>
                  </a:schemeClr>
                </a:solidFill>
                <a:latin typeface="Cronos Pro"/>
                <a:cs typeface="Cronos Pro"/>
              </a:defRPr>
            </a:lvl4pPr>
            <a:lvl5pPr>
              <a:defRPr sz="1800" b="0" i="0">
                <a:solidFill>
                  <a:schemeClr val="tx1">
                    <a:lumMod val="75000"/>
                    <a:lumOff val="25000"/>
                  </a:schemeClr>
                </a:solidFill>
                <a:latin typeface="Cronos Pro"/>
                <a:cs typeface="Cronos Pro"/>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6"/>
          <p:cNvSpPr>
            <a:spLocks noGrp="1"/>
          </p:cNvSpPr>
          <p:nvPr>
            <p:ph type="sldNum" sz="quarter" idx="4"/>
          </p:nvPr>
        </p:nvSpPr>
        <p:spPr>
          <a:xfrm>
            <a:off x="4673600" y="6644420"/>
            <a:ext cx="2844800" cy="213580"/>
          </a:xfrm>
          <a:prstGeom prst="rect">
            <a:avLst/>
          </a:prstGeom>
          <a:ln>
            <a:noFill/>
          </a:ln>
        </p:spPr>
        <p:txBody>
          <a:bodyPr vert="horz" lIns="91440" tIns="45720" rIns="91440" bIns="45720" rtlCol="0" anchor="ctr"/>
          <a:lstStyle>
            <a:lvl1pPr algn="ctr">
              <a:defRPr sz="1000">
                <a:solidFill>
                  <a:schemeClr val="tx1">
                    <a:tint val="75000"/>
                  </a:schemeClr>
                </a:solidFill>
              </a:defRPr>
            </a:lvl1pPr>
          </a:lstStyle>
          <a:p>
            <a:fld id="{005ED145-52BD-FC41-B15C-9E02BE74B9C5}" type="slidenum">
              <a:rPr lang="en-US"/>
              <a:pPr/>
              <a:t>‹#›</a:t>
            </a:fld>
            <a:endParaRPr lang="en-US" dirty="0"/>
          </a:p>
        </p:txBody>
      </p:sp>
    </p:spTree>
    <p:extLst>
      <p:ext uri="{BB962C8B-B14F-4D97-AF65-F5344CB8AC3E}">
        <p14:creationId xmlns:p14="http://schemas.microsoft.com/office/powerpoint/2010/main" val="4062174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ig Picture">
    <p:spTree>
      <p:nvGrpSpPr>
        <p:cNvPr id="1" name=""/>
        <p:cNvGrpSpPr/>
        <p:nvPr/>
      </p:nvGrpSpPr>
      <p:grpSpPr>
        <a:xfrm>
          <a:off x="0" y="0"/>
          <a:ext cx="0" cy="0"/>
          <a:chOff x="0" y="0"/>
          <a:chExt cx="0" cy="0"/>
        </a:xfrm>
      </p:grpSpPr>
      <p:sp>
        <p:nvSpPr>
          <p:cNvPr id="3" name="Content Placeholder 2"/>
          <p:cNvSpPr>
            <a:spLocks noGrp="1"/>
          </p:cNvSpPr>
          <p:nvPr>
            <p:ph idx="1"/>
          </p:nvPr>
        </p:nvSpPr>
        <p:spPr>
          <a:xfrm>
            <a:off x="338667" y="276093"/>
            <a:ext cx="11573566" cy="5996609"/>
          </a:xfrm>
        </p:spPr>
        <p:txBody>
          <a:bodyPr/>
          <a:lstStyle>
            <a:lvl1pPr>
              <a:defRPr sz="2500" b="0" i="0">
                <a:solidFill>
                  <a:srgbClr val="404040"/>
                </a:solidFill>
                <a:latin typeface="Cronos Pro"/>
                <a:cs typeface="Cronos Pro"/>
              </a:defRPr>
            </a:lvl1pPr>
            <a:lvl2pPr>
              <a:defRPr sz="2400" b="0" i="0">
                <a:solidFill>
                  <a:srgbClr val="404040"/>
                </a:solidFill>
                <a:latin typeface="Cronos Pro"/>
                <a:cs typeface="Cronos Pro"/>
              </a:defRPr>
            </a:lvl2pPr>
            <a:lvl3pPr>
              <a:defRPr sz="2000" b="0" i="0">
                <a:solidFill>
                  <a:srgbClr val="404040"/>
                </a:solidFill>
                <a:latin typeface="Cronos Pro"/>
                <a:cs typeface="Cronos Pro"/>
              </a:defRPr>
            </a:lvl3pPr>
            <a:lvl4pPr>
              <a:defRPr sz="1800" b="0" i="0">
                <a:solidFill>
                  <a:srgbClr val="404040"/>
                </a:solidFill>
                <a:latin typeface="Cronos Pro"/>
                <a:cs typeface="Cronos Pro"/>
              </a:defRPr>
            </a:lvl4pPr>
            <a:lvl5pPr>
              <a:defRPr sz="1800" b="0" i="0">
                <a:solidFill>
                  <a:srgbClr val="404040"/>
                </a:solidFill>
                <a:latin typeface="Cronos Pro"/>
                <a:cs typeface="Cronos Pro"/>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6"/>
          <p:cNvSpPr>
            <a:spLocks noGrp="1"/>
          </p:cNvSpPr>
          <p:nvPr>
            <p:ph type="sldNum" sz="quarter" idx="4"/>
          </p:nvPr>
        </p:nvSpPr>
        <p:spPr>
          <a:xfrm>
            <a:off x="4673600" y="6644420"/>
            <a:ext cx="2844800" cy="213580"/>
          </a:xfrm>
          <a:prstGeom prst="rect">
            <a:avLst/>
          </a:prstGeom>
          <a:ln>
            <a:noFill/>
          </a:ln>
        </p:spPr>
        <p:txBody>
          <a:bodyPr vert="horz" lIns="91440" tIns="45720" rIns="91440" bIns="45720" rtlCol="0" anchor="ctr"/>
          <a:lstStyle>
            <a:lvl1pPr algn="ctr">
              <a:defRPr sz="1000">
                <a:solidFill>
                  <a:schemeClr val="tx1">
                    <a:tint val="75000"/>
                  </a:schemeClr>
                </a:solidFill>
              </a:defRPr>
            </a:lvl1pPr>
          </a:lstStyle>
          <a:p>
            <a:fld id="{005ED145-52BD-FC41-B15C-9E02BE74B9C5}" type="slidenum">
              <a:rPr lang="en-US"/>
              <a:pPr/>
              <a:t>‹#›</a:t>
            </a:fld>
            <a:endParaRPr lang="en-US"/>
          </a:p>
        </p:txBody>
      </p:sp>
    </p:spTree>
    <p:extLst>
      <p:ext uri="{BB962C8B-B14F-4D97-AF65-F5344CB8AC3E}">
        <p14:creationId xmlns:p14="http://schemas.microsoft.com/office/powerpoint/2010/main" val="3940827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Rectangle 2"/>
          <p:cNvSpPr/>
          <p:nvPr/>
        </p:nvSpPr>
        <p:spPr>
          <a:xfrm>
            <a:off x="0" y="2690010"/>
            <a:ext cx="12192000" cy="1477987"/>
          </a:xfrm>
          <a:prstGeom prst="rect">
            <a:avLst/>
          </a:prstGeom>
          <a:solidFill>
            <a:srgbClr val="D539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prstClr val="white"/>
              </a:solidFill>
            </a:endParaRPr>
          </a:p>
        </p:txBody>
      </p:sp>
      <p:sp>
        <p:nvSpPr>
          <p:cNvPr id="2" name="Title 1"/>
          <p:cNvSpPr>
            <a:spLocks noGrp="1"/>
          </p:cNvSpPr>
          <p:nvPr>
            <p:ph type="title" hasCustomPrompt="1"/>
          </p:nvPr>
        </p:nvSpPr>
        <p:spPr>
          <a:xfrm>
            <a:off x="963084" y="3158482"/>
            <a:ext cx="10363200" cy="501346"/>
          </a:xfrm>
        </p:spPr>
        <p:txBody>
          <a:bodyPr anchor="t">
            <a:normAutofit/>
          </a:bodyPr>
          <a:lstStyle>
            <a:lvl1pPr algn="ctr">
              <a:defRPr sz="2500" b="0" cap="none">
                <a:solidFill>
                  <a:schemeClr val="bg1"/>
                </a:solidFill>
                <a:latin typeface="Cronos Pro"/>
                <a:cs typeface="Cronos Pro"/>
              </a:defRPr>
            </a:lvl1pPr>
          </a:lstStyle>
          <a:p>
            <a:r>
              <a:rPr lang="en-US" dirty="0"/>
              <a:t>click to edit master title style</a:t>
            </a:r>
          </a:p>
        </p:txBody>
      </p:sp>
      <p:sp>
        <p:nvSpPr>
          <p:cNvPr id="4" name="Slide Number Placeholder 6"/>
          <p:cNvSpPr>
            <a:spLocks noGrp="1"/>
          </p:cNvSpPr>
          <p:nvPr>
            <p:ph type="sldNum" sz="quarter" idx="4"/>
          </p:nvPr>
        </p:nvSpPr>
        <p:spPr>
          <a:xfrm>
            <a:off x="4673600" y="6644420"/>
            <a:ext cx="2844800" cy="213580"/>
          </a:xfrm>
          <a:prstGeom prst="rect">
            <a:avLst/>
          </a:prstGeom>
          <a:ln>
            <a:noFill/>
          </a:ln>
        </p:spPr>
        <p:txBody>
          <a:bodyPr vert="horz" lIns="91440" tIns="45720" rIns="91440" bIns="45720" rtlCol="0" anchor="ctr"/>
          <a:lstStyle>
            <a:lvl1pPr algn="ctr">
              <a:defRPr sz="1000">
                <a:solidFill>
                  <a:schemeClr val="tx1">
                    <a:tint val="75000"/>
                  </a:schemeClr>
                </a:solidFill>
              </a:defRPr>
            </a:lvl1pPr>
          </a:lstStyle>
          <a:p>
            <a:fld id="{005ED145-52BD-FC41-B15C-9E02BE74B9C5}" type="slidenum">
              <a:rPr lang="en-US"/>
              <a:pPr/>
              <a:t>‹#›</a:t>
            </a:fld>
            <a:endParaRPr lang="en-US"/>
          </a:p>
        </p:txBody>
      </p:sp>
    </p:spTree>
    <p:extLst>
      <p:ext uri="{BB962C8B-B14F-4D97-AF65-F5344CB8AC3E}">
        <p14:creationId xmlns:p14="http://schemas.microsoft.com/office/powerpoint/2010/main" val="1835950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ack page">
    <p:bg>
      <p:bgPr>
        <a:blipFill dpi="0" rotWithShape="1">
          <a:blip r:embed="rId2" cstate="print">
            <a:lum/>
          </a:blip>
          <a:srcRect/>
          <a:stretch>
            <a:fillRect b="1000"/>
          </a:stretch>
        </a:blipFill>
        <a:effectLst/>
      </p:bgPr>
    </p:bg>
    <p:spTree>
      <p:nvGrpSpPr>
        <p:cNvPr id="1" name=""/>
        <p:cNvGrpSpPr/>
        <p:nvPr/>
      </p:nvGrpSpPr>
      <p:grpSpPr>
        <a:xfrm>
          <a:off x="0" y="0"/>
          <a:ext cx="0" cy="0"/>
          <a:chOff x="0" y="0"/>
          <a:chExt cx="0" cy="0"/>
        </a:xfrm>
      </p:grpSpPr>
      <p:sp>
        <p:nvSpPr>
          <p:cNvPr id="6" name="TextBox 5"/>
          <p:cNvSpPr txBox="1"/>
          <p:nvPr/>
        </p:nvSpPr>
        <p:spPr>
          <a:xfrm>
            <a:off x="6355681" y="5729091"/>
            <a:ext cx="2065867" cy="707886"/>
          </a:xfrm>
          <a:prstGeom prst="rect">
            <a:avLst/>
          </a:prstGeom>
          <a:noFill/>
        </p:spPr>
        <p:txBody>
          <a:bodyPr wrap="square" rtlCol="0">
            <a:spAutoFit/>
          </a:bodyPr>
          <a:lstStyle/>
          <a:p>
            <a:r>
              <a:rPr lang="en-US" sz="800" dirty="0">
                <a:solidFill>
                  <a:srgbClr val="7D7875"/>
                </a:solidFill>
                <a:cs typeface="Arial"/>
              </a:rPr>
              <a:t>BEIJING</a:t>
            </a:r>
          </a:p>
          <a:p>
            <a:r>
              <a:rPr lang="en-US" sz="800" dirty="0">
                <a:solidFill>
                  <a:srgbClr val="7D7875"/>
                </a:solidFill>
                <a:cs typeface="Arial"/>
              </a:rPr>
              <a:t>BERLIN</a:t>
            </a:r>
          </a:p>
          <a:p>
            <a:r>
              <a:rPr lang="en-US" sz="800" dirty="0">
                <a:solidFill>
                  <a:srgbClr val="7D7875"/>
                </a:solidFill>
                <a:cs typeface="Arial"/>
              </a:rPr>
              <a:t>RIO DE JANEIRO</a:t>
            </a:r>
          </a:p>
          <a:p>
            <a:r>
              <a:rPr lang="en-US" sz="800" dirty="0">
                <a:solidFill>
                  <a:srgbClr val="EF562B"/>
                </a:solidFill>
                <a:cs typeface="Arial"/>
              </a:rPr>
              <a:t>SAN FRANCISCO</a:t>
            </a:r>
          </a:p>
          <a:p>
            <a:r>
              <a:rPr lang="en-US" sz="800" dirty="0">
                <a:solidFill>
                  <a:srgbClr val="7D7875"/>
                </a:solidFill>
                <a:cs typeface="Arial"/>
              </a:rPr>
              <a:t>VENICE</a:t>
            </a:r>
          </a:p>
        </p:txBody>
      </p:sp>
      <p:sp>
        <p:nvSpPr>
          <p:cNvPr id="7" name="TextBox 6"/>
          <p:cNvSpPr txBox="1"/>
          <p:nvPr/>
        </p:nvSpPr>
        <p:spPr>
          <a:xfrm>
            <a:off x="9392378" y="5729096"/>
            <a:ext cx="2641600" cy="584775"/>
          </a:xfrm>
          <a:prstGeom prst="rect">
            <a:avLst/>
          </a:prstGeom>
          <a:noFill/>
        </p:spPr>
        <p:txBody>
          <a:bodyPr wrap="square" rtlCol="0">
            <a:spAutoFit/>
          </a:bodyPr>
          <a:lstStyle/>
          <a:p>
            <a:r>
              <a:rPr lang="en-US" sz="800" dirty="0">
                <a:solidFill>
                  <a:srgbClr val="7D7875"/>
                </a:solidFill>
                <a:cs typeface="Arial"/>
              </a:rPr>
              <a:t>235 Montgomery St. 13th Floor</a:t>
            </a:r>
          </a:p>
          <a:p>
            <a:r>
              <a:rPr lang="en-US" sz="800" dirty="0">
                <a:solidFill>
                  <a:srgbClr val="7D7875"/>
                </a:solidFill>
                <a:cs typeface="Arial"/>
              </a:rPr>
              <a:t>San Francisco, CA</a:t>
            </a:r>
          </a:p>
          <a:p>
            <a:r>
              <a:rPr lang="en-US" sz="800" dirty="0">
                <a:solidFill>
                  <a:srgbClr val="7D7875"/>
                </a:solidFill>
                <a:cs typeface="Arial"/>
              </a:rPr>
              <a:t>94104, USA</a:t>
            </a:r>
          </a:p>
          <a:p>
            <a:r>
              <a:rPr lang="en-US" sz="800" u="sng" dirty="0" err="1">
                <a:solidFill>
                  <a:srgbClr val="EF562B"/>
                </a:solidFill>
                <a:cs typeface="Arial"/>
              </a:rPr>
              <a:t>climatepolicyinitiative.org</a:t>
            </a:r>
            <a:endParaRPr lang="en-US" sz="800" u="sng" dirty="0">
              <a:solidFill>
                <a:srgbClr val="EF562B"/>
              </a:solidFill>
              <a:cs typeface="Arial"/>
            </a:endParaRPr>
          </a:p>
        </p:txBody>
      </p:sp>
      <p:cxnSp>
        <p:nvCxnSpPr>
          <p:cNvPr id="8" name="Straight Connector 7"/>
          <p:cNvCxnSpPr/>
          <p:nvPr/>
        </p:nvCxnSpPr>
        <p:spPr>
          <a:xfrm>
            <a:off x="6333103" y="5655728"/>
            <a:ext cx="0" cy="854610"/>
          </a:xfrm>
          <a:prstGeom prst="line">
            <a:avLst/>
          </a:prstGeom>
          <a:ln w="9525">
            <a:solidFill>
              <a:srgbClr val="7D7875"/>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9347225" y="5655728"/>
            <a:ext cx="0" cy="854610"/>
          </a:xfrm>
          <a:prstGeom prst="line">
            <a:avLst/>
          </a:prstGeom>
          <a:ln w="9525">
            <a:solidFill>
              <a:srgbClr val="7D787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83159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35289" y="274638"/>
            <a:ext cx="1004711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35289" y="1600201"/>
            <a:ext cx="10047110" cy="42638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descr="ClimateSmallLogo.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1604" y="6624667"/>
            <a:ext cx="2828356" cy="170677"/>
          </a:xfrm>
          <a:prstGeom prst="rect">
            <a:avLst/>
          </a:prstGeom>
        </p:spPr>
      </p:pic>
      <p:sp>
        <p:nvSpPr>
          <p:cNvPr id="9" name="TextBox 8"/>
          <p:cNvSpPr txBox="1"/>
          <p:nvPr/>
        </p:nvSpPr>
        <p:spPr>
          <a:xfrm>
            <a:off x="7315204" y="6611784"/>
            <a:ext cx="4876799" cy="246221"/>
          </a:xfrm>
          <a:prstGeom prst="rect">
            <a:avLst/>
          </a:prstGeom>
          <a:noFill/>
        </p:spPr>
        <p:txBody>
          <a:bodyPr wrap="square" rtlCol="0">
            <a:spAutoFit/>
          </a:bodyPr>
          <a:lstStyle/>
          <a:p>
            <a:pPr algn="r"/>
            <a:r>
              <a:rPr lang="en-US" sz="1000" dirty="0">
                <a:solidFill>
                  <a:prstClr val="white">
                    <a:lumMod val="50000"/>
                  </a:prstClr>
                </a:solidFill>
                <a:latin typeface="Whitney Condensed Book"/>
                <a:cs typeface="Whitney Condensed Book"/>
              </a:rPr>
              <a:t>Understanding the impact of a low carbon transition on South Africa</a:t>
            </a:r>
          </a:p>
        </p:txBody>
      </p:sp>
      <p:sp>
        <p:nvSpPr>
          <p:cNvPr id="7" name="Slide Number Placeholder 6"/>
          <p:cNvSpPr>
            <a:spLocks noGrp="1"/>
          </p:cNvSpPr>
          <p:nvPr>
            <p:ph type="sldNum" sz="quarter" idx="4"/>
          </p:nvPr>
        </p:nvSpPr>
        <p:spPr>
          <a:xfrm>
            <a:off x="4673600" y="6644420"/>
            <a:ext cx="2844800" cy="213580"/>
          </a:xfrm>
          <a:prstGeom prst="rect">
            <a:avLst/>
          </a:prstGeom>
          <a:ln>
            <a:noFill/>
          </a:ln>
        </p:spPr>
        <p:txBody>
          <a:bodyPr vert="horz" lIns="91440" tIns="45720" rIns="91440" bIns="45720" rtlCol="0" anchor="ctr"/>
          <a:lstStyle>
            <a:lvl1pPr algn="ctr">
              <a:defRPr sz="1000">
                <a:solidFill>
                  <a:schemeClr val="tx1">
                    <a:tint val="75000"/>
                  </a:schemeClr>
                </a:solidFill>
              </a:defRPr>
            </a:lvl1pPr>
          </a:lstStyle>
          <a:p>
            <a:fld id="{005ED145-52BD-FC41-B15C-9E02BE74B9C5}" type="slidenum">
              <a:rPr lang="en-US"/>
              <a:pPr/>
              <a:t>‹#›</a:t>
            </a:fld>
            <a:endParaRPr lang="en-US"/>
          </a:p>
        </p:txBody>
      </p:sp>
    </p:spTree>
    <p:extLst>
      <p:ext uri="{BB962C8B-B14F-4D97-AF65-F5344CB8AC3E}">
        <p14:creationId xmlns:p14="http://schemas.microsoft.com/office/powerpoint/2010/main" val="28218703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lgn="l" defTabSz="457212" rtl="0" eaLnBrk="1" latinLnBrk="0" hangingPunct="1">
        <a:spcBef>
          <a:spcPct val="0"/>
        </a:spcBef>
        <a:buNone/>
        <a:defRPr sz="2800" b="0" i="0" kern="1200">
          <a:solidFill>
            <a:srgbClr val="F0542B"/>
          </a:solidFill>
          <a:latin typeface="Cronos Pro"/>
          <a:ea typeface="+mj-ea"/>
          <a:cs typeface="Cronos Pro"/>
        </a:defRPr>
      </a:lvl1pPr>
    </p:titleStyle>
    <p:bodyStyle>
      <a:lvl1pPr marL="342908" indent="-342908" algn="l" defTabSz="457212" rtl="0" eaLnBrk="1" latinLnBrk="0" hangingPunct="1">
        <a:spcBef>
          <a:spcPct val="20000"/>
        </a:spcBef>
        <a:buFont typeface="Arial"/>
        <a:buChar char="•"/>
        <a:defRPr sz="3200" b="0" i="0" kern="1200" baseline="0">
          <a:solidFill>
            <a:schemeClr val="tx1">
              <a:lumMod val="65000"/>
              <a:lumOff val="35000"/>
            </a:schemeClr>
          </a:solidFill>
          <a:latin typeface="Cronos Pro"/>
          <a:ea typeface="+mn-ea"/>
          <a:cs typeface="Cronos Pro"/>
        </a:defRPr>
      </a:lvl1pPr>
      <a:lvl2pPr marL="742969" indent="-285757" algn="l" defTabSz="457212" rtl="0" eaLnBrk="1" latinLnBrk="0" hangingPunct="1">
        <a:spcBef>
          <a:spcPct val="20000"/>
        </a:spcBef>
        <a:buFont typeface="Arial"/>
        <a:buChar char="–"/>
        <a:defRPr sz="2800" b="0" i="0" kern="1200" baseline="0">
          <a:solidFill>
            <a:schemeClr val="tx1">
              <a:lumMod val="65000"/>
              <a:lumOff val="35000"/>
            </a:schemeClr>
          </a:solidFill>
          <a:latin typeface="Cronos Pro"/>
          <a:ea typeface="+mn-ea"/>
          <a:cs typeface="Cronos Pro"/>
        </a:defRPr>
      </a:lvl2pPr>
      <a:lvl3pPr marL="1143028" indent="-228606" algn="l" defTabSz="457212" rtl="0" eaLnBrk="1" latinLnBrk="0" hangingPunct="1">
        <a:spcBef>
          <a:spcPct val="20000"/>
        </a:spcBef>
        <a:buFont typeface="Arial"/>
        <a:buChar char="•"/>
        <a:defRPr sz="2400" b="0" i="0" kern="1200" baseline="0">
          <a:solidFill>
            <a:schemeClr val="tx1">
              <a:lumMod val="65000"/>
              <a:lumOff val="35000"/>
            </a:schemeClr>
          </a:solidFill>
          <a:latin typeface="Cronos Pro"/>
          <a:ea typeface="+mn-ea"/>
          <a:cs typeface="Cronos Pro"/>
        </a:defRPr>
      </a:lvl3pPr>
      <a:lvl4pPr marL="1600240" indent="-228606" algn="l" defTabSz="457212" rtl="0" eaLnBrk="1" latinLnBrk="0" hangingPunct="1">
        <a:spcBef>
          <a:spcPct val="20000"/>
        </a:spcBef>
        <a:buFont typeface="Arial"/>
        <a:buChar char="–"/>
        <a:defRPr sz="2000" b="0" i="0" kern="1200" baseline="0">
          <a:solidFill>
            <a:schemeClr val="tx1">
              <a:lumMod val="65000"/>
              <a:lumOff val="35000"/>
            </a:schemeClr>
          </a:solidFill>
          <a:latin typeface="Cronos Pro"/>
          <a:ea typeface="+mn-ea"/>
          <a:cs typeface="Cronos Pro"/>
        </a:defRPr>
      </a:lvl4pPr>
      <a:lvl5pPr marL="2057452" indent="-228606" algn="l" defTabSz="457212" rtl="0" eaLnBrk="1" latinLnBrk="0" hangingPunct="1">
        <a:spcBef>
          <a:spcPct val="20000"/>
        </a:spcBef>
        <a:buFont typeface="Arial"/>
        <a:buChar char="»"/>
        <a:defRPr sz="2000" b="0" i="0" kern="1200" baseline="0">
          <a:solidFill>
            <a:schemeClr val="tx1">
              <a:lumMod val="65000"/>
              <a:lumOff val="35000"/>
            </a:schemeClr>
          </a:solidFill>
          <a:latin typeface="Cronos Pro"/>
          <a:ea typeface="+mn-ea"/>
          <a:cs typeface="Cronos Pro"/>
        </a:defRPr>
      </a:lvl5pPr>
      <a:lvl6pPr marL="2514663" indent="-228606" algn="l" defTabSz="457212" rtl="0" eaLnBrk="1" latinLnBrk="0" hangingPunct="1">
        <a:spcBef>
          <a:spcPct val="20000"/>
        </a:spcBef>
        <a:buFont typeface="Arial"/>
        <a:buChar char="•"/>
        <a:defRPr sz="2000" kern="1200">
          <a:solidFill>
            <a:schemeClr val="tx1"/>
          </a:solidFill>
          <a:latin typeface="+mn-lt"/>
          <a:ea typeface="+mn-ea"/>
          <a:cs typeface="+mn-cs"/>
        </a:defRPr>
      </a:lvl6pPr>
      <a:lvl7pPr marL="2971874" indent="-228606" algn="l" defTabSz="457212" rtl="0" eaLnBrk="1" latinLnBrk="0" hangingPunct="1">
        <a:spcBef>
          <a:spcPct val="20000"/>
        </a:spcBef>
        <a:buFont typeface="Arial"/>
        <a:buChar char="•"/>
        <a:defRPr sz="2000" kern="1200">
          <a:solidFill>
            <a:schemeClr val="tx1"/>
          </a:solidFill>
          <a:latin typeface="+mn-lt"/>
          <a:ea typeface="+mn-ea"/>
          <a:cs typeface="+mn-cs"/>
        </a:defRPr>
      </a:lvl7pPr>
      <a:lvl8pPr marL="3429086" indent="-228606" algn="l" defTabSz="457212" rtl="0" eaLnBrk="1" latinLnBrk="0" hangingPunct="1">
        <a:spcBef>
          <a:spcPct val="20000"/>
        </a:spcBef>
        <a:buFont typeface="Arial"/>
        <a:buChar char="•"/>
        <a:defRPr sz="2000" kern="1200">
          <a:solidFill>
            <a:schemeClr val="tx1"/>
          </a:solidFill>
          <a:latin typeface="+mn-lt"/>
          <a:ea typeface="+mn-ea"/>
          <a:cs typeface="+mn-cs"/>
        </a:defRPr>
      </a:lvl8pPr>
      <a:lvl9pPr marL="3886297" indent="-228606" algn="l" defTabSz="457212"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12" rtl="0" eaLnBrk="1" latinLnBrk="0" hangingPunct="1">
        <a:defRPr sz="1800" kern="1200">
          <a:solidFill>
            <a:schemeClr val="tx1"/>
          </a:solidFill>
          <a:latin typeface="+mn-lt"/>
          <a:ea typeface="+mn-ea"/>
          <a:cs typeface="+mn-cs"/>
        </a:defRPr>
      </a:lvl1pPr>
      <a:lvl2pPr marL="457212" algn="l" defTabSz="457212" rtl="0" eaLnBrk="1" latinLnBrk="0" hangingPunct="1">
        <a:defRPr sz="1800" kern="1200">
          <a:solidFill>
            <a:schemeClr val="tx1"/>
          </a:solidFill>
          <a:latin typeface="+mn-lt"/>
          <a:ea typeface="+mn-ea"/>
          <a:cs typeface="+mn-cs"/>
        </a:defRPr>
      </a:lvl2pPr>
      <a:lvl3pPr marL="914423" algn="l" defTabSz="457212" rtl="0" eaLnBrk="1" latinLnBrk="0" hangingPunct="1">
        <a:defRPr sz="1800" kern="1200">
          <a:solidFill>
            <a:schemeClr val="tx1"/>
          </a:solidFill>
          <a:latin typeface="+mn-lt"/>
          <a:ea typeface="+mn-ea"/>
          <a:cs typeface="+mn-cs"/>
        </a:defRPr>
      </a:lvl3pPr>
      <a:lvl4pPr marL="1371634" algn="l" defTabSz="457212" rtl="0" eaLnBrk="1" latinLnBrk="0" hangingPunct="1">
        <a:defRPr sz="1800" kern="1200">
          <a:solidFill>
            <a:schemeClr val="tx1"/>
          </a:solidFill>
          <a:latin typeface="+mn-lt"/>
          <a:ea typeface="+mn-ea"/>
          <a:cs typeface="+mn-cs"/>
        </a:defRPr>
      </a:lvl4pPr>
      <a:lvl5pPr marL="1828846" algn="l" defTabSz="457212" rtl="0" eaLnBrk="1" latinLnBrk="0" hangingPunct="1">
        <a:defRPr sz="1800" kern="1200">
          <a:solidFill>
            <a:schemeClr val="tx1"/>
          </a:solidFill>
          <a:latin typeface="+mn-lt"/>
          <a:ea typeface="+mn-ea"/>
          <a:cs typeface="+mn-cs"/>
        </a:defRPr>
      </a:lvl5pPr>
      <a:lvl6pPr marL="2286057" algn="l" defTabSz="457212" rtl="0" eaLnBrk="1" latinLnBrk="0" hangingPunct="1">
        <a:defRPr sz="1800" kern="1200">
          <a:solidFill>
            <a:schemeClr val="tx1"/>
          </a:solidFill>
          <a:latin typeface="+mn-lt"/>
          <a:ea typeface="+mn-ea"/>
          <a:cs typeface="+mn-cs"/>
        </a:defRPr>
      </a:lvl6pPr>
      <a:lvl7pPr marL="2743269" algn="l" defTabSz="457212" rtl="0" eaLnBrk="1" latinLnBrk="0" hangingPunct="1">
        <a:defRPr sz="1800" kern="1200">
          <a:solidFill>
            <a:schemeClr val="tx1"/>
          </a:solidFill>
          <a:latin typeface="+mn-lt"/>
          <a:ea typeface="+mn-ea"/>
          <a:cs typeface="+mn-cs"/>
        </a:defRPr>
      </a:lvl7pPr>
      <a:lvl8pPr marL="3200480" algn="l" defTabSz="457212" rtl="0" eaLnBrk="1" latinLnBrk="0" hangingPunct="1">
        <a:defRPr sz="1800" kern="1200">
          <a:solidFill>
            <a:schemeClr val="tx1"/>
          </a:solidFill>
          <a:latin typeface="+mn-lt"/>
          <a:ea typeface="+mn-ea"/>
          <a:cs typeface="+mn-cs"/>
        </a:defRPr>
      </a:lvl8pPr>
      <a:lvl9pPr marL="3657691" algn="l" defTabSz="45721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1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1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jpeg"/><Relationship Id="rId18" Type="http://schemas.openxmlformats.org/officeDocument/2006/relationships/image" Target="../media/image24.png"/><Relationship Id="rId26" Type="http://schemas.openxmlformats.org/officeDocument/2006/relationships/image" Target="../media/image32.jpeg"/><Relationship Id="rId3" Type="http://schemas.openxmlformats.org/officeDocument/2006/relationships/image" Target="../media/image9.jpg"/><Relationship Id="rId21" Type="http://schemas.openxmlformats.org/officeDocument/2006/relationships/image" Target="../media/image27.png"/><Relationship Id="rId7" Type="http://schemas.openxmlformats.org/officeDocument/2006/relationships/image" Target="../media/image13.jpg"/><Relationship Id="rId12" Type="http://schemas.openxmlformats.org/officeDocument/2006/relationships/image" Target="../media/image18.png"/><Relationship Id="rId17" Type="http://schemas.openxmlformats.org/officeDocument/2006/relationships/image" Target="../media/image23.png"/><Relationship Id="rId25" Type="http://schemas.openxmlformats.org/officeDocument/2006/relationships/image" Target="../media/image31.png"/><Relationship Id="rId2" Type="http://schemas.openxmlformats.org/officeDocument/2006/relationships/notesSlide" Target="../notesSlides/notesSlide8.xml"/><Relationship Id="rId16" Type="http://schemas.openxmlformats.org/officeDocument/2006/relationships/image" Target="../media/image22.png"/><Relationship Id="rId20" Type="http://schemas.openxmlformats.org/officeDocument/2006/relationships/image" Target="../media/image26.png"/><Relationship Id="rId29"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jpeg"/><Relationship Id="rId24" Type="http://schemas.openxmlformats.org/officeDocument/2006/relationships/image" Target="../media/image30.png"/><Relationship Id="rId5" Type="http://schemas.openxmlformats.org/officeDocument/2006/relationships/image" Target="../media/image11.jpeg"/><Relationship Id="rId15" Type="http://schemas.openxmlformats.org/officeDocument/2006/relationships/image" Target="../media/image21.jpeg"/><Relationship Id="rId23" Type="http://schemas.openxmlformats.org/officeDocument/2006/relationships/image" Target="../media/image29.png"/><Relationship Id="rId28" Type="http://schemas.openxmlformats.org/officeDocument/2006/relationships/image" Target="../media/image34.png"/><Relationship Id="rId10" Type="http://schemas.openxmlformats.org/officeDocument/2006/relationships/image" Target="../media/image16.jpg"/><Relationship Id="rId19" Type="http://schemas.openxmlformats.org/officeDocument/2006/relationships/image" Target="../media/image25.png"/><Relationship Id="rId4" Type="http://schemas.openxmlformats.org/officeDocument/2006/relationships/image" Target="../media/image10.jpg"/><Relationship Id="rId9" Type="http://schemas.openxmlformats.org/officeDocument/2006/relationships/image" Target="../media/image15.png"/><Relationship Id="rId14" Type="http://schemas.openxmlformats.org/officeDocument/2006/relationships/image" Target="../media/image20.png"/><Relationship Id="rId22" Type="http://schemas.openxmlformats.org/officeDocument/2006/relationships/image" Target="../media/image28.png"/><Relationship Id="rId27" Type="http://schemas.openxmlformats.org/officeDocument/2006/relationships/image" Target="../media/image33.png"/><Relationship Id="rId30" Type="http://schemas.openxmlformats.org/officeDocument/2006/relationships/image" Target="../media/image36.png"/></Relationships>
</file>

<file path=ppt/slides/_rels/slide19.xml.rels><?xml version="1.0" encoding="UTF-8" standalone="yes"?>
<Relationships xmlns="http://schemas.openxmlformats.org/package/2006/relationships"><Relationship Id="rId8" Type="http://schemas.openxmlformats.org/officeDocument/2006/relationships/image" Target="../media/image42.jpg"/><Relationship Id="rId3" Type="http://schemas.openxmlformats.org/officeDocument/2006/relationships/image" Target="../media/image37.png"/><Relationship Id="rId7" Type="http://schemas.openxmlformats.org/officeDocument/2006/relationships/image" Target="../media/image41.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mailto:Matthew.Huxham@cpilondon.or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climatepolicyinitiative.org/publication/understanding-the-impact-of-a-low-carbon-transition-on-south-africa/" TargetMode="External"/><Relationship Id="rId5" Type="http://schemas.openxmlformats.org/officeDocument/2006/relationships/hyperlink" Target="mailto:Felicity.carus@cpilondon.org" TargetMode="External"/><Relationship Id="rId4" Type="http://schemas.openxmlformats.org/officeDocument/2006/relationships/hyperlink" Target="mailto:David@cpisf.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5949" y="2438404"/>
            <a:ext cx="8420100" cy="1160565"/>
          </a:xfrm>
        </p:spPr>
        <p:txBody>
          <a:bodyPr>
            <a:noAutofit/>
          </a:bodyPr>
          <a:lstStyle/>
          <a:p>
            <a:r>
              <a:rPr lang="en-US" sz="2800" dirty="0">
                <a:latin typeface="+mn-lt"/>
              </a:rPr>
              <a:t>Understanding the impact of a low carbon transition on South Africa</a:t>
            </a:r>
            <a:br>
              <a:rPr lang="en-US" sz="2800" dirty="0">
                <a:latin typeface="+mn-lt"/>
              </a:rPr>
            </a:br>
            <a:br>
              <a:rPr lang="en-US" sz="2800" dirty="0">
                <a:latin typeface="+mn-lt"/>
              </a:rPr>
            </a:br>
            <a:endParaRPr lang="en-US" sz="2800" dirty="0">
              <a:latin typeface="+mn-lt"/>
            </a:endParaRPr>
          </a:p>
        </p:txBody>
      </p:sp>
      <p:sp>
        <p:nvSpPr>
          <p:cNvPr id="3" name="Subtitle 2"/>
          <p:cNvSpPr>
            <a:spLocks noGrp="1"/>
          </p:cNvSpPr>
          <p:nvPr>
            <p:ph sz="quarter" idx="13"/>
          </p:nvPr>
        </p:nvSpPr>
        <p:spPr>
          <a:xfrm>
            <a:off x="2633203" y="3962400"/>
            <a:ext cx="6925601" cy="927100"/>
          </a:xfrm>
        </p:spPr>
        <p:txBody>
          <a:bodyPr>
            <a:normAutofit/>
          </a:bodyPr>
          <a:lstStyle/>
          <a:p>
            <a:r>
              <a:rPr lang="en-US" dirty="0">
                <a:solidFill>
                  <a:schemeClr val="tx1">
                    <a:lumMod val="65000"/>
                    <a:lumOff val="35000"/>
                  </a:schemeClr>
                </a:solidFill>
                <a:latin typeface="Candara" panose="020E0502030303020204" pitchFamily="34" charset="0"/>
              </a:rPr>
              <a:t>Climate Policy Initiative</a:t>
            </a:r>
          </a:p>
          <a:p>
            <a:r>
              <a:rPr lang="en-US" dirty="0">
                <a:solidFill>
                  <a:schemeClr val="tx1">
                    <a:lumMod val="65000"/>
                    <a:lumOff val="35000"/>
                  </a:schemeClr>
                </a:solidFill>
                <a:latin typeface="Candara" panose="020E0502030303020204" pitchFamily="34" charset="0"/>
              </a:rPr>
              <a:t>April 2019</a:t>
            </a:r>
          </a:p>
        </p:txBody>
      </p:sp>
    </p:spTree>
    <p:extLst>
      <p:ext uri="{BB962C8B-B14F-4D97-AF65-F5344CB8AC3E}">
        <p14:creationId xmlns:p14="http://schemas.microsoft.com/office/powerpoint/2010/main" val="2932313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7185A5C-85D9-4A3C-96E4-3892FE9D103B}"/>
              </a:ext>
            </a:extLst>
          </p:cNvPr>
          <p:cNvSpPr>
            <a:spLocks noGrp="1"/>
          </p:cNvSpPr>
          <p:nvPr>
            <p:ph type="title"/>
          </p:nvPr>
        </p:nvSpPr>
        <p:spPr>
          <a:xfrm>
            <a:off x="0" y="0"/>
            <a:ext cx="12192000" cy="799136"/>
          </a:xfrm>
        </p:spPr>
        <p:txBody>
          <a:bodyPr/>
          <a:lstStyle/>
          <a:p>
            <a:endParaRPr lang="en-US"/>
          </a:p>
        </p:txBody>
      </p:sp>
      <p:sp>
        <p:nvSpPr>
          <p:cNvPr id="21" name="Title 1">
            <a:extLst>
              <a:ext uri="{FF2B5EF4-FFF2-40B4-BE49-F238E27FC236}">
                <a16:creationId xmlns:a16="http://schemas.microsoft.com/office/drawing/2014/main" id="{006B7EAF-C6CD-4645-B013-3618FE0F36FD}"/>
              </a:ext>
            </a:extLst>
          </p:cNvPr>
          <p:cNvSpPr txBox="1">
            <a:spLocks/>
          </p:cNvSpPr>
          <p:nvPr/>
        </p:nvSpPr>
        <p:spPr>
          <a:xfrm>
            <a:off x="1719" y="0"/>
            <a:ext cx="12188694" cy="775664"/>
          </a:xfrm>
          <a:prstGeom prst="rect">
            <a:avLst/>
          </a:prstGeom>
          <a:solidFill>
            <a:schemeClr val="bg2">
              <a:lumMod val="90000"/>
            </a:schemeClr>
          </a:solidFill>
        </p:spPr>
        <p:txBody>
          <a:bodyPr vert="horz" lIns="91440" tIns="45720" rIns="91440" bIns="45720" rtlCol="0" anchor="ctr" anchorCtr="0">
            <a:noAutofit/>
          </a:bodyPr>
          <a:lstStyle>
            <a:lvl1pPr algn="l" defTabSz="457212" rtl="0" eaLnBrk="1" latinLnBrk="0" hangingPunct="1">
              <a:spcBef>
                <a:spcPct val="0"/>
              </a:spcBef>
              <a:buNone/>
              <a:defRPr sz="2800" b="0" i="1" kern="1200">
                <a:solidFill>
                  <a:schemeClr val="tx1">
                    <a:lumMod val="85000"/>
                    <a:lumOff val="15000"/>
                  </a:schemeClr>
                </a:solidFill>
                <a:latin typeface="+mj-lt"/>
                <a:ea typeface="+mj-ea"/>
                <a:cs typeface="Times New Roman"/>
              </a:defRPr>
            </a:lvl1pPr>
          </a:lstStyle>
          <a:p>
            <a:pPr marL="114300"/>
            <a:r>
              <a:rPr lang="en-US" sz="2200" i="0" dirty="0">
                <a:latin typeface="Candara" panose="020E0502030303020204" pitchFamily="34" charset="0"/>
              </a:rPr>
              <a:t>Falling coal exports will have knock-on impact on domestic rail, port and power infrastructure, creating potential tipping points</a:t>
            </a:r>
          </a:p>
        </p:txBody>
      </p:sp>
      <p:grpSp>
        <p:nvGrpSpPr>
          <p:cNvPr id="2" name="Group 1">
            <a:extLst>
              <a:ext uri="{FF2B5EF4-FFF2-40B4-BE49-F238E27FC236}">
                <a16:creationId xmlns:a16="http://schemas.microsoft.com/office/drawing/2014/main" id="{8F149184-1FB0-4042-A0BF-F63CCB3F135E}"/>
              </a:ext>
            </a:extLst>
          </p:cNvPr>
          <p:cNvGrpSpPr/>
          <p:nvPr/>
        </p:nvGrpSpPr>
        <p:grpSpPr>
          <a:xfrm>
            <a:off x="838200" y="1066800"/>
            <a:ext cx="10515600" cy="5257800"/>
            <a:chOff x="1600200" y="1395000"/>
            <a:chExt cx="7952361" cy="4320000"/>
          </a:xfrm>
        </p:grpSpPr>
        <p:graphicFrame>
          <p:nvGraphicFramePr>
            <p:cNvPr id="30" name="Chart 29">
              <a:extLst>
                <a:ext uri="{FF2B5EF4-FFF2-40B4-BE49-F238E27FC236}">
                  <a16:creationId xmlns:a16="http://schemas.microsoft.com/office/drawing/2014/main" id="{81084744-96C9-44BE-B937-7A1333950D10}"/>
                </a:ext>
              </a:extLst>
            </p:cNvPr>
            <p:cNvGraphicFramePr>
              <a:graphicFrameLocks/>
            </p:cNvGraphicFramePr>
            <p:nvPr>
              <p:extLst/>
            </p:nvPr>
          </p:nvGraphicFramePr>
          <p:xfrm>
            <a:off x="1600200" y="1395000"/>
            <a:ext cx="7560000" cy="4320000"/>
          </p:xfrm>
          <a:graphic>
            <a:graphicData uri="http://schemas.openxmlformats.org/drawingml/2006/chart">
              <c:chart xmlns:c="http://schemas.openxmlformats.org/drawingml/2006/chart" xmlns:r="http://schemas.openxmlformats.org/officeDocument/2006/relationships" r:id="rId3"/>
            </a:graphicData>
          </a:graphic>
        </p:graphicFrame>
        <p:sp>
          <p:nvSpPr>
            <p:cNvPr id="31" name="TextBox 1">
              <a:extLst>
                <a:ext uri="{FF2B5EF4-FFF2-40B4-BE49-F238E27FC236}">
                  <a16:creationId xmlns:a16="http://schemas.microsoft.com/office/drawing/2014/main" id="{62E36A51-7FA7-44CE-B9B2-3E0777299468}"/>
                </a:ext>
              </a:extLst>
            </p:cNvPr>
            <p:cNvSpPr txBox="1"/>
            <p:nvPr/>
          </p:nvSpPr>
          <p:spPr>
            <a:xfrm>
              <a:off x="5004600" y="4545600"/>
              <a:ext cx="3094761" cy="777960"/>
            </a:xfrm>
            <a:prstGeom prst="rect">
              <a:avLst/>
            </a:prstGeom>
            <a:noFill/>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GB" sz="1600" dirty="0"/>
                <a:t>Virtually no value left for Transnet after 2030</a:t>
              </a:r>
            </a:p>
          </p:txBody>
        </p:sp>
        <p:sp>
          <p:nvSpPr>
            <p:cNvPr id="32" name="TextBox 1">
              <a:extLst>
                <a:ext uri="{FF2B5EF4-FFF2-40B4-BE49-F238E27FC236}">
                  <a16:creationId xmlns:a16="http://schemas.microsoft.com/office/drawing/2014/main" id="{6AAF8E8D-FB96-492E-9C3E-A2CDBE42B364}"/>
                </a:ext>
              </a:extLst>
            </p:cNvPr>
            <p:cNvSpPr txBox="1"/>
            <p:nvPr/>
          </p:nvSpPr>
          <p:spPr>
            <a:xfrm>
              <a:off x="6833400" y="3274304"/>
              <a:ext cx="2719161" cy="777960"/>
            </a:xfrm>
            <a:prstGeom prst="rect">
              <a:avLst/>
            </a:prstGeom>
            <a:noFill/>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GB" sz="1600" dirty="0"/>
                <a:t>The entire rail line becomes uneconomic after 2032  </a:t>
              </a:r>
            </a:p>
          </p:txBody>
        </p:sp>
        <p:sp>
          <p:nvSpPr>
            <p:cNvPr id="33" name="TextBox 1">
              <a:extLst>
                <a:ext uri="{FF2B5EF4-FFF2-40B4-BE49-F238E27FC236}">
                  <a16:creationId xmlns:a16="http://schemas.microsoft.com/office/drawing/2014/main" id="{C3EA9B2D-969E-44D0-93FF-81324DEFD02D}"/>
                </a:ext>
              </a:extLst>
            </p:cNvPr>
            <p:cNvSpPr txBox="1"/>
            <p:nvPr/>
          </p:nvSpPr>
          <p:spPr>
            <a:xfrm>
              <a:off x="4561940" y="2543631"/>
              <a:ext cx="3342296" cy="777960"/>
            </a:xfrm>
            <a:prstGeom prst="rect">
              <a:avLst/>
            </a:prstGeom>
            <a:noFill/>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GB" sz="1600" dirty="0"/>
                <a:t>Current take or pay rail contracts are set to expire in 2026 – eroding Transnet freight profits but restoring value for struggling exporters</a:t>
              </a:r>
            </a:p>
          </p:txBody>
        </p:sp>
        <p:cxnSp>
          <p:nvCxnSpPr>
            <p:cNvPr id="36" name="Straight Arrow Connector 35">
              <a:extLst>
                <a:ext uri="{FF2B5EF4-FFF2-40B4-BE49-F238E27FC236}">
                  <a16:creationId xmlns:a16="http://schemas.microsoft.com/office/drawing/2014/main" id="{27DE8972-24BD-4E85-B465-266C5C79A8D5}"/>
                </a:ext>
              </a:extLst>
            </p:cNvPr>
            <p:cNvCxnSpPr>
              <a:cxnSpLocks/>
            </p:cNvCxnSpPr>
            <p:nvPr/>
          </p:nvCxnSpPr>
          <p:spPr>
            <a:xfrm flipH="1">
              <a:off x="5538000" y="3326400"/>
              <a:ext cx="152401" cy="794905"/>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E259B405-3029-4414-A441-B14B35B6FF92}"/>
                </a:ext>
              </a:extLst>
            </p:cNvPr>
            <p:cNvCxnSpPr>
              <a:cxnSpLocks/>
            </p:cNvCxnSpPr>
            <p:nvPr/>
          </p:nvCxnSpPr>
          <p:spPr>
            <a:xfrm flipH="1">
              <a:off x="8052600" y="3723852"/>
              <a:ext cx="166741" cy="476103"/>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B439F981-A281-4BFA-B79F-156CD21B5F80}"/>
                </a:ext>
              </a:extLst>
            </p:cNvPr>
            <p:cNvCxnSpPr>
              <a:cxnSpLocks/>
            </p:cNvCxnSpPr>
            <p:nvPr/>
          </p:nvCxnSpPr>
          <p:spPr>
            <a:xfrm flipV="1">
              <a:off x="7111741" y="4285985"/>
              <a:ext cx="255059" cy="28575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sp>
        <p:nvSpPr>
          <p:cNvPr id="3" name="Slide Number Placeholder 2">
            <a:extLst>
              <a:ext uri="{FF2B5EF4-FFF2-40B4-BE49-F238E27FC236}">
                <a16:creationId xmlns:a16="http://schemas.microsoft.com/office/drawing/2014/main" id="{183BD183-A548-4CDD-AE4D-8F559FAD5275}"/>
              </a:ext>
            </a:extLst>
          </p:cNvPr>
          <p:cNvSpPr>
            <a:spLocks noGrp="1"/>
          </p:cNvSpPr>
          <p:nvPr>
            <p:ph type="sldNum" sz="quarter" idx="4"/>
          </p:nvPr>
        </p:nvSpPr>
        <p:spPr/>
        <p:txBody>
          <a:bodyPr/>
          <a:lstStyle/>
          <a:p>
            <a:fld id="{005ED145-52BD-FC41-B15C-9E02BE74B9C5}" type="slidenum">
              <a:rPr lang="en-US" smtClean="0"/>
              <a:pPr/>
              <a:t>10</a:t>
            </a:fld>
            <a:endParaRPr lang="en-US" dirty="0"/>
          </a:p>
        </p:txBody>
      </p:sp>
    </p:spTree>
    <p:extLst>
      <p:ext uri="{BB962C8B-B14F-4D97-AF65-F5344CB8AC3E}">
        <p14:creationId xmlns:p14="http://schemas.microsoft.com/office/powerpoint/2010/main" val="3590031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7185A5C-85D9-4A3C-96E4-3892FE9D103B}"/>
              </a:ext>
            </a:extLst>
          </p:cNvPr>
          <p:cNvSpPr>
            <a:spLocks noGrp="1"/>
          </p:cNvSpPr>
          <p:nvPr>
            <p:ph type="title"/>
          </p:nvPr>
        </p:nvSpPr>
        <p:spPr>
          <a:xfrm>
            <a:off x="0" y="0"/>
            <a:ext cx="12192000" cy="799136"/>
          </a:xfrm>
        </p:spPr>
        <p:txBody>
          <a:bodyPr/>
          <a:lstStyle/>
          <a:p>
            <a:endParaRPr lang="en-US"/>
          </a:p>
        </p:txBody>
      </p:sp>
      <p:sp>
        <p:nvSpPr>
          <p:cNvPr id="21" name="Title 1">
            <a:extLst>
              <a:ext uri="{FF2B5EF4-FFF2-40B4-BE49-F238E27FC236}">
                <a16:creationId xmlns:a16="http://schemas.microsoft.com/office/drawing/2014/main" id="{006B7EAF-C6CD-4645-B013-3618FE0F36FD}"/>
              </a:ext>
            </a:extLst>
          </p:cNvPr>
          <p:cNvSpPr txBox="1">
            <a:spLocks/>
          </p:cNvSpPr>
          <p:nvPr/>
        </p:nvSpPr>
        <p:spPr>
          <a:xfrm>
            <a:off x="1719" y="0"/>
            <a:ext cx="12188694" cy="775664"/>
          </a:xfrm>
          <a:prstGeom prst="rect">
            <a:avLst/>
          </a:prstGeom>
          <a:solidFill>
            <a:schemeClr val="bg2">
              <a:lumMod val="90000"/>
            </a:schemeClr>
          </a:solidFill>
        </p:spPr>
        <p:txBody>
          <a:bodyPr vert="horz" lIns="91440" tIns="45720" rIns="91440" bIns="45720" rtlCol="0" anchor="ctr" anchorCtr="0">
            <a:noAutofit/>
          </a:bodyPr>
          <a:lstStyle>
            <a:lvl1pPr algn="l" defTabSz="457212" rtl="0" eaLnBrk="1" latinLnBrk="0" hangingPunct="1">
              <a:spcBef>
                <a:spcPct val="0"/>
              </a:spcBef>
              <a:buNone/>
              <a:defRPr sz="2800" b="0" i="1" kern="1200">
                <a:solidFill>
                  <a:schemeClr val="tx1">
                    <a:lumMod val="85000"/>
                    <a:lumOff val="15000"/>
                  </a:schemeClr>
                </a:solidFill>
                <a:latin typeface="+mj-lt"/>
                <a:ea typeface="+mj-ea"/>
                <a:cs typeface="Times New Roman"/>
              </a:defRPr>
            </a:lvl1pPr>
          </a:lstStyle>
          <a:p>
            <a:pPr marL="114300"/>
            <a:r>
              <a:rPr lang="en-US" sz="2200" i="0" dirty="0">
                <a:latin typeface="Candara" panose="020E0502030303020204" pitchFamily="34" charset="0"/>
              </a:rPr>
              <a:t>Ownership, financing and commercial relationships will determine how climate transition risk would be shared among various stakeholders </a:t>
            </a:r>
          </a:p>
        </p:txBody>
      </p:sp>
      <p:sp>
        <p:nvSpPr>
          <p:cNvPr id="2" name="Slide Number Placeholder 1">
            <a:extLst>
              <a:ext uri="{FF2B5EF4-FFF2-40B4-BE49-F238E27FC236}">
                <a16:creationId xmlns:a16="http://schemas.microsoft.com/office/drawing/2014/main" id="{F01D2D1C-B8C4-4508-9B3B-8FC0B05DEA3D}"/>
              </a:ext>
            </a:extLst>
          </p:cNvPr>
          <p:cNvSpPr>
            <a:spLocks noGrp="1"/>
          </p:cNvSpPr>
          <p:nvPr>
            <p:ph type="sldNum" sz="quarter" idx="4"/>
          </p:nvPr>
        </p:nvSpPr>
        <p:spPr/>
        <p:txBody>
          <a:bodyPr/>
          <a:lstStyle/>
          <a:p>
            <a:fld id="{005ED145-52BD-FC41-B15C-9E02BE74B9C5}" type="slidenum">
              <a:rPr lang="en-US" smtClean="0"/>
              <a:pPr/>
              <a:t>11</a:t>
            </a:fld>
            <a:endParaRPr lang="en-US" dirty="0"/>
          </a:p>
        </p:txBody>
      </p:sp>
      <p:sp>
        <p:nvSpPr>
          <p:cNvPr id="3" name="TextBox 2">
            <a:extLst>
              <a:ext uri="{FF2B5EF4-FFF2-40B4-BE49-F238E27FC236}">
                <a16:creationId xmlns:a16="http://schemas.microsoft.com/office/drawing/2014/main" id="{7FE5EA3B-B5B4-4486-BA3F-5842636F190B}"/>
              </a:ext>
            </a:extLst>
          </p:cNvPr>
          <p:cNvSpPr txBox="1"/>
          <p:nvPr/>
        </p:nvSpPr>
        <p:spPr>
          <a:xfrm>
            <a:off x="3118850" y="858090"/>
            <a:ext cx="6101350" cy="369332"/>
          </a:xfrm>
          <a:prstGeom prst="rect">
            <a:avLst/>
          </a:prstGeom>
          <a:noFill/>
        </p:spPr>
        <p:txBody>
          <a:bodyPr wrap="none" rtlCol="0">
            <a:spAutoFit/>
          </a:bodyPr>
          <a:lstStyle/>
          <a:p>
            <a:r>
              <a:rPr lang="en-US" b="1" dirty="0"/>
              <a:t>Linkages between public and private entities in South Africa</a:t>
            </a:r>
          </a:p>
        </p:txBody>
      </p:sp>
      <p:pic>
        <p:nvPicPr>
          <p:cNvPr id="5" name="Picture 4">
            <a:extLst>
              <a:ext uri="{FF2B5EF4-FFF2-40B4-BE49-F238E27FC236}">
                <a16:creationId xmlns:a16="http://schemas.microsoft.com/office/drawing/2014/main" id="{6A348602-6411-47E3-86FC-9E2410C4C02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1619" y="1227422"/>
            <a:ext cx="9675811" cy="5373445"/>
          </a:xfrm>
          <a:prstGeom prst="rect">
            <a:avLst/>
          </a:prstGeom>
        </p:spPr>
      </p:pic>
    </p:spTree>
    <p:extLst>
      <p:ext uri="{BB962C8B-B14F-4D97-AF65-F5344CB8AC3E}">
        <p14:creationId xmlns:p14="http://schemas.microsoft.com/office/powerpoint/2010/main" val="605437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7185A5C-85D9-4A3C-96E4-3892FE9D103B}"/>
              </a:ext>
            </a:extLst>
          </p:cNvPr>
          <p:cNvSpPr>
            <a:spLocks noGrp="1"/>
          </p:cNvSpPr>
          <p:nvPr>
            <p:ph type="title"/>
          </p:nvPr>
        </p:nvSpPr>
        <p:spPr>
          <a:xfrm>
            <a:off x="-1719" y="-55745"/>
            <a:ext cx="12192000" cy="799136"/>
          </a:xfrm>
        </p:spPr>
        <p:txBody>
          <a:bodyPr/>
          <a:lstStyle/>
          <a:p>
            <a:endParaRPr lang="en-US" dirty="0"/>
          </a:p>
        </p:txBody>
      </p:sp>
      <p:sp>
        <p:nvSpPr>
          <p:cNvPr id="21" name="Title 1">
            <a:extLst>
              <a:ext uri="{FF2B5EF4-FFF2-40B4-BE49-F238E27FC236}">
                <a16:creationId xmlns:a16="http://schemas.microsoft.com/office/drawing/2014/main" id="{006B7EAF-C6CD-4645-B013-3618FE0F36FD}"/>
              </a:ext>
            </a:extLst>
          </p:cNvPr>
          <p:cNvSpPr txBox="1">
            <a:spLocks/>
          </p:cNvSpPr>
          <p:nvPr/>
        </p:nvSpPr>
        <p:spPr>
          <a:xfrm>
            <a:off x="-8348" y="-100161"/>
            <a:ext cx="12188694" cy="843551"/>
          </a:xfrm>
          <a:prstGeom prst="rect">
            <a:avLst/>
          </a:prstGeom>
          <a:solidFill>
            <a:schemeClr val="bg2">
              <a:lumMod val="90000"/>
            </a:schemeClr>
          </a:solidFill>
        </p:spPr>
        <p:txBody>
          <a:bodyPr vert="horz" lIns="91440" tIns="45720" rIns="91440" bIns="45720" rtlCol="0" anchor="ctr" anchorCtr="0">
            <a:noAutofit/>
          </a:bodyPr>
          <a:lstStyle>
            <a:lvl1pPr algn="l" defTabSz="457212" rtl="0" eaLnBrk="1" latinLnBrk="0" hangingPunct="1">
              <a:spcBef>
                <a:spcPct val="0"/>
              </a:spcBef>
              <a:buNone/>
              <a:defRPr sz="2800" b="0" i="1" kern="1200">
                <a:solidFill>
                  <a:schemeClr val="tx1">
                    <a:lumMod val="85000"/>
                    <a:lumOff val="15000"/>
                  </a:schemeClr>
                </a:solidFill>
                <a:latin typeface="+mj-lt"/>
                <a:ea typeface="+mj-ea"/>
                <a:cs typeface="Times New Roman"/>
              </a:defRPr>
            </a:lvl1pPr>
          </a:lstStyle>
          <a:p>
            <a:pPr marL="114300"/>
            <a:r>
              <a:rPr lang="en-US" sz="2200" i="0" dirty="0">
                <a:latin typeface="Candara" panose="020E0502030303020204" pitchFamily="34" charset="0"/>
              </a:rPr>
              <a:t>Risk will shift – often to the national government – as stakeholders respond to new realities</a:t>
            </a:r>
          </a:p>
        </p:txBody>
      </p:sp>
      <p:pic>
        <p:nvPicPr>
          <p:cNvPr id="14" name="Picture 13">
            <a:extLst>
              <a:ext uri="{FF2B5EF4-FFF2-40B4-BE49-F238E27FC236}">
                <a16:creationId xmlns:a16="http://schemas.microsoft.com/office/drawing/2014/main" id="{8C3B857F-E888-40B4-A5C2-D5E771CCE0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95400"/>
            <a:ext cx="10668000" cy="5029200"/>
          </a:xfrm>
          <a:prstGeom prst="rect">
            <a:avLst/>
          </a:prstGeom>
          <a:solidFill>
            <a:schemeClr val="bg1"/>
          </a:solidFill>
          <a:ln>
            <a:noFill/>
          </a:ln>
        </p:spPr>
      </p:pic>
      <p:sp>
        <p:nvSpPr>
          <p:cNvPr id="2" name="Slide Number Placeholder 1">
            <a:extLst>
              <a:ext uri="{FF2B5EF4-FFF2-40B4-BE49-F238E27FC236}">
                <a16:creationId xmlns:a16="http://schemas.microsoft.com/office/drawing/2014/main" id="{AC13A522-796F-4C71-9BFE-51188B3540B7}"/>
              </a:ext>
            </a:extLst>
          </p:cNvPr>
          <p:cNvSpPr>
            <a:spLocks noGrp="1"/>
          </p:cNvSpPr>
          <p:nvPr>
            <p:ph type="sldNum" sz="quarter" idx="4"/>
          </p:nvPr>
        </p:nvSpPr>
        <p:spPr/>
        <p:txBody>
          <a:bodyPr/>
          <a:lstStyle/>
          <a:p>
            <a:fld id="{005ED145-52BD-FC41-B15C-9E02BE74B9C5}" type="slidenum">
              <a:rPr lang="en-US" smtClean="0"/>
              <a:pPr/>
              <a:t>12</a:t>
            </a:fld>
            <a:endParaRPr lang="en-US" dirty="0"/>
          </a:p>
        </p:txBody>
      </p:sp>
      <p:sp>
        <p:nvSpPr>
          <p:cNvPr id="6" name="Freeform: Shape 5">
            <a:extLst>
              <a:ext uri="{FF2B5EF4-FFF2-40B4-BE49-F238E27FC236}">
                <a16:creationId xmlns:a16="http://schemas.microsoft.com/office/drawing/2014/main" id="{427D27E0-0201-46F7-9899-FE543D60A84D}"/>
              </a:ext>
            </a:extLst>
          </p:cNvPr>
          <p:cNvSpPr/>
          <p:nvPr/>
        </p:nvSpPr>
        <p:spPr>
          <a:xfrm>
            <a:off x="8700654" y="1177636"/>
            <a:ext cx="3138055" cy="5375564"/>
          </a:xfrm>
          <a:custGeom>
            <a:avLst/>
            <a:gdLst>
              <a:gd name="connsiteX0" fmla="*/ 193964 w 3138055"/>
              <a:gd name="connsiteY0" fmla="*/ 5292437 h 5375564"/>
              <a:gd name="connsiteX1" fmla="*/ 159328 w 3138055"/>
              <a:gd name="connsiteY1" fmla="*/ 318655 h 5375564"/>
              <a:gd name="connsiteX2" fmla="*/ 27709 w 3138055"/>
              <a:gd name="connsiteY2" fmla="*/ 311727 h 5375564"/>
              <a:gd name="connsiteX3" fmla="*/ 0 w 3138055"/>
              <a:gd name="connsiteY3" fmla="*/ 0 h 5375564"/>
              <a:gd name="connsiteX4" fmla="*/ 3138055 w 3138055"/>
              <a:gd name="connsiteY4" fmla="*/ 13855 h 5375564"/>
              <a:gd name="connsiteX5" fmla="*/ 3124200 w 3138055"/>
              <a:gd name="connsiteY5" fmla="*/ 5375564 h 5375564"/>
              <a:gd name="connsiteX6" fmla="*/ 193964 w 3138055"/>
              <a:gd name="connsiteY6" fmla="*/ 5292437 h 5375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38055" h="5375564">
                <a:moveTo>
                  <a:pt x="193964" y="5292437"/>
                </a:moveTo>
                <a:lnTo>
                  <a:pt x="159328" y="318655"/>
                </a:lnTo>
                <a:lnTo>
                  <a:pt x="27709" y="311727"/>
                </a:lnTo>
                <a:lnTo>
                  <a:pt x="0" y="0"/>
                </a:lnTo>
                <a:lnTo>
                  <a:pt x="3138055" y="13855"/>
                </a:lnTo>
                <a:cubicBezTo>
                  <a:pt x="3133437" y="1801091"/>
                  <a:pt x="3128818" y="3588328"/>
                  <a:pt x="3124200" y="5375564"/>
                </a:cubicBezTo>
                <a:lnTo>
                  <a:pt x="193964" y="5292437"/>
                </a:lnTo>
                <a:close/>
              </a:path>
            </a:pathLst>
          </a:custGeom>
          <a:solidFill>
            <a:schemeClr val="bg1"/>
          </a:solidFill>
          <a:ln w="38100" cmpd="sng">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95547C20-EAC2-43CD-AF56-7C3992D9B286}"/>
              </a:ext>
            </a:extLst>
          </p:cNvPr>
          <p:cNvSpPr/>
          <p:nvPr/>
        </p:nvSpPr>
        <p:spPr>
          <a:xfrm>
            <a:off x="6019800" y="1066800"/>
            <a:ext cx="3657600" cy="5375564"/>
          </a:xfrm>
          <a:prstGeom prst="rect">
            <a:avLst/>
          </a:prstGeom>
          <a:solidFill>
            <a:schemeClr val="bg1"/>
          </a:solidFill>
          <a:ln w="38100" cmpd="sng">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51120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0413" cy="775664"/>
          </a:xfrm>
          <a:solidFill>
            <a:schemeClr val="bg2">
              <a:lumMod val="90000"/>
            </a:schemeClr>
          </a:solidFill>
        </p:spPr>
        <p:txBody>
          <a:bodyPr>
            <a:noAutofit/>
          </a:bodyPr>
          <a:lstStyle/>
          <a:p>
            <a:pPr marL="57150"/>
            <a:r>
              <a:rPr lang="en-US" sz="2200" i="0" dirty="0">
                <a:latin typeface="Candara" panose="020E0502030303020204" pitchFamily="34" charset="0"/>
              </a:rPr>
              <a:t>Transition risk, if not identified, monitored and managed, could hurt the South African sovereign credit rating and impact long term growth prospects and social outcomes</a:t>
            </a:r>
          </a:p>
        </p:txBody>
      </p:sp>
      <p:sp>
        <p:nvSpPr>
          <p:cNvPr id="3" name="Slide Number Placeholder 2">
            <a:extLst>
              <a:ext uri="{FF2B5EF4-FFF2-40B4-BE49-F238E27FC236}">
                <a16:creationId xmlns:a16="http://schemas.microsoft.com/office/drawing/2014/main" id="{690AAA89-6470-4530-B603-58B729CED888}"/>
              </a:ext>
            </a:extLst>
          </p:cNvPr>
          <p:cNvSpPr>
            <a:spLocks noGrp="1"/>
          </p:cNvSpPr>
          <p:nvPr>
            <p:ph type="sldNum" sz="quarter" idx="4"/>
          </p:nvPr>
        </p:nvSpPr>
        <p:spPr/>
        <p:txBody>
          <a:bodyPr/>
          <a:lstStyle/>
          <a:p>
            <a:fld id="{005ED145-52BD-FC41-B15C-9E02BE74B9C5}" type="slidenum">
              <a:rPr lang="en-US" smtClean="0"/>
              <a:pPr/>
              <a:t>13</a:t>
            </a:fld>
            <a:endParaRPr lang="en-US" dirty="0"/>
          </a:p>
        </p:txBody>
      </p:sp>
      <p:pic>
        <p:nvPicPr>
          <p:cNvPr id="4" name="Picture 3">
            <a:extLst>
              <a:ext uri="{FF2B5EF4-FFF2-40B4-BE49-F238E27FC236}">
                <a16:creationId xmlns:a16="http://schemas.microsoft.com/office/drawing/2014/main" id="{E4965541-16D7-419F-A28D-8F652CA7E9EB}"/>
              </a:ext>
            </a:extLst>
          </p:cNvPr>
          <p:cNvPicPr/>
          <p:nvPr/>
        </p:nvPicPr>
        <p:blipFill rotWithShape="1">
          <a:blip r:embed="rId2"/>
          <a:srcRect l="71129" t="29309" r="8398" b="12074"/>
          <a:stretch/>
        </p:blipFill>
        <p:spPr bwMode="auto">
          <a:xfrm>
            <a:off x="445200" y="838200"/>
            <a:ext cx="3060000" cy="4320000"/>
          </a:xfrm>
          <a:prstGeom prst="rect">
            <a:avLst/>
          </a:prstGeom>
          <a:ln>
            <a:noFill/>
          </a:ln>
          <a:extLst>
            <a:ext uri="{53640926-AAD7-44D8-BBD7-CCE9431645EC}">
              <a14:shadowObscured xmlns:a14="http://schemas.microsoft.com/office/drawing/2010/main"/>
            </a:ext>
          </a:extLst>
        </p:spPr>
      </p:pic>
      <p:cxnSp>
        <p:nvCxnSpPr>
          <p:cNvPr id="5" name="Straight Connector 4">
            <a:extLst>
              <a:ext uri="{FF2B5EF4-FFF2-40B4-BE49-F238E27FC236}">
                <a16:creationId xmlns:a16="http://schemas.microsoft.com/office/drawing/2014/main" id="{A4EAE849-9949-4A49-82C9-3FEA46A098C8}"/>
              </a:ext>
            </a:extLst>
          </p:cNvPr>
          <p:cNvCxnSpPr>
            <a:cxnSpLocks/>
          </p:cNvCxnSpPr>
          <p:nvPr/>
        </p:nvCxnSpPr>
        <p:spPr>
          <a:xfrm flipH="1">
            <a:off x="1600200" y="3459044"/>
            <a:ext cx="838200" cy="164635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2" name="Oval 21">
            <a:extLst>
              <a:ext uri="{FF2B5EF4-FFF2-40B4-BE49-F238E27FC236}">
                <a16:creationId xmlns:a16="http://schemas.microsoft.com/office/drawing/2014/main" id="{42A6A38B-B72E-49D9-A367-364F141BB608}"/>
              </a:ext>
            </a:extLst>
          </p:cNvPr>
          <p:cNvSpPr/>
          <p:nvPr/>
        </p:nvSpPr>
        <p:spPr>
          <a:xfrm>
            <a:off x="1892332" y="2537355"/>
            <a:ext cx="1371600" cy="921689"/>
          </a:xfrm>
          <a:prstGeom prst="ellipse">
            <a:avLst/>
          </a:prstGeom>
          <a:noFill/>
          <a:ln w="38100" cmpd="sng">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4" name="TextBox 23">
            <a:extLst>
              <a:ext uri="{FF2B5EF4-FFF2-40B4-BE49-F238E27FC236}">
                <a16:creationId xmlns:a16="http://schemas.microsoft.com/office/drawing/2014/main" id="{D7F893F8-D141-4434-B727-D120B6477A36}"/>
              </a:ext>
            </a:extLst>
          </p:cNvPr>
          <p:cNvSpPr txBox="1"/>
          <p:nvPr/>
        </p:nvSpPr>
        <p:spPr>
          <a:xfrm>
            <a:off x="152400" y="5105400"/>
            <a:ext cx="3657600" cy="1384995"/>
          </a:xfrm>
          <a:prstGeom prst="rect">
            <a:avLst/>
          </a:prstGeom>
          <a:noFill/>
        </p:spPr>
        <p:txBody>
          <a:bodyPr wrap="square" rtlCol="0">
            <a:spAutoFit/>
          </a:bodyPr>
          <a:lstStyle/>
          <a:p>
            <a:r>
              <a:rPr lang="en-GB" sz="1400" b="1" dirty="0"/>
              <a:t>Impact of transition risk on public balance sheet</a:t>
            </a:r>
          </a:p>
          <a:p>
            <a:pPr marL="285750" indent="-285750">
              <a:buFont typeface="Arial" panose="020B0604020202020204" pitchFamily="34" charset="0"/>
              <a:buChar char="•"/>
            </a:pPr>
            <a:r>
              <a:rPr lang="en-GB" sz="1400" dirty="0"/>
              <a:t>Bailouts / financial support for firms and </a:t>
            </a:r>
            <a:r>
              <a:rPr lang="en-GB" sz="1400" dirty="0" err="1"/>
              <a:t>munis</a:t>
            </a:r>
            <a:r>
              <a:rPr lang="en-GB" sz="1400" dirty="0"/>
              <a:t> in distress</a:t>
            </a:r>
          </a:p>
          <a:p>
            <a:pPr marL="285750" indent="-285750">
              <a:buFont typeface="Arial" panose="020B0604020202020204" pitchFamily="34" charset="0"/>
              <a:buChar char="•"/>
            </a:pPr>
            <a:r>
              <a:rPr lang="en-GB" sz="1400" dirty="0"/>
              <a:t>Additional debt guarantees for SOEs</a:t>
            </a:r>
          </a:p>
          <a:p>
            <a:pPr marL="285750" indent="-285750">
              <a:buFont typeface="Arial" panose="020B0604020202020204" pitchFamily="34" charset="0"/>
              <a:buChar char="•"/>
            </a:pPr>
            <a:r>
              <a:rPr lang="en-GB" sz="1400" dirty="0"/>
              <a:t>Additional social spending</a:t>
            </a:r>
          </a:p>
        </p:txBody>
      </p:sp>
      <p:sp>
        <p:nvSpPr>
          <p:cNvPr id="28" name="TextBox 27">
            <a:extLst>
              <a:ext uri="{FF2B5EF4-FFF2-40B4-BE49-F238E27FC236}">
                <a16:creationId xmlns:a16="http://schemas.microsoft.com/office/drawing/2014/main" id="{DB81B7EB-4494-40A7-9B6D-5912E0DB5DDE}"/>
              </a:ext>
            </a:extLst>
          </p:cNvPr>
          <p:cNvSpPr txBox="1"/>
          <p:nvPr/>
        </p:nvSpPr>
        <p:spPr>
          <a:xfrm>
            <a:off x="4038600" y="5257800"/>
            <a:ext cx="3657600" cy="1323439"/>
          </a:xfrm>
          <a:prstGeom prst="rect">
            <a:avLst/>
          </a:prstGeom>
          <a:noFill/>
        </p:spPr>
        <p:txBody>
          <a:bodyPr wrap="square" rtlCol="0">
            <a:spAutoFit/>
          </a:bodyPr>
          <a:lstStyle/>
          <a:p>
            <a:r>
              <a:rPr lang="en-GB" sz="1600" dirty="0"/>
              <a:t>Transition risk could significantly increase public debt / GDP, a key metric for rating agencies</a:t>
            </a:r>
          </a:p>
          <a:p>
            <a:endParaRPr lang="en-GB" sz="1600" dirty="0"/>
          </a:p>
          <a:p>
            <a:r>
              <a:rPr lang="en-GB" sz="1600" b="1" dirty="0"/>
              <a:t>Timing and profile of risk is key</a:t>
            </a:r>
          </a:p>
        </p:txBody>
      </p:sp>
      <p:sp>
        <p:nvSpPr>
          <p:cNvPr id="29" name="Rectangle 28">
            <a:extLst>
              <a:ext uri="{FF2B5EF4-FFF2-40B4-BE49-F238E27FC236}">
                <a16:creationId xmlns:a16="http://schemas.microsoft.com/office/drawing/2014/main" id="{22DEB516-64ED-4FE6-AA54-998EA11AECF6}"/>
              </a:ext>
            </a:extLst>
          </p:cNvPr>
          <p:cNvSpPr/>
          <p:nvPr/>
        </p:nvSpPr>
        <p:spPr>
          <a:xfrm>
            <a:off x="5029200" y="1424790"/>
            <a:ext cx="990600" cy="3604410"/>
          </a:xfrm>
          <a:prstGeom prst="rect">
            <a:avLst/>
          </a:prstGeom>
          <a:noFill/>
          <a:ln w="38100" cmpd="sng"/>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30" name="TextBox 29">
            <a:extLst>
              <a:ext uri="{FF2B5EF4-FFF2-40B4-BE49-F238E27FC236}">
                <a16:creationId xmlns:a16="http://schemas.microsoft.com/office/drawing/2014/main" id="{B72D16B9-9AFA-4782-A172-BA240102E397}"/>
              </a:ext>
            </a:extLst>
          </p:cNvPr>
          <p:cNvSpPr txBox="1"/>
          <p:nvPr/>
        </p:nvSpPr>
        <p:spPr>
          <a:xfrm flipH="1">
            <a:off x="4846319" y="981916"/>
            <a:ext cx="1402081" cy="307777"/>
          </a:xfrm>
          <a:prstGeom prst="rect">
            <a:avLst/>
          </a:prstGeom>
          <a:noFill/>
        </p:spPr>
        <p:txBody>
          <a:bodyPr wrap="square" rtlCol="0">
            <a:spAutoFit/>
          </a:bodyPr>
          <a:lstStyle/>
          <a:p>
            <a:pPr algn="ctr"/>
            <a:r>
              <a:rPr lang="en-GB" sz="1400" b="1" dirty="0"/>
              <a:t>SA GDP 2017</a:t>
            </a:r>
          </a:p>
        </p:txBody>
      </p:sp>
      <p:sp>
        <p:nvSpPr>
          <p:cNvPr id="31" name="TextBox 30">
            <a:extLst>
              <a:ext uri="{FF2B5EF4-FFF2-40B4-BE49-F238E27FC236}">
                <a16:creationId xmlns:a16="http://schemas.microsoft.com/office/drawing/2014/main" id="{8797923F-0AFA-4399-A9C9-3FF48B4DEA0E}"/>
              </a:ext>
            </a:extLst>
          </p:cNvPr>
          <p:cNvSpPr txBox="1"/>
          <p:nvPr/>
        </p:nvSpPr>
        <p:spPr>
          <a:xfrm flipH="1">
            <a:off x="4419600" y="1298638"/>
            <a:ext cx="701041" cy="523220"/>
          </a:xfrm>
          <a:prstGeom prst="rect">
            <a:avLst/>
          </a:prstGeom>
          <a:noFill/>
        </p:spPr>
        <p:txBody>
          <a:bodyPr wrap="square" rtlCol="0">
            <a:spAutoFit/>
          </a:bodyPr>
          <a:lstStyle/>
          <a:p>
            <a:r>
              <a:rPr lang="en-GB" sz="1400" dirty="0"/>
              <a:t>$450 bn</a:t>
            </a:r>
          </a:p>
        </p:txBody>
      </p:sp>
      <p:sp>
        <p:nvSpPr>
          <p:cNvPr id="32" name="Rectangle 31">
            <a:extLst>
              <a:ext uri="{FF2B5EF4-FFF2-40B4-BE49-F238E27FC236}">
                <a16:creationId xmlns:a16="http://schemas.microsoft.com/office/drawing/2014/main" id="{F4F1DAD2-F39B-445C-B756-0BE7866C093F}"/>
              </a:ext>
            </a:extLst>
          </p:cNvPr>
          <p:cNvSpPr/>
          <p:nvPr/>
        </p:nvSpPr>
        <p:spPr>
          <a:xfrm>
            <a:off x="5029200" y="3200401"/>
            <a:ext cx="990600" cy="1828800"/>
          </a:xfrm>
          <a:prstGeom prst="rect">
            <a:avLst/>
          </a:prstGeom>
          <a:solidFill>
            <a:schemeClr val="bg1">
              <a:lumMod val="65000"/>
            </a:schemeClr>
          </a:solidFill>
          <a:ln w="38100" cmpd="sng">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33" name="TextBox 32">
            <a:extLst>
              <a:ext uri="{FF2B5EF4-FFF2-40B4-BE49-F238E27FC236}">
                <a16:creationId xmlns:a16="http://schemas.microsoft.com/office/drawing/2014/main" id="{0116C954-1FAC-45E2-BB2C-D34ED17B5B1D}"/>
              </a:ext>
            </a:extLst>
          </p:cNvPr>
          <p:cNvSpPr txBox="1"/>
          <p:nvPr/>
        </p:nvSpPr>
        <p:spPr>
          <a:xfrm flipH="1">
            <a:off x="4446639" y="2978023"/>
            <a:ext cx="701041" cy="523220"/>
          </a:xfrm>
          <a:prstGeom prst="rect">
            <a:avLst/>
          </a:prstGeom>
          <a:noFill/>
        </p:spPr>
        <p:txBody>
          <a:bodyPr wrap="square" rtlCol="0">
            <a:spAutoFit/>
          </a:bodyPr>
          <a:lstStyle/>
          <a:p>
            <a:r>
              <a:rPr lang="en-GB" sz="1400" dirty="0"/>
              <a:t>$240 bn</a:t>
            </a:r>
          </a:p>
        </p:txBody>
      </p:sp>
      <p:sp>
        <p:nvSpPr>
          <p:cNvPr id="34" name="Rectangle 33">
            <a:extLst>
              <a:ext uri="{FF2B5EF4-FFF2-40B4-BE49-F238E27FC236}">
                <a16:creationId xmlns:a16="http://schemas.microsoft.com/office/drawing/2014/main" id="{6BF10204-994E-4AED-BBAC-8434DAA80B96}"/>
              </a:ext>
            </a:extLst>
          </p:cNvPr>
          <p:cNvSpPr/>
          <p:nvPr/>
        </p:nvSpPr>
        <p:spPr>
          <a:xfrm>
            <a:off x="5029200" y="2445858"/>
            <a:ext cx="990600" cy="754541"/>
          </a:xfrm>
          <a:prstGeom prst="rect">
            <a:avLst/>
          </a:prstGeom>
          <a:solidFill>
            <a:schemeClr val="bg1">
              <a:lumMod val="85000"/>
            </a:schemeClr>
          </a:solidFill>
          <a:ln w="38100" cmpd="sng">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35" name="TextBox 34">
            <a:extLst>
              <a:ext uri="{FF2B5EF4-FFF2-40B4-BE49-F238E27FC236}">
                <a16:creationId xmlns:a16="http://schemas.microsoft.com/office/drawing/2014/main" id="{A24D3B94-11FE-4F4F-ADCD-A913202AC906}"/>
              </a:ext>
            </a:extLst>
          </p:cNvPr>
          <p:cNvSpPr txBox="1"/>
          <p:nvPr/>
        </p:nvSpPr>
        <p:spPr>
          <a:xfrm flipH="1">
            <a:off x="4446639" y="2289665"/>
            <a:ext cx="701041" cy="523220"/>
          </a:xfrm>
          <a:prstGeom prst="rect">
            <a:avLst/>
          </a:prstGeom>
          <a:noFill/>
        </p:spPr>
        <p:txBody>
          <a:bodyPr wrap="square" rtlCol="0">
            <a:spAutoFit/>
          </a:bodyPr>
          <a:lstStyle/>
          <a:p>
            <a:r>
              <a:rPr lang="en-GB" sz="1400" dirty="0"/>
              <a:t>$307 bn</a:t>
            </a:r>
          </a:p>
        </p:txBody>
      </p:sp>
      <p:sp>
        <p:nvSpPr>
          <p:cNvPr id="36" name="TextBox 35">
            <a:extLst>
              <a:ext uri="{FF2B5EF4-FFF2-40B4-BE49-F238E27FC236}">
                <a16:creationId xmlns:a16="http://schemas.microsoft.com/office/drawing/2014/main" id="{C6D2CB67-EBEC-4A0E-A3EE-E17E0636FD30}"/>
              </a:ext>
            </a:extLst>
          </p:cNvPr>
          <p:cNvSpPr txBox="1"/>
          <p:nvPr/>
        </p:nvSpPr>
        <p:spPr>
          <a:xfrm flipH="1">
            <a:off x="5170294" y="3581400"/>
            <a:ext cx="701041" cy="738664"/>
          </a:xfrm>
          <a:prstGeom prst="rect">
            <a:avLst/>
          </a:prstGeom>
          <a:noFill/>
        </p:spPr>
        <p:txBody>
          <a:bodyPr wrap="square" rtlCol="0">
            <a:spAutoFit/>
          </a:bodyPr>
          <a:lstStyle/>
          <a:p>
            <a:pPr algn="ctr"/>
            <a:r>
              <a:rPr lang="en-GB" sz="1400" b="1" dirty="0">
                <a:solidFill>
                  <a:schemeClr val="bg1"/>
                </a:solidFill>
              </a:rPr>
              <a:t>Public debt 2017</a:t>
            </a:r>
          </a:p>
        </p:txBody>
      </p:sp>
      <p:sp>
        <p:nvSpPr>
          <p:cNvPr id="37" name="TextBox 36">
            <a:extLst>
              <a:ext uri="{FF2B5EF4-FFF2-40B4-BE49-F238E27FC236}">
                <a16:creationId xmlns:a16="http://schemas.microsoft.com/office/drawing/2014/main" id="{049BFBEB-7EC6-4F8D-8747-70B0B4BCB5E6}"/>
              </a:ext>
            </a:extLst>
          </p:cNvPr>
          <p:cNvSpPr txBox="1"/>
          <p:nvPr/>
        </p:nvSpPr>
        <p:spPr>
          <a:xfrm flipH="1">
            <a:off x="5029200" y="2514600"/>
            <a:ext cx="990600" cy="523220"/>
          </a:xfrm>
          <a:prstGeom prst="rect">
            <a:avLst/>
          </a:prstGeom>
          <a:noFill/>
        </p:spPr>
        <p:txBody>
          <a:bodyPr wrap="square" rtlCol="0">
            <a:spAutoFit/>
          </a:bodyPr>
          <a:lstStyle/>
          <a:p>
            <a:pPr algn="ctr"/>
            <a:r>
              <a:rPr lang="en-GB" sz="1400" b="1" dirty="0"/>
              <a:t>Transition risk</a:t>
            </a:r>
          </a:p>
        </p:txBody>
      </p:sp>
      <p:cxnSp>
        <p:nvCxnSpPr>
          <p:cNvPr id="39" name="Straight Connector 38">
            <a:extLst>
              <a:ext uri="{FF2B5EF4-FFF2-40B4-BE49-F238E27FC236}">
                <a16:creationId xmlns:a16="http://schemas.microsoft.com/office/drawing/2014/main" id="{A0DFFE96-AF29-450E-8ED1-DAD648C92C8D}"/>
              </a:ext>
            </a:extLst>
          </p:cNvPr>
          <p:cNvCxnSpPr>
            <a:cxnSpLocks/>
          </p:cNvCxnSpPr>
          <p:nvPr/>
        </p:nvCxnSpPr>
        <p:spPr>
          <a:xfrm>
            <a:off x="5029200" y="3200400"/>
            <a:ext cx="990600" cy="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42" name="TextBox 41">
            <a:extLst>
              <a:ext uri="{FF2B5EF4-FFF2-40B4-BE49-F238E27FC236}">
                <a16:creationId xmlns:a16="http://schemas.microsoft.com/office/drawing/2014/main" id="{DCFB6F96-A4F8-471E-B669-40C1D5667962}"/>
              </a:ext>
            </a:extLst>
          </p:cNvPr>
          <p:cNvSpPr txBox="1"/>
          <p:nvPr/>
        </p:nvSpPr>
        <p:spPr>
          <a:xfrm flipH="1">
            <a:off x="6294119" y="1825823"/>
            <a:ext cx="1402081" cy="307777"/>
          </a:xfrm>
          <a:prstGeom prst="rect">
            <a:avLst/>
          </a:prstGeom>
          <a:noFill/>
          <a:ln>
            <a:solidFill>
              <a:schemeClr val="tx1"/>
            </a:solidFill>
          </a:ln>
        </p:spPr>
        <p:txBody>
          <a:bodyPr wrap="square" rtlCol="0">
            <a:spAutoFit/>
          </a:bodyPr>
          <a:lstStyle/>
          <a:p>
            <a:pPr algn="ctr"/>
            <a:r>
              <a:rPr lang="en-GB" sz="1400" i="1" dirty="0"/>
              <a:t>Debt / GDP</a:t>
            </a:r>
          </a:p>
        </p:txBody>
      </p:sp>
      <p:sp>
        <p:nvSpPr>
          <p:cNvPr id="43" name="TextBox 42">
            <a:extLst>
              <a:ext uri="{FF2B5EF4-FFF2-40B4-BE49-F238E27FC236}">
                <a16:creationId xmlns:a16="http://schemas.microsoft.com/office/drawing/2014/main" id="{4B2A79E6-AD24-4C26-B0CA-2A336A5E9F31}"/>
              </a:ext>
            </a:extLst>
          </p:cNvPr>
          <p:cNvSpPr txBox="1"/>
          <p:nvPr/>
        </p:nvSpPr>
        <p:spPr>
          <a:xfrm flipH="1">
            <a:off x="6065519" y="3045023"/>
            <a:ext cx="1630681" cy="307777"/>
          </a:xfrm>
          <a:prstGeom prst="rect">
            <a:avLst/>
          </a:prstGeom>
          <a:noFill/>
        </p:spPr>
        <p:txBody>
          <a:bodyPr wrap="square" rtlCol="0">
            <a:spAutoFit/>
          </a:bodyPr>
          <a:lstStyle/>
          <a:p>
            <a:pPr algn="ctr"/>
            <a:r>
              <a:rPr lang="en-GB" sz="1400" b="1" i="1" dirty="0"/>
              <a:t>53% (SA 2017, Baa3)</a:t>
            </a:r>
          </a:p>
        </p:txBody>
      </p:sp>
      <p:cxnSp>
        <p:nvCxnSpPr>
          <p:cNvPr id="44" name="Straight Connector 43">
            <a:extLst>
              <a:ext uri="{FF2B5EF4-FFF2-40B4-BE49-F238E27FC236}">
                <a16:creationId xmlns:a16="http://schemas.microsoft.com/office/drawing/2014/main" id="{6881F1ED-DCEC-4B5B-B104-9906A9B1E25E}"/>
              </a:ext>
            </a:extLst>
          </p:cNvPr>
          <p:cNvCxnSpPr>
            <a:cxnSpLocks/>
          </p:cNvCxnSpPr>
          <p:nvPr/>
        </p:nvCxnSpPr>
        <p:spPr>
          <a:xfrm>
            <a:off x="5029200" y="4419600"/>
            <a:ext cx="990600" cy="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08419885-433F-4FC7-9CE3-11B140BBB63C}"/>
              </a:ext>
            </a:extLst>
          </p:cNvPr>
          <p:cNvSpPr txBox="1"/>
          <p:nvPr/>
        </p:nvSpPr>
        <p:spPr>
          <a:xfrm flipH="1">
            <a:off x="6065519" y="4264223"/>
            <a:ext cx="1630681" cy="738664"/>
          </a:xfrm>
          <a:prstGeom prst="rect">
            <a:avLst/>
          </a:prstGeom>
          <a:noFill/>
        </p:spPr>
        <p:txBody>
          <a:bodyPr wrap="square" rtlCol="0">
            <a:spAutoFit/>
          </a:bodyPr>
          <a:lstStyle/>
          <a:p>
            <a:pPr algn="ctr"/>
            <a:r>
              <a:rPr lang="en-GB" sz="1400" i="1" dirty="0"/>
              <a:t>20% (SA govt target, National Development Plan)</a:t>
            </a:r>
          </a:p>
        </p:txBody>
      </p:sp>
      <p:sp>
        <p:nvSpPr>
          <p:cNvPr id="46" name="TextBox 45">
            <a:extLst>
              <a:ext uri="{FF2B5EF4-FFF2-40B4-BE49-F238E27FC236}">
                <a16:creationId xmlns:a16="http://schemas.microsoft.com/office/drawing/2014/main" id="{272EF912-8D95-4A3B-B2F3-98A85D1F9BC7}"/>
              </a:ext>
            </a:extLst>
          </p:cNvPr>
          <p:cNvSpPr txBox="1"/>
          <p:nvPr/>
        </p:nvSpPr>
        <p:spPr>
          <a:xfrm flipH="1">
            <a:off x="5989319" y="2448580"/>
            <a:ext cx="2164081" cy="523220"/>
          </a:xfrm>
          <a:prstGeom prst="rect">
            <a:avLst/>
          </a:prstGeom>
          <a:noFill/>
        </p:spPr>
        <p:txBody>
          <a:bodyPr wrap="square" rtlCol="0">
            <a:spAutoFit/>
          </a:bodyPr>
          <a:lstStyle/>
          <a:p>
            <a:pPr algn="ctr"/>
            <a:r>
              <a:rPr lang="en-GB" sz="1400" i="1" dirty="0"/>
              <a:t>68% (SA 2017 + transition risk)</a:t>
            </a:r>
          </a:p>
        </p:txBody>
      </p:sp>
      <p:cxnSp>
        <p:nvCxnSpPr>
          <p:cNvPr id="47" name="Straight Connector 46">
            <a:extLst>
              <a:ext uri="{FF2B5EF4-FFF2-40B4-BE49-F238E27FC236}">
                <a16:creationId xmlns:a16="http://schemas.microsoft.com/office/drawing/2014/main" id="{0A9F4C04-E54F-422C-81CF-18497BD1EFB8}"/>
              </a:ext>
            </a:extLst>
          </p:cNvPr>
          <p:cNvCxnSpPr>
            <a:cxnSpLocks/>
          </p:cNvCxnSpPr>
          <p:nvPr/>
        </p:nvCxnSpPr>
        <p:spPr>
          <a:xfrm>
            <a:off x="5029200" y="2362200"/>
            <a:ext cx="990600" cy="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49" name="TextBox 48">
            <a:extLst>
              <a:ext uri="{FF2B5EF4-FFF2-40B4-BE49-F238E27FC236}">
                <a16:creationId xmlns:a16="http://schemas.microsoft.com/office/drawing/2014/main" id="{3C674A24-B105-40F5-A72E-921F1CE62F54}"/>
              </a:ext>
            </a:extLst>
          </p:cNvPr>
          <p:cNvSpPr txBox="1"/>
          <p:nvPr/>
        </p:nvSpPr>
        <p:spPr>
          <a:xfrm flipH="1">
            <a:off x="5867400" y="2209800"/>
            <a:ext cx="2164081" cy="307777"/>
          </a:xfrm>
          <a:prstGeom prst="rect">
            <a:avLst/>
          </a:prstGeom>
          <a:noFill/>
        </p:spPr>
        <p:txBody>
          <a:bodyPr wrap="square" rtlCol="0">
            <a:spAutoFit/>
          </a:bodyPr>
          <a:lstStyle/>
          <a:p>
            <a:pPr algn="ctr"/>
            <a:r>
              <a:rPr lang="en-GB" sz="1400" b="1" i="1" dirty="0"/>
              <a:t>70% (Brazil 2018, Ba2)</a:t>
            </a:r>
          </a:p>
        </p:txBody>
      </p:sp>
      <p:sp>
        <p:nvSpPr>
          <p:cNvPr id="54" name="TextBox 53">
            <a:extLst>
              <a:ext uri="{FF2B5EF4-FFF2-40B4-BE49-F238E27FC236}">
                <a16:creationId xmlns:a16="http://schemas.microsoft.com/office/drawing/2014/main" id="{6B9754A9-CA63-41E9-A726-2F6614F6CCE2}"/>
              </a:ext>
            </a:extLst>
          </p:cNvPr>
          <p:cNvSpPr txBox="1"/>
          <p:nvPr/>
        </p:nvSpPr>
        <p:spPr>
          <a:xfrm flipH="1">
            <a:off x="8979310" y="990600"/>
            <a:ext cx="2450400" cy="584775"/>
          </a:xfrm>
          <a:prstGeom prst="rect">
            <a:avLst/>
          </a:prstGeom>
          <a:noFill/>
        </p:spPr>
        <p:txBody>
          <a:bodyPr wrap="square" rtlCol="0">
            <a:spAutoFit/>
          </a:bodyPr>
          <a:lstStyle/>
          <a:p>
            <a:pPr algn="ctr"/>
            <a:r>
              <a:rPr lang="en-GB" sz="1600" b="1" dirty="0"/>
              <a:t>SA loses investment grade credit rating?</a:t>
            </a:r>
          </a:p>
        </p:txBody>
      </p:sp>
      <p:sp>
        <p:nvSpPr>
          <p:cNvPr id="64" name="TextBox 63">
            <a:extLst>
              <a:ext uri="{FF2B5EF4-FFF2-40B4-BE49-F238E27FC236}">
                <a16:creationId xmlns:a16="http://schemas.microsoft.com/office/drawing/2014/main" id="{2171FB18-F90B-443D-9919-45A38EE685D5}"/>
              </a:ext>
            </a:extLst>
          </p:cNvPr>
          <p:cNvSpPr txBox="1"/>
          <p:nvPr/>
        </p:nvSpPr>
        <p:spPr>
          <a:xfrm>
            <a:off x="8458200" y="2633246"/>
            <a:ext cx="3657600" cy="338554"/>
          </a:xfrm>
          <a:prstGeom prst="rect">
            <a:avLst/>
          </a:prstGeom>
          <a:noFill/>
        </p:spPr>
        <p:txBody>
          <a:bodyPr wrap="square" rtlCol="0">
            <a:spAutoFit/>
          </a:bodyPr>
          <a:lstStyle/>
          <a:p>
            <a:pPr algn="ctr"/>
            <a:r>
              <a:rPr lang="en-GB" sz="1600" dirty="0"/>
              <a:t>Higher borrowing costs</a:t>
            </a:r>
            <a:endParaRPr lang="en-GB" sz="1600" b="1" dirty="0"/>
          </a:p>
        </p:txBody>
      </p:sp>
      <p:sp>
        <p:nvSpPr>
          <p:cNvPr id="66" name="TextBox 65">
            <a:extLst>
              <a:ext uri="{FF2B5EF4-FFF2-40B4-BE49-F238E27FC236}">
                <a16:creationId xmlns:a16="http://schemas.microsoft.com/office/drawing/2014/main" id="{7C5B81D0-621B-4C28-9F26-2F9CF74443ED}"/>
              </a:ext>
            </a:extLst>
          </p:cNvPr>
          <p:cNvSpPr txBox="1"/>
          <p:nvPr/>
        </p:nvSpPr>
        <p:spPr>
          <a:xfrm>
            <a:off x="8458200" y="3166646"/>
            <a:ext cx="3657600" cy="338554"/>
          </a:xfrm>
          <a:prstGeom prst="rect">
            <a:avLst/>
          </a:prstGeom>
          <a:noFill/>
        </p:spPr>
        <p:txBody>
          <a:bodyPr wrap="square" rtlCol="0">
            <a:spAutoFit/>
          </a:bodyPr>
          <a:lstStyle/>
          <a:p>
            <a:pPr algn="ctr"/>
            <a:r>
              <a:rPr lang="en-GB" sz="1600" dirty="0"/>
              <a:t>Increased FX volatility</a:t>
            </a:r>
            <a:endParaRPr lang="en-GB" sz="1600" b="1" dirty="0"/>
          </a:p>
        </p:txBody>
      </p:sp>
      <p:sp>
        <p:nvSpPr>
          <p:cNvPr id="67" name="TextBox 66">
            <a:extLst>
              <a:ext uri="{FF2B5EF4-FFF2-40B4-BE49-F238E27FC236}">
                <a16:creationId xmlns:a16="http://schemas.microsoft.com/office/drawing/2014/main" id="{485ED036-6E0E-4D3A-B188-E560C3BD9FE4}"/>
              </a:ext>
            </a:extLst>
          </p:cNvPr>
          <p:cNvSpPr txBox="1"/>
          <p:nvPr/>
        </p:nvSpPr>
        <p:spPr>
          <a:xfrm>
            <a:off x="8458200" y="3700046"/>
            <a:ext cx="3657600" cy="338554"/>
          </a:xfrm>
          <a:prstGeom prst="rect">
            <a:avLst/>
          </a:prstGeom>
          <a:noFill/>
        </p:spPr>
        <p:txBody>
          <a:bodyPr wrap="square" rtlCol="0">
            <a:spAutoFit/>
          </a:bodyPr>
          <a:lstStyle/>
          <a:p>
            <a:pPr algn="ctr"/>
            <a:r>
              <a:rPr lang="en-GB" sz="1600" dirty="0"/>
              <a:t>Impact on inflation</a:t>
            </a:r>
            <a:endParaRPr lang="en-GB" sz="1600" b="1" dirty="0"/>
          </a:p>
        </p:txBody>
      </p:sp>
      <p:sp>
        <p:nvSpPr>
          <p:cNvPr id="68" name="TextBox 67">
            <a:extLst>
              <a:ext uri="{FF2B5EF4-FFF2-40B4-BE49-F238E27FC236}">
                <a16:creationId xmlns:a16="http://schemas.microsoft.com/office/drawing/2014/main" id="{1E79F419-51F3-4074-AE0B-0C8ED34A7694}"/>
              </a:ext>
            </a:extLst>
          </p:cNvPr>
          <p:cNvSpPr txBox="1"/>
          <p:nvPr/>
        </p:nvSpPr>
        <p:spPr>
          <a:xfrm>
            <a:off x="8458200" y="2099846"/>
            <a:ext cx="3657600" cy="338554"/>
          </a:xfrm>
          <a:prstGeom prst="rect">
            <a:avLst/>
          </a:prstGeom>
          <a:noFill/>
        </p:spPr>
        <p:txBody>
          <a:bodyPr wrap="square" rtlCol="0">
            <a:spAutoFit/>
          </a:bodyPr>
          <a:lstStyle/>
          <a:p>
            <a:pPr algn="ctr"/>
            <a:r>
              <a:rPr lang="en-GB" sz="1600" dirty="0"/>
              <a:t>Weaker access to external credit</a:t>
            </a:r>
            <a:endParaRPr lang="en-GB" sz="1600" b="1" dirty="0"/>
          </a:p>
        </p:txBody>
      </p:sp>
      <p:cxnSp>
        <p:nvCxnSpPr>
          <p:cNvPr id="70" name="Straight Arrow Connector 69">
            <a:extLst>
              <a:ext uri="{FF2B5EF4-FFF2-40B4-BE49-F238E27FC236}">
                <a16:creationId xmlns:a16="http://schemas.microsoft.com/office/drawing/2014/main" id="{3EFE272D-7BE8-4C6F-B73C-9EF195ED6CB1}"/>
              </a:ext>
            </a:extLst>
          </p:cNvPr>
          <p:cNvCxnSpPr>
            <a:cxnSpLocks/>
          </p:cNvCxnSpPr>
          <p:nvPr/>
        </p:nvCxnSpPr>
        <p:spPr>
          <a:xfrm>
            <a:off x="10287000" y="4354964"/>
            <a:ext cx="0" cy="76200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1" name="TextBox 70">
            <a:extLst>
              <a:ext uri="{FF2B5EF4-FFF2-40B4-BE49-F238E27FC236}">
                <a16:creationId xmlns:a16="http://schemas.microsoft.com/office/drawing/2014/main" id="{C52A4BA1-58AE-4BE1-9909-39A9DE17D149}"/>
              </a:ext>
            </a:extLst>
          </p:cNvPr>
          <p:cNvSpPr txBox="1"/>
          <p:nvPr/>
        </p:nvSpPr>
        <p:spPr>
          <a:xfrm>
            <a:off x="8107681" y="5417403"/>
            <a:ext cx="4084319" cy="830997"/>
          </a:xfrm>
          <a:prstGeom prst="rect">
            <a:avLst/>
          </a:prstGeom>
          <a:noFill/>
        </p:spPr>
        <p:txBody>
          <a:bodyPr wrap="square" rtlCol="0">
            <a:spAutoFit/>
          </a:bodyPr>
          <a:lstStyle/>
          <a:p>
            <a:pPr algn="ctr"/>
            <a:r>
              <a:rPr lang="en-GB" sz="1600" i="1" dirty="0"/>
              <a:t>If transition risk not managed: weaker social and development outcomes, lower growth potential, increased social and political risk</a:t>
            </a:r>
          </a:p>
        </p:txBody>
      </p:sp>
    </p:spTree>
    <p:extLst>
      <p:ext uri="{BB962C8B-B14F-4D97-AF65-F5344CB8AC3E}">
        <p14:creationId xmlns:p14="http://schemas.microsoft.com/office/powerpoint/2010/main" val="2384661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0413" cy="775664"/>
          </a:xfrm>
          <a:solidFill>
            <a:schemeClr val="bg2">
              <a:lumMod val="90000"/>
            </a:schemeClr>
          </a:solidFill>
        </p:spPr>
        <p:txBody>
          <a:bodyPr>
            <a:noAutofit/>
          </a:bodyPr>
          <a:lstStyle/>
          <a:p>
            <a:pPr marL="57150"/>
            <a:r>
              <a:rPr lang="en-US" sz="2200" i="0" dirty="0">
                <a:latin typeface="Candara" panose="020E0502030303020204" pitchFamily="34" charset="0"/>
              </a:rPr>
              <a:t>The report contains a detailed set of recommended actions for South African policy makers…</a:t>
            </a:r>
          </a:p>
        </p:txBody>
      </p:sp>
      <p:graphicFrame>
        <p:nvGraphicFramePr>
          <p:cNvPr id="3" name="Table 2">
            <a:extLst>
              <a:ext uri="{FF2B5EF4-FFF2-40B4-BE49-F238E27FC236}">
                <a16:creationId xmlns:a16="http://schemas.microsoft.com/office/drawing/2014/main" id="{A64D6741-D31D-42E3-A2B7-81B3810B83BA}"/>
              </a:ext>
            </a:extLst>
          </p:cNvPr>
          <p:cNvGraphicFramePr>
            <a:graphicFrameLocks noGrp="1"/>
          </p:cNvGraphicFramePr>
          <p:nvPr>
            <p:extLst/>
          </p:nvPr>
        </p:nvGraphicFramePr>
        <p:xfrm>
          <a:off x="152400" y="813764"/>
          <a:ext cx="11658599" cy="5739435"/>
        </p:xfrm>
        <a:graphic>
          <a:graphicData uri="http://schemas.openxmlformats.org/drawingml/2006/table">
            <a:tbl>
              <a:tblPr firstRow="1" firstCol="1" bandRow="1">
                <a:tableStyleId>{5C22544A-7EE6-4342-B048-85BDC9FD1C3A}</a:tableStyleId>
              </a:tblPr>
              <a:tblGrid>
                <a:gridCol w="3771900">
                  <a:extLst>
                    <a:ext uri="{9D8B030D-6E8A-4147-A177-3AD203B41FA5}">
                      <a16:colId xmlns:a16="http://schemas.microsoft.com/office/drawing/2014/main" val="595892623"/>
                    </a:ext>
                  </a:extLst>
                </a:gridCol>
                <a:gridCol w="7886699">
                  <a:extLst>
                    <a:ext uri="{9D8B030D-6E8A-4147-A177-3AD203B41FA5}">
                      <a16:colId xmlns:a16="http://schemas.microsoft.com/office/drawing/2014/main" val="395838602"/>
                    </a:ext>
                  </a:extLst>
                </a:gridCol>
              </a:tblGrid>
              <a:tr h="216130">
                <a:tc>
                  <a:txBody>
                    <a:bodyPr/>
                    <a:lstStyle/>
                    <a:p>
                      <a:pPr marL="0" marR="0">
                        <a:spcBef>
                          <a:spcPts val="500"/>
                        </a:spcBef>
                        <a:spcAft>
                          <a:spcPts val="600"/>
                        </a:spcAft>
                      </a:pPr>
                      <a:r>
                        <a:rPr lang="en-GB" sz="1400">
                          <a:effectLst/>
                        </a:rPr>
                        <a:t>Recommendations</a:t>
                      </a:r>
                      <a:endParaRPr lang="en-US" sz="1600">
                        <a:effectLst/>
                        <a:latin typeface="Candara" panose="020E0502030303020204" pitchFamily="34" charset="0"/>
                        <a:ea typeface="Candara" panose="020E0502030303020204" pitchFamily="34" charset="0"/>
                        <a:cs typeface="Times New Roman" panose="02020603050405020304" pitchFamily="18" charset="0"/>
                      </a:endParaRPr>
                    </a:p>
                  </a:txBody>
                  <a:tcPr marL="35499" marR="35499" marT="0" marB="0"/>
                </a:tc>
                <a:tc>
                  <a:txBody>
                    <a:bodyPr/>
                    <a:lstStyle/>
                    <a:p>
                      <a:pPr marL="0" marR="0">
                        <a:spcBef>
                          <a:spcPts val="500"/>
                        </a:spcBef>
                        <a:spcAft>
                          <a:spcPts val="600"/>
                        </a:spcAft>
                      </a:pPr>
                      <a:r>
                        <a:rPr lang="en-GB" sz="1300" dirty="0">
                          <a:effectLst/>
                        </a:rPr>
                        <a:t>Key actions</a:t>
                      </a:r>
                      <a:endParaRPr lang="en-US" sz="1300" dirty="0">
                        <a:effectLst/>
                        <a:latin typeface="Candara" panose="020E0502030303020204" pitchFamily="34" charset="0"/>
                        <a:ea typeface="Candara" panose="020E0502030303020204" pitchFamily="34" charset="0"/>
                        <a:cs typeface="Times New Roman" panose="02020603050405020304" pitchFamily="18" charset="0"/>
                      </a:endParaRPr>
                    </a:p>
                  </a:txBody>
                  <a:tcPr marL="35499" marR="35499" marT="0" marB="0"/>
                </a:tc>
                <a:extLst>
                  <a:ext uri="{0D108BD9-81ED-4DB2-BD59-A6C34878D82A}">
                    <a16:rowId xmlns:a16="http://schemas.microsoft.com/office/drawing/2014/main" val="2358249849"/>
                  </a:ext>
                </a:extLst>
              </a:tr>
              <a:tr h="882553">
                <a:tc>
                  <a:txBody>
                    <a:bodyPr/>
                    <a:lstStyle/>
                    <a:p>
                      <a:pPr marL="0" marR="0">
                        <a:spcBef>
                          <a:spcPts val="500"/>
                        </a:spcBef>
                        <a:spcAft>
                          <a:spcPts val="200"/>
                        </a:spcAft>
                      </a:pPr>
                      <a:r>
                        <a:rPr lang="en-GB" sz="1200" dirty="0">
                          <a:solidFill>
                            <a:schemeClr val="tx1"/>
                          </a:solidFill>
                          <a:effectLst/>
                        </a:rPr>
                        <a:t>1. Take stock of the rapidly changing market for South African commodity exports and adapt development and financing plans accordingly.</a:t>
                      </a:r>
                      <a:endParaRPr lang="en-US" sz="1400" dirty="0">
                        <a:solidFill>
                          <a:schemeClr val="tx1"/>
                        </a:solidFill>
                        <a:effectLst/>
                        <a:latin typeface="Candara" panose="020E0502030303020204" pitchFamily="34" charset="0"/>
                        <a:ea typeface="Candara" panose="020E0502030303020204" pitchFamily="34" charset="0"/>
                        <a:cs typeface="Times New Roman" panose="02020603050405020304" pitchFamily="18" charset="0"/>
                      </a:endParaRPr>
                    </a:p>
                  </a:txBody>
                  <a:tcPr marL="35499" marR="35499" marT="0" marB="0" anchor="ctr">
                    <a:solidFill>
                      <a:schemeClr val="tx2">
                        <a:lumMod val="20000"/>
                        <a:lumOff val="80000"/>
                      </a:schemeClr>
                    </a:solidFill>
                  </a:tcPr>
                </a:tc>
                <a:tc>
                  <a:txBody>
                    <a:bodyPr/>
                    <a:lstStyle/>
                    <a:p>
                      <a:pPr marL="342900" marR="0" lvl="0" indent="-342900">
                        <a:lnSpc>
                          <a:spcPct val="100000"/>
                        </a:lnSpc>
                        <a:spcBef>
                          <a:spcPts val="0"/>
                        </a:spcBef>
                        <a:spcAft>
                          <a:spcPts val="300"/>
                        </a:spcAft>
                        <a:buFont typeface="Symbol" panose="05050102010706020507" pitchFamily="18" charset="2"/>
                        <a:buChar char=""/>
                      </a:pPr>
                      <a:r>
                        <a:rPr lang="en-US" sz="1200" dirty="0">
                          <a:effectLst/>
                        </a:rPr>
                        <a:t>Adopt a consistent approach to transition risk across South Africa</a:t>
                      </a:r>
                    </a:p>
                    <a:p>
                      <a:pPr marL="342900" marR="0" lvl="0" indent="-342900">
                        <a:lnSpc>
                          <a:spcPct val="100000"/>
                        </a:lnSpc>
                        <a:spcBef>
                          <a:spcPts val="0"/>
                        </a:spcBef>
                        <a:spcAft>
                          <a:spcPts val="300"/>
                        </a:spcAft>
                        <a:buFont typeface="Symbol" panose="05050102010706020507" pitchFamily="18" charset="2"/>
                        <a:buChar char=""/>
                      </a:pPr>
                      <a:r>
                        <a:rPr lang="en-US" sz="1200" dirty="0">
                          <a:effectLst/>
                        </a:rPr>
                        <a:t>Develop fiscal and financial tools to manage risk</a:t>
                      </a:r>
                    </a:p>
                    <a:p>
                      <a:pPr marL="342900" marR="0" lvl="0" indent="-342900">
                        <a:lnSpc>
                          <a:spcPct val="100000"/>
                        </a:lnSpc>
                        <a:spcBef>
                          <a:spcPts val="0"/>
                        </a:spcBef>
                        <a:spcAft>
                          <a:spcPts val="300"/>
                        </a:spcAft>
                        <a:buFont typeface="Symbol" panose="05050102010706020507" pitchFamily="18" charset="2"/>
                        <a:buChar char=""/>
                      </a:pPr>
                      <a:r>
                        <a:rPr lang="en-US" sz="1200" dirty="0">
                          <a:effectLst/>
                        </a:rPr>
                        <a:t>Consider capturing oil price windfall to offset and manage risks</a:t>
                      </a:r>
                    </a:p>
                    <a:p>
                      <a:pPr marL="342900" marR="0" lvl="0" indent="-342900">
                        <a:lnSpc>
                          <a:spcPct val="100000"/>
                        </a:lnSpc>
                        <a:spcBef>
                          <a:spcPts val="0"/>
                        </a:spcBef>
                        <a:spcAft>
                          <a:spcPts val="300"/>
                        </a:spcAft>
                        <a:buFont typeface="Symbol" panose="05050102010706020507" pitchFamily="18" charset="2"/>
                        <a:buChar char=""/>
                      </a:pPr>
                      <a:r>
                        <a:rPr lang="en-US" sz="1200" dirty="0">
                          <a:effectLst/>
                        </a:rPr>
                        <a:t>Consider publishing government transition risk analysis</a:t>
                      </a:r>
                      <a:endParaRPr lang="en-US" sz="1200" dirty="0">
                        <a:effectLst/>
                        <a:latin typeface="Candara" panose="020E0502030303020204" pitchFamily="34" charset="0"/>
                        <a:ea typeface="Candara" panose="020E0502030303020204" pitchFamily="34" charset="0"/>
                        <a:cs typeface="Times New Roman" panose="02020603050405020304" pitchFamily="18" charset="0"/>
                      </a:endParaRPr>
                    </a:p>
                  </a:txBody>
                  <a:tcPr marL="35499" marR="35499" marT="0" marB="0"/>
                </a:tc>
                <a:extLst>
                  <a:ext uri="{0D108BD9-81ED-4DB2-BD59-A6C34878D82A}">
                    <a16:rowId xmlns:a16="http://schemas.microsoft.com/office/drawing/2014/main" val="1082888144"/>
                  </a:ext>
                </a:extLst>
              </a:tr>
              <a:tr h="845471">
                <a:tc>
                  <a:txBody>
                    <a:bodyPr/>
                    <a:lstStyle/>
                    <a:p>
                      <a:pPr marL="0" marR="0">
                        <a:spcBef>
                          <a:spcPts val="500"/>
                        </a:spcBef>
                        <a:spcAft>
                          <a:spcPts val="200"/>
                        </a:spcAft>
                      </a:pPr>
                      <a:r>
                        <a:rPr lang="en-GB" sz="1200" dirty="0">
                          <a:solidFill>
                            <a:schemeClr val="tx1"/>
                          </a:solidFill>
                          <a:effectLst/>
                        </a:rPr>
                        <a:t>2. Avoid or delay new investments that could add to South African climate transition risk exposure, until the market for the related product is certain.</a:t>
                      </a:r>
                      <a:endParaRPr lang="en-US" sz="1400" dirty="0">
                        <a:solidFill>
                          <a:schemeClr val="tx1"/>
                        </a:solidFill>
                        <a:effectLst/>
                        <a:latin typeface="Candara" panose="020E0502030303020204" pitchFamily="34" charset="0"/>
                        <a:ea typeface="Candara" panose="020E0502030303020204" pitchFamily="34" charset="0"/>
                        <a:cs typeface="Times New Roman" panose="02020603050405020304" pitchFamily="18" charset="0"/>
                      </a:endParaRPr>
                    </a:p>
                  </a:txBody>
                  <a:tcPr marL="35499" marR="35499" marT="0" marB="0" anchor="ctr">
                    <a:solidFill>
                      <a:schemeClr val="tx2">
                        <a:lumMod val="20000"/>
                        <a:lumOff val="80000"/>
                      </a:schemeClr>
                    </a:solidFill>
                  </a:tcPr>
                </a:tc>
                <a:tc>
                  <a:txBody>
                    <a:bodyPr/>
                    <a:lstStyle/>
                    <a:p>
                      <a:pPr marL="342900" marR="0" lvl="0" indent="-342900">
                        <a:lnSpc>
                          <a:spcPct val="100000"/>
                        </a:lnSpc>
                        <a:spcBef>
                          <a:spcPts val="0"/>
                        </a:spcBef>
                        <a:spcAft>
                          <a:spcPts val="300"/>
                        </a:spcAft>
                        <a:buFont typeface="Symbol" panose="05050102010706020507" pitchFamily="18" charset="2"/>
                        <a:buChar char=""/>
                      </a:pPr>
                      <a:r>
                        <a:rPr lang="en-US" sz="1200" dirty="0">
                          <a:effectLst/>
                        </a:rPr>
                        <a:t>Reconsider new investments that could add another $25.8 billion to transition</a:t>
                      </a:r>
                    </a:p>
                    <a:p>
                      <a:pPr marL="342900" marR="0" lvl="0" indent="-342900">
                        <a:lnSpc>
                          <a:spcPct val="100000"/>
                        </a:lnSpc>
                        <a:spcBef>
                          <a:spcPts val="0"/>
                        </a:spcBef>
                        <a:spcAft>
                          <a:spcPts val="300"/>
                        </a:spcAft>
                        <a:buFont typeface="Symbol" panose="05050102010706020507" pitchFamily="18" charset="2"/>
                        <a:buChar char=""/>
                      </a:pPr>
                      <a:r>
                        <a:rPr lang="en-US" sz="1200" dirty="0">
                          <a:effectLst/>
                        </a:rPr>
                        <a:t>Introduce climate transition risk assessments for access to public sector procurements</a:t>
                      </a:r>
                    </a:p>
                    <a:p>
                      <a:pPr marL="342900" marR="0" lvl="0" indent="-342900">
                        <a:lnSpc>
                          <a:spcPct val="100000"/>
                        </a:lnSpc>
                        <a:spcBef>
                          <a:spcPts val="0"/>
                        </a:spcBef>
                        <a:spcAft>
                          <a:spcPts val="300"/>
                        </a:spcAft>
                        <a:buFont typeface="Symbol" panose="05050102010706020507" pitchFamily="18" charset="2"/>
                        <a:buChar char=""/>
                      </a:pPr>
                      <a:r>
                        <a:rPr lang="en-US" sz="1200" dirty="0">
                          <a:effectLst/>
                        </a:rPr>
                        <a:t>Projects for reconsideration include planned IPPs, coal export rail, port infrastructure, and a new oil refinery</a:t>
                      </a:r>
                      <a:endParaRPr lang="en-US" sz="1200" dirty="0">
                        <a:effectLst/>
                        <a:latin typeface="Candara" panose="020E0502030303020204" pitchFamily="34" charset="0"/>
                        <a:ea typeface="Candara" panose="020E0502030303020204" pitchFamily="34" charset="0"/>
                        <a:cs typeface="Times New Roman" panose="02020603050405020304" pitchFamily="18" charset="0"/>
                      </a:endParaRPr>
                    </a:p>
                  </a:txBody>
                  <a:tcPr marL="35499" marR="35499" marT="0" marB="0"/>
                </a:tc>
                <a:extLst>
                  <a:ext uri="{0D108BD9-81ED-4DB2-BD59-A6C34878D82A}">
                    <a16:rowId xmlns:a16="http://schemas.microsoft.com/office/drawing/2014/main" val="597842177"/>
                  </a:ext>
                </a:extLst>
              </a:tr>
              <a:tr h="615562">
                <a:tc>
                  <a:txBody>
                    <a:bodyPr/>
                    <a:lstStyle/>
                    <a:p>
                      <a:pPr marL="0" marR="0">
                        <a:spcBef>
                          <a:spcPts val="500"/>
                        </a:spcBef>
                        <a:spcAft>
                          <a:spcPts val="200"/>
                        </a:spcAft>
                      </a:pPr>
                      <a:r>
                        <a:rPr lang="en-GB" sz="1200" dirty="0">
                          <a:solidFill>
                            <a:schemeClr val="tx1"/>
                          </a:solidFill>
                          <a:effectLst/>
                        </a:rPr>
                        <a:t>3. Make risk allocation explicit to reduce unmanaged risks and improve the efficiency of managing those risks.</a:t>
                      </a:r>
                      <a:endParaRPr lang="en-US" sz="1400" dirty="0">
                        <a:solidFill>
                          <a:schemeClr val="tx1"/>
                        </a:solidFill>
                        <a:effectLst/>
                        <a:latin typeface="Candara" panose="020E0502030303020204" pitchFamily="34" charset="0"/>
                        <a:ea typeface="Candara" panose="020E0502030303020204" pitchFamily="34" charset="0"/>
                        <a:cs typeface="Times New Roman" panose="02020603050405020304" pitchFamily="18" charset="0"/>
                      </a:endParaRPr>
                    </a:p>
                  </a:txBody>
                  <a:tcPr marL="35499" marR="35499" marT="0" marB="0" anchor="ctr">
                    <a:solidFill>
                      <a:schemeClr val="tx2">
                        <a:lumMod val="20000"/>
                        <a:lumOff val="80000"/>
                      </a:schemeClr>
                    </a:solidFill>
                  </a:tcPr>
                </a:tc>
                <a:tc>
                  <a:txBody>
                    <a:bodyPr/>
                    <a:lstStyle/>
                    <a:p>
                      <a:pPr marL="342900" marR="0" lvl="0" indent="-342900">
                        <a:lnSpc>
                          <a:spcPct val="100000"/>
                        </a:lnSpc>
                        <a:spcBef>
                          <a:spcPts val="0"/>
                        </a:spcBef>
                        <a:spcAft>
                          <a:spcPts val="300"/>
                        </a:spcAft>
                        <a:buFont typeface="Symbol" panose="05050102010706020507" pitchFamily="18" charset="2"/>
                        <a:buChar char=""/>
                      </a:pPr>
                      <a:r>
                        <a:rPr lang="en-US" sz="1200" dirty="0">
                          <a:effectLst/>
                        </a:rPr>
                        <a:t>Clarify responsibility for $38 billion of climate transition risk where the bearer of the risk is currently not explicit</a:t>
                      </a:r>
                    </a:p>
                    <a:p>
                      <a:pPr marL="342900" marR="0" lvl="0" indent="-342900">
                        <a:lnSpc>
                          <a:spcPct val="100000"/>
                        </a:lnSpc>
                        <a:spcBef>
                          <a:spcPts val="0"/>
                        </a:spcBef>
                        <a:spcAft>
                          <a:spcPts val="300"/>
                        </a:spcAft>
                        <a:buFont typeface="Symbol" panose="05050102010706020507" pitchFamily="18" charset="2"/>
                        <a:buChar char=""/>
                      </a:pPr>
                      <a:r>
                        <a:rPr lang="en-US" sz="1200" dirty="0">
                          <a:effectLst/>
                        </a:rPr>
                        <a:t>Develop and publish credible plans for managing these unallocated risks</a:t>
                      </a:r>
                      <a:endParaRPr lang="en-US" sz="1200" dirty="0">
                        <a:effectLst/>
                        <a:latin typeface="Candara" panose="020E0502030303020204" pitchFamily="34" charset="0"/>
                        <a:ea typeface="Candara" panose="020E0502030303020204" pitchFamily="34" charset="0"/>
                        <a:cs typeface="Times New Roman" panose="02020603050405020304" pitchFamily="18" charset="0"/>
                      </a:endParaRPr>
                    </a:p>
                  </a:txBody>
                  <a:tcPr marL="35499" marR="35499" marT="0" marB="0"/>
                </a:tc>
                <a:extLst>
                  <a:ext uri="{0D108BD9-81ED-4DB2-BD59-A6C34878D82A}">
                    <a16:rowId xmlns:a16="http://schemas.microsoft.com/office/drawing/2014/main" val="4126195628"/>
                  </a:ext>
                </a:extLst>
              </a:tr>
              <a:tr h="845471">
                <a:tc>
                  <a:txBody>
                    <a:bodyPr/>
                    <a:lstStyle/>
                    <a:p>
                      <a:pPr marL="0" marR="0">
                        <a:spcBef>
                          <a:spcPts val="500"/>
                        </a:spcBef>
                        <a:spcAft>
                          <a:spcPts val="200"/>
                        </a:spcAft>
                      </a:pPr>
                      <a:r>
                        <a:rPr lang="en-GB" sz="1200" dirty="0">
                          <a:solidFill>
                            <a:schemeClr val="tx1"/>
                          </a:solidFill>
                          <a:effectLst/>
                        </a:rPr>
                        <a:t>4. Manage the timing and speed of climate mitigation actions and commitments to avoid compounding shocks to the economy.</a:t>
                      </a:r>
                      <a:endParaRPr lang="en-US" sz="1400" dirty="0">
                        <a:solidFill>
                          <a:schemeClr val="tx1"/>
                        </a:solidFill>
                        <a:effectLst/>
                        <a:latin typeface="Candara" panose="020E0502030303020204" pitchFamily="34" charset="0"/>
                        <a:ea typeface="Candara" panose="020E0502030303020204" pitchFamily="34" charset="0"/>
                        <a:cs typeface="Times New Roman" panose="02020603050405020304" pitchFamily="18" charset="0"/>
                      </a:endParaRPr>
                    </a:p>
                  </a:txBody>
                  <a:tcPr marL="35499" marR="35499" marT="0" marB="0" anchor="ctr">
                    <a:solidFill>
                      <a:schemeClr val="tx2">
                        <a:lumMod val="20000"/>
                        <a:lumOff val="80000"/>
                      </a:schemeClr>
                    </a:solidFill>
                  </a:tcPr>
                </a:tc>
                <a:tc>
                  <a:txBody>
                    <a:bodyPr/>
                    <a:lstStyle/>
                    <a:p>
                      <a:pPr marL="342900" marR="0" lvl="0" indent="-342900">
                        <a:lnSpc>
                          <a:spcPct val="100000"/>
                        </a:lnSpc>
                        <a:spcBef>
                          <a:spcPts val="0"/>
                        </a:spcBef>
                        <a:spcAft>
                          <a:spcPts val="300"/>
                        </a:spcAft>
                        <a:buFont typeface="Symbol" panose="05050102010706020507" pitchFamily="18" charset="2"/>
                        <a:buChar char=""/>
                      </a:pPr>
                      <a:r>
                        <a:rPr lang="en-US" sz="1200" dirty="0">
                          <a:effectLst/>
                        </a:rPr>
                        <a:t>Develop long term plans to manage the acceleration of transition risks in the early to mid 2020s</a:t>
                      </a:r>
                    </a:p>
                    <a:p>
                      <a:pPr marL="342900" marR="0" lvl="0" indent="-342900">
                        <a:lnSpc>
                          <a:spcPct val="100000"/>
                        </a:lnSpc>
                        <a:spcBef>
                          <a:spcPts val="0"/>
                        </a:spcBef>
                        <a:spcAft>
                          <a:spcPts val="300"/>
                        </a:spcAft>
                        <a:buFont typeface="Symbol" panose="05050102010706020507" pitchFamily="18" charset="2"/>
                        <a:buChar char=""/>
                      </a:pPr>
                      <a:r>
                        <a:rPr lang="en-US" sz="1200" dirty="0">
                          <a:effectLst/>
                        </a:rPr>
                        <a:t>Initiate scenario planning for early retirement of at-risk assets, including Eskom powerplants and Transnet rail lines</a:t>
                      </a:r>
                    </a:p>
                    <a:p>
                      <a:pPr marL="342900" marR="0" lvl="0" indent="-342900">
                        <a:lnSpc>
                          <a:spcPct val="100000"/>
                        </a:lnSpc>
                        <a:spcBef>
                          <a:spcPts val="0"/>
                        </a:spcBef>
                        <a:spcAft>
                          <a:spcPts val="300"/>
                        </a:spcAft>
                        <a:buFont typeface="Symbol" panose="05050102010706020507" pitchFamily="18" charset="2"/>
                        <a:buChar char=""/>
                      </a:pPr>
                      <a:r>
                        <a:rPr lang="en-US" sz="1200" dirty="0">
                          <a:effectLst/>
                        </a:rPr>
                        <a:t>Develop R&amp;D plans to create new options, including CCS for </a:t>
                      </a:r>
                      <a:r>
                        <a:rPr lang="en-US" sz="1200" dirty="0" err="1">
                          <a:effectLst/>
                        </a:rPr>
                        <a:t>Secunda</a:t>
                      </a:r>
                      <a:endParaRPr lang="en-US" sz="1200" dirty="0">
                        <a:effectLst/>
                        <a:latin typeface="Candara" panose="020E0502030303020204" pitchFamily="34" charset="0"/>
                        <a:ea typeface="Candara" panose="020E0502030303020204" pitchFamily="34" charset="0"/>
                        <a:cs typeface="Times New Roman" panose="02020603050405020304" pitchFamily="18" charset="0"/>
                      </a:endParaRPr>
                    </a:p>
                  </a:txBody>
                  <a:tcPr marL="35499" marR="35499" marT="0" marB="0"/>
                </a:tc>
                <a:extLst>
                  <a:ext uri="{0D108BD9-81ED-4DB2-BD59-A6C34878D82A}">
                    <a16:rowId xmlns:a16="http://schemas.microsoft.com/office/drawing/2014/main" val="1635651626"/>
                  </a:ext>
                </a:extLst>
              </a:tr>
              <a:tr h="808388">
                <a:tc>
                  <a:txBody>
                    <a:bodyPr/>
                    <a:lstStyle/>
                    <a:p>
                      <a:pPr marL="0" marR="0">
                        <a:spcBef>
                          <a:spcPts val="500"/>
                        </a:spcBef>
                        <a:spcAft>
                          <a:spcPts val="200"/>
                        </a:spcAft>
                      </a:pPr>
                      <a:r>
                        <a:rPr lang="en-GB" sz="1200" dirty="0">
                          <a:solidFill>
                            <a:schemeClr val="tx1"/>
                          </a:solidFill>
                          <a:effectLst/>
                        </a:rPr>
                        <a:t>5. Plan for transitions to manage risk to vulnerable parts of the South African economy, such as workers and some investors.</a:t>
                      </a:r>
                      <a:endParaRPr lang="en-US" sz="1400" dirty="0">
                        <a:solidFill>
                          <a:schemeClr val="tx1"/>
                        </a:solidFill>
                        <a:effectLst/>
                        <a:latin typeface="Candara" panose="020E0502030303020204" pitchFamily="34" charset="0"/>
                        <a:ea typeface="Candara" panose="020E0502030303020204" pitchFamily="34" charset="0"/>
                        <a:cs typeface="Times New Roman" panose="02020603050405020304" pitchFamily="18" charset="0"/>
                      </a:endParaRPr>
                    </a:p>
                  </a:txBody>
                  <a:tcPr marL="35499" marR="35499" marT="0" marB="0" anchor="ctr">
                    <a:solidFill>
                      <a:schemeClr val="tx2">
                        <a:lumMod val="20000"/>
                        <a:lumOff val="80000"/>
                      </a:schemeClr>
                    </a:solidFill>
                  </a:tcPr>
                </a:tc>
                <a:tc>
                  <a:txBody>
                    <a:bodyPr/>
                    <a:lstStyle/>
                    <a:p>
                      <a:pPr marL="342900" marR="0" lvl="0" indent="-342900">
                        <a:lnSpc>
                          <a:spcPct val="100000"/>
                        </a:lnSpc>
                        <a:spcBef>
                          <a:spcPts val="0"/>
                        </a:spcBef>
                        <a:spcAft>
                          <a:spcPts val="300"/>
                        </a:spcAft>
                        <a:buFont typeface="Symbol" panose="05050102010706020507" pitchFamily="18" charset="2"/>
                        <a:buChar char=""/>
                      </a:pPr>
                      <a:r>
                        <a:rPr lang="en-US" sz="1200" dirty="0">
                          <a:effectLst/>
                        </a:rPr>
                        <a:t>Establish a transparent planning process for at-risk sectors, with earmarked transition funds and a gradual phase out</a:t>
                      </a:r>
                    </a:p>
                    <a:p>
                      <a:pPr marL="342900" marR="0" lvl="0" indent="-342900">
                        <a:lnSpc>
                          <a:spcPct val="100000"/>
                        </a:lnSpc>
                        <a:spcBef>
                          <a:spcPts val="0"/>
                        </a:spcBef>
                        <a:spcAft>
                          <a:spcPts val="300"/>
                        </a:spcAft>
                        <a:buFont typeface="Symbol" panose="05050102010706020507" pitchFamily="18" charset="2"/>
                        <a:buChar char=""/>
                      </a:pPr>
                      <a:r>
                        <a:rPr lang="en-US" sz="1200" dirty="0">
                          <a:effectLst/>
                        </a:rPr>
                        <a:t>Involve all interested groups in planning, including companies, trade unions, local governments, and the financial sector</a:t>
                      </a:r>
                      <a:endParaRPr lang="en-US" sz="1200" dirty="0">
                        <a:effectLst/>
                        <a:latin typeface="Candara" panose="020E0502030303020204" pitchFamily="34" charset="0"/>
                        <a:ea typeface="Candara" panose="020E0502030303020204" pitchFamily="34" charset="0"/>
                        <a:cs typeface="Times New Roman" panose="02020603050405020304" pitchFamily="18" charset="0"/>
                      </a:endParaRPr>
                    </a:p>
                  </a:txBody>
                  <a:tcPr marL="35499" marR="35499" marT="0" marB="0"/>
                </a:tc>
                <a:extLst>
                  <a:ext uri="{0D108BD9-81ED-4DB2-BD59-A6C34878D82A}">
                    <a16:rowId xmlns:a16="http://schemas.microsoft.com/office/drawing/2014/main" val="3886695478"/>
                  </a:ext>
                </a:extLst>
              </a:tr>
              <a:tr h="808388">
                <a:tc>
                  <a:txBody>
                    <a:bodyPr/>
                    <a:lstStyle/>
                    <a:p>
                      <a:pPr marL="0" marR="0">
                        <a:spcBef>
                          <a:spcPts val="500"/>
                        </a:spcBef>
                        <a:spcAft>
                          <a:spcPts val="200"/>
                        </a:spcAft>
                      </a:pPr>
                      <a:r>
                        <a:rPr lang="en-GB" sz="1200" dirty="0">
                          <a:solidFill>
                            <a:schemeClr val="tx1"/>
                          </a:solidFill>
                          <a:effectLst/>
                        </a:rPr>
                        <a:t>6. Shift some risks from that national public balance sheet to other parties, possibly including sub-national governments, to increase risk bearing capacity.</a:t>
                      </a:r>
                      <a:endParaRPr lang="en-US" sz="1400" dirty="0">
                        <a:solidFill>
                          <a:schemeClr val="tx1"/>
                        </a:solidFill>
                        <a:effectLst/>
                        <a:latin typeface="Candara" panose="020E0502030303020204" pitchFamily="34" charset="0"/>
                        <a:ea typeface="Candara" panose="020E0502030303020204" pitchFamily="34" charset="0"/>
                        <a:cs typeface="Times New Roman" panose="02020603050405020304" pitchFamily="18" charset="0"/>
                      </a:endParaRPr>
                    </a:p>
                  </a:txBody>
                  <a:tcPr marL="35499" marR="35499" marT="0" marB="0" anchor="ctr">
                    <a:solidFill>
                      <a:schemeClr val="tx2">
                        <a:lumMod val="20000"/>
                        <a:lumOff val="80000"/>
                      </a:schemeClr>
                    </a:solidFill>
                  </a:tcPr>
                </a:tc>
                <a:tc>
                  <a:txBody>
                    <a:bodyPr/>
                    <a:lstStyle/>
                    <a:p>
                      <a:pPr marL="342900" marR="0" lvl="0" indent="-342900">
                        <a:lnSpc>
                          <a:spcPct val="100000"/>
                        </a:lnSpc>
                        <a:spcBef>
                          <a:spcPts val="0"/>
                        </a:spcBef>
                        <a:spcAft>
                          <a:spcPts val="300"/>
                        </a:spcAft>
                        <a:buFont typeface="Symbol" panose="05050102010706020507" pitchFamily="18" charset="2"/>
                        <a:buChar char=""/>
                      </a:pPr>
                      <a:r>
                        <a:rPr lang="en-US" sz="1200" dirty="0">
                          <a:effectLst/>
                        </a:rPr>
                        <a:t>Explore allocation of risks and revenues, particularly between different government levels, to maximize risk capacity</a:t>
                      </a:r>
                    </a:p>
                    <a:p>
                      <a:pPr marL="342900" marR="0" lvl="0" indent="-342900">
                        <a:lnSpc>
                          <a:spcPct val="100000"/>
                        </a:lnSpc>
                        <a:spcBef>
                          <a:spcPts val="0"/>
                        </a:spcBef>
                        <a:spcAft>
                          <a:spcPts val="300"/>
                        </a:spcAft>
                        <a:buFont typeface="Symbol" panose="05050102010706020507" pitchFamily="18" charset="2"/>
                        <a:buChar char=""/>
                      </a:pPr>
                      <a:r>
                        <a:rPr lang="en-US" sz="1200" dirty="0">
                          <a:effectLst/>
                        </a:rPr>
                        <a:t>Weigh options with respect to Eskom finances to manage potential contingent liability to national government  </a:t>
                      </a:r>
                      <a:endParaRPr lang="en-US" sz="1200" dirty="0">
                        <a:effectLst/>
                        <a:latin typeface="Candara" panose="020E0502030303020204" pitchFamily="34" charset="0"/>
                        <a:ea typeface="Candara" panose="020E0502030303020204" pitchFamily="34" charset="0"/>
                        <a:cs typeface="Times New Roman" panose="02020603050405020304" pitchFamily="18" charset="0"/>
                      </a:endParaRPr>
                    </a:p>
                  </a:txBody>
                  <a:tcPr marL="35499" marR="35499" marT="0" marB="0"/>
                </a:tc>
                <a:extLst>
                  <a:ext uri="{0D108BD9-81ED-4DB2-BD59-A6C34878D82A}">
                    <a16:rowId xmlns:a16="http://schemas.microsoft.com/office/drawing/2014/main" val="1168640456"/>
                  </a:ext>
                </a:extLst>
              </a:tr>
              <a:tr h="717472">
                <a:tc>
                  <a:txBody>
                    <a:bodyPr/>
                    <a:lstStyle/>
                    <a:p>
                      <a:pPr marL="0" marR="0">
                        <a:spcBef>
                          <a:spcPts val="500"/>
                        </a:spcBef>
                        <a:spcAft>
                          <a:spcPts val="200"/>
                        </a:spcAft>
                      </a:pPr>
                      <a:r>
                        <a:rPr lang="en-GB" sz="1200" dirty="0">
                          <a:solidFill>
                            <a:schemeClr val="tx1"/>
                          </a:solidFill>
                          <a:effectLst/>
                        </a:rPr>
                        <a:t>7. Work with international development finance institutions and other international financiers to address items 4, 5, and 6 within the international context  </a:t>
                      </a:r>
                      <a:endParaRPr lang="en-US" sz="1400" dirty="0">
                        <a:solidFill>
                          <a:schemeClr val="tx1"/>
                        </a:solidFill>
                        <a:effectLst/>
                        <a:latin typeface="Candara" panose="020E0502030303020204" pitchFamily="34" charset="0"/>
                        <a:ea typeface="Candara" panose="020E0502030303020204" pitchFamily="34" charset="0"/>
                        <a:cs typeface="Times New Roman" panose="02020603050405020304" pitchFamily="18" charset="0"/>
                      </a:endParaRPr>
                    </a:p>
                  </a:txBody>
                  <a:tcPr marL="35499" marR="35499" marT="0" marB="0" anchor="ctr">
                    <a:solidFill>
                      <a:schemeClr val="tx2">
                        <a:lumMod val="20000"/>
                        <a:lumOff val="80000"/>
                      </a:schemeClr>
                    </a:solidFill>
                  </a:tcPr>
                </a:tc>
                <a:tc>
                  <a:txBody>
                    <a:bodyPr/>
                    <a:lstStyle/>
                    <a:p>
                      <a:pPr marL="342900" marR="0" lvl="0" indent="-342900">
                        <a:lnSpc>
                          <a:spcPct val="100000"/>
                        </a:lnSpc>
                        <a:spcBef>
                          <a:spcPts val="0"/>
                        </a:spcBef>
                        <a:spcAft>
                          <a:spcPts val="300"/>
                        </a:spcAft>
                        <a:buFont typeface="Symbol" panose="05050102010706020507" pitchFamily="18" charset="2"/>
                        <a:buChar char=""/>
                      </a:pPr>
                      <a:r>
                        <a:rPr lang="en-US" sz="1200" dirty="0">
                          <a:effectLst/>
                        </a:rPr>
                        <a:t>Work with international partners to balance global and South African risks and opportunities</a:t>
                      </a:r>
                    </a:p>
                    <a:p>
                      <a:pPr marL="342900" marR="0" lvl="0" indent="-342900">
                        <a:lnSpc>
                          <a:spcPct val="100000"/>
                        </a:lnSpc>
                        <a:spcBef>
                          <a:spcPts val="0"/>
                        </a:spcBef>
                        <a:spcAft>
                          <a:spcPts val="300"/>
                        </a:spcAft>
                        <a:buFont typeface="Symbol" panose="05050102010706020507" pitchFamily="18" charset="2"/>
                        <a:buChar char=""/>
                      </a:pPr>
                      <a:r>
                        <a:rPr lang="en-US" sz="1200" dirty="0">
                          <a:effectLst/>
                        </a:rPr>
                        <a:t>Seek assistance with financing solutions, underwriting, technical assistance, and potential carbon trades to leverage South African mitigation options</a:t>
                      </a:r>
                      <a:endParaRPr lang="en-US" sz="1200" dirty="0">
                        <a:effectLst/>
                        <a:latin typeface="Candara" panose="020E0502030303020204" pitchFamily="34" charset="0"/>
                        <a:ea typeface="Candara" panose="020E0502030303020204" pitchFamily="34" charset="0"/>
                        <a:cs typeface="Times New Roman" panose="02020603050405020304" pitchFamily="18" charset="0"/>
                      </a:endParaRPr>
                    </a:p>
                  </a:txBody>
                  <a:tcPr marL="35499" marR="35499" marT="0" marB="0"/>
                </a:tc>
                <a:extLst>
                  <a:ext uri="{0D108BD9-81ED-4DB2-BD59-A6C34878D82A}">
                    <a16:rowId xmlns:a16="http://schemas.microsoft.com/office/drawing/2014/main" val="4069976245"/>
                  </a:ext>
                </a:extLst>
              </a:tr>
            </a:tbl>
          </a:graphicData>
        </a:graphic>
      </p:graphicFrame>
      <p:sp>
        <p:nvSpPr>
          <p:cNvPr id="4" name="Slide Number Placeholder 3">
            <a:extLst>
              <a:ext uri="{FF2B5EF4-FFF2-40B4-BE49-F238E27FC236}">
                <a16:creationId xmlns:a16="http://schemas.microsoft.com/office/drawing/2014/main" id="{28FFB724-6810-4CA1-AA70-5317EDED59B1}"/>
              </a:ext>
            </a:extLst>
          </p:cNvPr>
          <p:cNvSpPr>
            <a:spLocks noGrp="1"/>
          </p:cNvSpPr>
          <p:nvPr>
            <p:ph type="sldNum" sz="quarter" idx="4"/>
          </p:nvPr>
        </p:nvSpPr>
        <p:spPr/>
        <p:txBody>
          <a:bodyPr/>
          <a:lstStyle/>
          <a:p>
            <a:fld id="{005ED145-52BD-FC41-B15C-9E02BE74B9C5}" type="slidenum">
              <a:rPr lang="en-US" smtClean="0"/>
              <a:pPr/>
              <a:t>14</a:t>
            </a:fld>
            <a:endParaRPr lang="en-US" dirty="0"/>
          </a:p>
        </p:txBody>
      </p:sp>
    </p:spTree>
    <p:extLst>
      <p:ext uri="{BB962C8B-B14F-4D97-AF65-F5344CB8AC3E}">
        <p14:creationId xmlns:p14="http://schemas.microsoft.com/office/powerpoint/2010/main" val="1166781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0413" cy="775664"/>
          </a:xfrm>
          <a:solidFill>
            <a:schemeClr val="bg2">
              <a:lumMod val="90000"/>
            </a:schemeClr>
          </a:solidFill>
        </p:spPr>
        <p:txBody>
          <a:bodyPr>
            <a:noAutofit/>
          </a:bodyPr>
          <a:lstStyle/>
          <a:p>
            <a:pPr marL="57150"/>
            <a:r>
              <a:rPr lang="en-US" sz="2200" i="0" dirty="0">
                <a:latin typeface="Candara" panose="020E0502030303020204" pitchFamily="34" charset="0"/>
              </a:rPr>
              <a:t>…which fall into three more broadly applicable categories</a:t>
            </a:r>
          </a:p>
        </p:txBody>
      </p:sp>
      <p:sp>
        <p:nvSpPr>
          <p:cNvPr id="3" name="TextBox 2">
            <a:extLst>
              <a:ext uri="{FF2B5EF4-FFF2-40B4-BE49-F238E27FC236}">
                <a16:creationId xmlns:a16="http://schemas.microsoft.com/office/drawing/2014/main" id="{BFF52C5B-DA50-4098-A95A-21E2D229689E}"/>
              </a:ext>
            </a:extLst>
          </p:cNvPr>
          <p:cNvSpPr txBox="1"/>
          <p:nvPr/>
        </p:nvSpPr>
        <p:spPr>
          <a:xfrm>
            <a:off x="685800" y="1219200"/>
            <a:ext cx="7665881" cy="1477328"/>
          </a:xfrm>
          <a:prstGeom prst="rect">
            <a:avLst/>
          </a:prstGeom>
          <a:noFill/>
        </p:spPr>
        <p:txBody>
          <a:bodyPr wrap="none" rtlCol="0">
            <a:spAutoFit/>
          </a:bodyPr>
          <a:lstStyle/>
          <a:p>
            <a:pPr marL="342900" indent="-342900">
              <a:buAutoNum type="arabicPeriod"/>
            </a:pPr>
            <a:r>
              <a:rPr lang="en-US" b="1" dirty="0"/>
              <a:t>Countries need to be strategic in addressing transition risk</a:t>
            </a:r>
          </a:p>
          <a:p>
            <a:pPr marL="800100" lvl="1" indent="-342900">
              <a:buFont typeface="Arial" panose="020B0604020202020204" pitchFamily="34" charset="0"/>
              <a:buChar char="•"/>
            </a:pPr>
            <a:r>
              <a:rPr lang="en-US" dirty="0"/>
              <a:t>Continuous assessment of evolving transition risk</a:t>
            </a:r>
          </a:p>
          <a:p>
            <a:pPr marL="800100" lvl="1" indent="-342900">
              <a:buFont typeface="Arial" panose="020B0604020202020204" pitchFamily="34" charset="0"/>
              <a:buChar char="•"/>
            </a:pPr>
            <a:r>
              <a:rPr lang="en-US" dirty="0"/>
              <a:t>Time domestic transition policies within the scope of external risk</a:t>
            </a:r>
          </a:p>
          <a:p>
            <a:pPr marL="800100" lvl="1" indent="-342900">
              <a:buFont typeface="Arial" panose="020B0604020202020204" pitchFamily="34" charset="0"/>
              <a:buChar char="•"/>
            </a:pPr>
            <a:r>
              <a:rPr lang="en-US" dirty="0"/>
              <a:t>Plan for transition in advance (workers, industries, finance)</a:t>
            </a:r>
          </a:p>
          <a:p>
            <a:pPr marL="800100" lvl="1" indent="-342900">
              <a:buFont typeface="Arial" panose="020B0604020202020204" pitchFamily="34" charset="0"/>
              <a:buChar char="•"/>
            </a:pPr>
            <a:r>
              <a:rPr lang="en-US" dirty="0"/>
              <a:t>Make risk allocation explicit and provide the tools to manage the risk</a:t>
            </a:r>
          </a:p>
        </p:txBody>
      </p:sp>
      <p:sp>
        <p:nvSpPr>
          <p:cNvPr id="4" name="TextBox 3">
            <a:extLst>
              <a:ext uri="{FF2B5EF4-FFF2-40B4-BE49-F238E27FC236}">
                <a16:creationId xmlns:a16="http://schemas.microsoft.com/office/drawing/2014/main" id="{BB118E57-DA83-4A09-BCAA-0EC025A2EF72}"/>
              </a:ext>
            </a:extLst>
          </p:cNvPr>
          <p:cNvSpPr txBox="1"/>
          <p:nvPr/>
        </p:nvSpPr>
        <p:spPr>
          <a:xfrm>
            <a:off x="666750" y="2895600"/>
            <a:ext cx="11341566" cy="1200329"/>
          </a:xfrm>
          <a:prstGeom prst="rect">
            <a:avLst/>
          </a:prstGeom>
          <a:noFill/>
        </p:spPr>
        <p:txBody>
          <a:bodyPr wrap="none" rtlCol="0">
            <a:spAutoFit/>
          </a:bodyPr>
          <a:lstStyle/>
          <a:p>
            <a:r>
              <a:rPr lang="en-US" b="1" dirty="0"/>
              <a:t>2.    Incorporate transition risk concentration as a key investment and policy measure</a:t>
            </a:r>
          </a:p>
          <a:p>
            <a:pPr marL="800100" lvl="1" indent="-342900">
              <a:buFont typeface="Arial" panose="020B0604020202020204" pitchFamily="34" charset="0"/>
              <a:buChar char="•"/>
            </a:pPr>
            <a:r>
              <a:rPr lang="en-US" dirty="0"/>
              <a:t>Ensure that new investment do not consume all available transition risk capacity for any party</a:t>
            </a:r>
          </a:p>
          <a:p>
            <a:pPr marL="800100" lvl="1" indent="-342900">
              <a:buFont typeface="Arial" panose="020B0604020202020204" pitchFamily="34" charset="0"/>
              <a:buChar char="•"/>
            </a:pPr>
            <a:r>
              <a:rPr lang="en-US" dirty="0"/>
              <a:t>Encourage rebalancing of risks through assets swaps and hedges</a:t>
            </a:r>
          </a:p>
          <a:p>
            <a:pPr marL="800100" lvl="1" indent="-342900">
              <a:buFont typeface="Arial" panose="020B0604020202020204" pitchFamily="34" charset="0"/>
              <a:buChar char="•"/>
            </a:pPr>
            <a:r>
              <a:rPr lang="en-US" dirty="0"/>
              <a:t>Shift risks to stakeholders with higher risk capacity and discourage asset sales that further concentrate risk</a:t>
            </a:r>
          </a:p>
        </p:txBody>
      </p:sp>
      <p:sp>
        <p:nvSpPr>
          <p:cNvPr id="5" name="TextBox 4">
            <a:extLst>
              <a:ext uri="{FF2B5EF4-FFF2-40B4-BE49-F238E27FC236}">
                <a16:creationId xmlns:a16="http://schemas.microsoft.com/office/drawing/2014/main" id="{A48A5868-9D1C-4C0C-867E-38F674A5EE0E}"/>
              </a:ext>
            </a:extLst>
          </p:cNvPr>
          <p:cNvSpPr txBox="1"/>
          <p:nvPr/>
        </p:nvSpPr>
        <p:spPr>
          <a:xfrm>
            <a:off x="666750" y="4428946"/>
            <a:ext cx="7951792" cy="923330"/>
          </a:xfrm>
          <a:prstGeom prst="rect">
            <a:avLst/>
          </a:prstGeom>
          <a:noFill/>
        </p:spPr>
        <p:txBody>
          <a:bodyPr wrap="none" rtlCol="0">
            <a:spAutoFit/>
          </a:bodyPr>
          <a:lstStyle/>
          <a:p>
            <a:r>
              <a:rPr lang="en-US" b="1" dirty="0"/>
              <a:t>3.   Seek to rebalance risks internationally</a:t>
            </a:r>
          </a:p>
          <a:p>
            <a:pPr marL="800100" lvl="1" indent="-342900">
              <a:buFont typeface="Arial" panose="020B0604020202020204" pitchFamily="34" charset="0"/>
              <a:buChar char="•"/>
            </a:pPr>
            <a:r>
              <a:rPr lang="en-US" dirty="0"/>
              <a:t>Transition risk as an opportunity for carbon markets and bilateral trades</a:t>
            </a:r>
          </a:p>
          <a:p>
            <a:pPr marL="800100" lvl="1" indent="-342900">
              <a:buFont typeface="Arial" panose="020B0604020202020204" pitchFamily="34" charset="0"/>
              <a:buChar char="•"/>
            </a:pPr>
            <a:r>
              <a:rPr lang="en-US" dirty="0"/>
              <a:t>Finance and technical assistance to help </a:t>
            </a:r>
            <a:r>
              <a:rPr lang="en-US" dirty="0" err="1"/>
              <a:t>derisking</a:t>
            </a:r>
            <a:r>
              <a:rPr lang="en-US" dirty="0"/>
              <a:t> in exposed countries</a:t>
            </a:r>
          </a:p>
        </p:txBody>
      </p:sp>
      <p:sp>
        <p:nvSpPr>
          <p:cNvPr id="6" name="Slide Number Placeholder 5">
            <a:extLst>
              <a:ext uri="{FF2B5EF4-FFF2-40B4-BE49-F238E27FC236}">
                <a16:creationId xmlns:a16="http://schemas.microsoft.com/office/drawing/2014/main" id="{AE748378-9A72-40CA-91AC-C754FD16B7E8}"/>
              </a:ext>
            </a:extLst>
          </p:cNvPr>
          <p:cNvSpPr>
            <a:spLocks noGrp="1"/>
          </p:cNvSpPr>
          <p:nvPr>
            <p:ph type="sldNum" sz="quarter" idx="4"/>
          </p:nvPr>
        </p:nvSpPr>
        <p:spPr/>
        <p:txBody>
          <a:bodyPr/>
          <a:lstStyle/>
          <a:p>
            <a:fld id="{005ED145-52BD-FC41-B15C-9E02BE74B9C5}" type="slidenum">
              <a:rPr lang="en-US" smtClean="0"/>
              <a:pPr/>
              <a:t>15</a:t>
            </a:fld>
            <a:endParaRPr lang="en-US" dirty="0"/>
          </a:p>
        </p:txBody>
      </p:sp>
    </p:spTree>
    <p:extLst>
      <p:ext uri="{BB962C8B-B14F-4D97-AF65-F5344CB8AC3E}">
        <p14:creationId xmlns:p14="http://schemas.microsoft.com/office/powerpoint/2010/main" val="4112941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7185A5C-85D9-4A3C-96E4-3892FE9D103B}"/>
              </a:ext>
            </a:extLst>
          </p:cNvPr>
          <p:cNvSpPr>
            <a:spLocks noGrp="1"/>
          </p:cNvSpPr>
          <p:nvPr>
            <p:ph type="title"/>
          </p:nvPr>
        </p:nvSpPr>
        <p:spPr/>
        <p:txBody>
          <a:bodyPr/>
          <a:lstStyle/>
          <a:p>
            <a:endParaRPr lang="en-US"/>
          </a:p>
        </p:txBody>
      </p:sp>
      <p:sp>
        <p:nvSpPr>
          <p:cNvPr id="21" name="Title 1">
            <a:extLst>
              <a:ext uri="{FF2B5EF4-FFF2-40B4-BE49-F238E27FC236}">
                <a16:creationId xmlns:a16="http://schemas.microsoft.com/office/drawing/2014/main" id="{006B7EAF-C6CD-4645-B013-3618FE0F36FD}"/>
              </a:ext>
            </a:extLst>
          </p:cNvPr>
          <p:cNvSpPr txBox="1">
            <a:spLocks/>
          </p:cNvSpPr>
          <p:nvPr/>
        </p:nvSpPr>
        <p:spPr>
          <a:xfrm>
            <a:off x="1719" y="0"/>
            <a:ext cx="12188694" cy="775664"/>
          </a:xfrm>
          <a:prstGeom prst="rect">
            <a:avLst/>
          </a:prstGeom>
          <a:solidFill>
            <a:schemeClr val="bg2">
              <a:lumMod val="90000"/>
            </a:schemeClr>
          </a:solidFill>
        </p:spPr>
        <p:txBody>
          <a:bodyPr vert="horz" lIns="91440" tIns="45720" rIns="91440" bIns="45720" rtlCol="0" anchor="ctr" anchorCtr="0">
            <a:noAutofit/>
          </a:bodyPr>
          <a:lstStyle>
            <a:lvl1pPr algn="l" defTabSz="457212" rtl="0" eaLnBrk="1" latinLnBrk="0" hangingPunct="1">
              <a:spcBef>
                <a:spcPct val="0"/>
              </a:spcBef>
              <a:buNone/>
              <a:defRPr sz="2800" b="0" i="1" kern="1200">
                <a:solidFill>
                  <a:schemeClr val="tx1">
                    <a:lumMod val="85000"/>
                    <a:lumOff val="15000"/>
                  </a:schemeClr>
                </a:solidFill>
                <a:latin typeface="+mj-lt"/>
                <a:ea typeface="+mj-ea"/>
                <a:cs typeface="Times New Roman"/>
              </a:defRPr>
            </a:lvl1pPr>
          </a:lstStyle>
          <a:p>
            <a:pPr marL="114300"/>
            <a:r>
              <a:rPr lang="en-US" sz="2200" i="0" dirty="0">
                <a:latin typeface="Candara" panose="020E0502030303020204" pitchFamily="34" charset="0"/>
              </a:rPr>
              <a:t>Even policies that are practically zero sum economy-wide, the distributional impacts still need managing</a:t>
            </a:r>
          </a:p>
        </p:txBody>
      </p:sp>
      <p:grpSp>
        <p:nvGrpSpPr>
          <p:cNvPr id="13" name="Group 12">
            <a:extLst>
              <a:ext uri="{FF2B5EF4-FFF2-40B4-BE49-F238E27FC236}">
                <a16:creationId xmlns:a16="http://schemas.microsoft.com/office/drawing/2014/main" id="{3D83DAA9-A877-48A7-875C-A7D9FE7C9719}"/>
              </a:ext>
            </a:extLst>
          </p:cNvPr>
          <p:cNvGrpSpPr/>
          <p:nvPr/>
        </p:nvGrpSpPr>
        <p:grpSpPr>
          <a:xfrm>
            <a:off x="152401" y="1295400"/>
            <a:ext cx="6709422" cy="5257800"/>
            <a:chOff x="152401" y="1153200"/>
            <a:chExt cx="6709422" cy="5400000"/>
          </a:xfrm>
        </p:grpSpPr>
        <p:graphicFrame>
          <p:nvGraphicFramePr>
            <p:cNvPr id="19" name="Chart 18">
              <a:extLst>
                <a:ext uri="{FF2B5EF4-FFF2-40B4-BE49-F238E27FC236}">
                  <a16:creationId xmlns:a16="http://schemas.microsoft.com/office/drawing/2014/main" id="{3AB83673-AED6-4BA2-9B47-1D6518A63271}"/>
                </a:ext>
              </a:extLst>
            </p:cNvPr>
            <p:cNvGraphicFramePr>
              <a:graphicFrameLocks/>
            </p:cNvGraphicFramePr>
            <p:nvPr>
              <p:extLst/>
            </p:nvPr>
          </p:nvGraphicFramePr>
          <p:xfrm>
            <a:off x="152401" y="1153200"/>
            <a:ext cx="6172199" cy="5400000"/>
          </p:xfrm>
          <a:graphic>
            <a:graphicData uri="http://schemas.openxmlformats.org/drawingml/2006/chart">
              <c:chart xmlns:c="http://schemas.openxmlformats.org/drawingml/2006/chart" xmlns:r="http://schemas.openxmlformats.org/officeDocument/2006/relationships" r:id="rId3"/>
            </a:graphicData>
          </a:graphic>
        </p:graphicFrame>
        <p:sp>
          <p:nvSpPr>
            <p:cNvPr id="20" name="TextBox 1">
              <a:extLst>
                <a:ext uri="{FF2B5EF4-FFF2-40B4-BE49-F238E27FC236}">
                  <a16:creationId xmlns:a16="http://schemas.microsoft.com/office/drawing/2014/main" id="{B3CF358B-06A1-4392-A6F4-0DB1388343BC}"/>
                </a:ext>
              </a:extLst>
            </p:cNvPr>
            <p:cNvSpPr txBox="1"/>
            <p:nvPr/>
          </p:nvSpPr>
          <p:spPr>
            <a:xfrm>
              <a:off x="1664979" y="5040392"/>
              <a:ext cx="1024099" cy="60956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GB" sz="1400" b="1" dirty="0"/>
                <a:t>Opex</a:t>
              </a:r>
            </a:p>
          </p:txBody>
        </p:sp>
        <p:sp>
          <p:nvSpPr>
            <p:cNvPr id="22" name="TextBox 1">
              <a:extLst>
                <a:ext uri="{FF2B5EF4-FFF2-40B4-BE49-F238E27FC236}">
                  <a16:creationId xmlns:a16="http://schemas.microsoft.com/office/drawing/2014/main" id="{1A55BED3-DE86-4145-A120-CB993BE17AF0}"/>
                </a:ext>
              </a:extLst>
            </p:cNvPr>
            <p:cNvSpPr txBox="1"/>
            <p:nvPr/>
          </p:nvSpPr>
          <p:spPr>
            <a:xfrm>
              <a:off x="1603496" y="3122919"/>
              <a:ext cx="1219200" cy="60956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GB" sz="1400" b="1" dirty="0"/>
                <a:t>Coal commodity cost</a:t>
              </a:r>
            </a:p>
          </p:txBody>
        </p:sp>
        <p:sp>
          <p:nvSpPr>
            <p:cNvPr id="23" name="TextBox 1">
              <a:extLst>
                <a:ext uri="{FF2B5EF4-FFF2-40B4-BE49-F238E27FC236}">
                  <a16:creationId xmlns:a16="http://schemas.microsoft.com/office/drawing/2014/main" id="{53BCF180-A447-49D5-98A8-B7CF74BE0535}"/>
                </a:ext>
              </a:extLst>
            </p:cNvPr>
            <p:cNvSpPr txBox="1"/>
            <p:nvPr/>
          </p:nvSpPr>
          <p:spPr>
            <a:xfrm>
              <a:off x="1994066" y="1669220"/>
              <a:ext cx="1393032" cy="60956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GB" sz="1400" b="1" dirty="0"/>
                <a:t>Environmental cost</a:t>
              </a:r>
            </a:p>
          </p:txBody>
        </p:sp>
        <p:sp>
          <p:nvSpPr>
            <p:cNvPr id="24" name="TextBox 1">
              <a:extLst>
                <a:ext uri="{FF2B5EF4-FFF2-40B4-BE49-F238E27FC236}">
                  <a16:creationId xmlns:a16="http://schemas.microsoft.com/office/drawing/2014/main" id="{C8BA1387-E64F-4EF3-9C9A-4405EF5E1E9D}"/>
                </a:ext>
              </a:extLst>
            </p:cNvPr>
            <p:cNvSpPr txBox="1"/>
            <p:nvPr/>
          </p:nvSpPr>
          <p:spPr>
            <a:xfrm>
              <a:off x="4928230" y="1633812"/>
              <a:ext cx="1219200" cy="60956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GB" sz="1400" b="1" dirty="0"/>
                <a:t>Stranded asset</a:t>
              </a:r>
            </a:p>
          </p:txBody>
        </p:sp>
        <p:cxnSp>
          <p:nvCxnSpPr>
            <p:cNvPr id="25" name="Straight Connector 24">
              <a:extLst>
                <a:ext uri="{FF2B5EF4-FFF2-40B4-BE49-F238E27FC236}">
                  <a16:creationId xmlns:a16="http://schemas.microsoft.com/office/drawing/2014/main" id="{6BDE5A13-9101-4D9D-81D6-AAB98FEB717B}"/>
                </a:ext>
              </a:extLst>
            </p:cNvPr>
            <p:cNvCxnSpPr>
              <a:cxnSpLocks/>
            </p:cNvCxnSpPr>
            <p:nvPr/>
          </p:nvCxnSpPr>
          <p:spPr>
            <a:xfrm flipV="1">
              <a:off x="2689078" y="2127838"/>
              <a:ext cx="0" cy="35559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C15DB120-6273-4831-8735-100F67FA60E5}"/>
                </a:ext>
              </a:extLst>
            </p:cNvPr>
            <p:cNvCxnSpPr>
              <a:cxnSpLocks/>
            </p:cNvCxnSpPr>
            <p:nvPr/>
          </p:nvCxnSpPr>
          <p:spPr>
            <a:xfrm flipH="1">
              <a:off x="5378690" y="2116069"/>
              <a:ext cx="114300" cy="18956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27" name="Straight Connector 26">
              <a:extLst>
                <a:ext uri="{FF2B5EF4-FFF2-40B4-BE49-F238E27FC236}">
                  <a16:creationId xmlns:a16="http://schemas.microsoft.com/office/drawing/2014/main" id="{75522588-E9B4-4A2E-B6AD-8DACD4552367}"/>
                </a:ext>
              </a:extLst>
            </p:cNvPr>
            <p:cNvCxnSpPr>
              <a:cxnSpLocks/>
            </p:cNvCxnSpPr>
            <p:nvPr/>
          </p:nvCxnSpPr>
          <p:spPr>
            <a:xfrm flipH="1">
              <a:off x="1276148" y="2495882"/>
              <a:ext cx="4515052" cy="0"/>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C5E89323-B6F9-4C7C-B249-F5C1BF9EF0CD}"/>
                </a:ext>
              </a:extLst>
            </p:cNvPr>
            <p:cNvSpPr txBox="1"/>
            <p:nvPr/>
          </p:nvSpPr>
          <p:spPr>
            <a:xfrm>
              <a:off x="5763337" y="2238666"/>
              <a:ext cx="1098486" cy="1169551"/>
            </a:xfrm>
            <a:prstGeom prst="rect">
              <a:avLst/>
            </a:prstGeom>
            <a:noFill/>
          </p:spPr>
          <p:txBody>
            <a:bodyPr wrap="square" rtlCol="0">
              <a:spAutoFit/>
            </a:bodyPr>
            <a:lstStyle/>
            <a:p>
              <a:r>
                <a:rPr lang="en-GB" sz="1400" b="1" dirty="0"/>
                <a:t>$4bn</a:t>
              </a:r>
            </a:p>
            <a:p>
              <a:r>
                <a:rPr lang="en-GB" sz="1400" dirty="0"/>
                <a:t>Increase in power system costs</a:t>
              </a:r>
            </a:p>
          </p:txBody>
        </p:sp>
        <p:cxnSp>
          <p:nvCxnSpPr>
            <p:cNvPr id="29" name="Straight Connector 28">
              <a:extLst>
                <a:ext uri="{FF2B5EF4-FFF2-40B4-BE49-F238E27FC236}">
                  <a16:creationId xmlns:a16="http://schemas.microsoft.com/office/drawing/2014/main" id="{5BF69C64-BBF9-421D-969C-DFDC7C8674F9}"/>
                </a:ext>
              </a:extLst>
            </p:cNvPr>
            <p:cNvCxnSpPr>
              <a:cxnSpLocks/>
            </p:cNvCxnSpPr>
            <p:nvPr/>
          </p:nvCxnSpPr>
          <p:spPr>
            <a:xfrm flipH="1" flipV="1">
              <a:off x="1276148" y="2302118"/>
              <a:ext cx="4515052" cy="615"/>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34" name="Right Brace 33">
              <a:extLst>
                <a:ext uri="{FF2B5EF4-FFF2-40B4-BE49-F238E27FC236}">
                  <a16:creationId xmlns:a16="http://schemas.microsoft.com/office/drawing/2014/main" id="{B78444CA-4E6C-494F-8D8E-D35C9E1A1C15}"/>
                </a:ext>
              </a:extLst>
            </p:cNvPr>
            <p:cNvSpPr/>
            <p:nvPr/>
          </p:nvSpPr>
          <p:spPr>
            <a:xfrm>
              <a:off x="5715000" y="2302733"/>
              <a:ext cx="96675" cy="180703"/>
            </a:xfrm>
            <a:prstGeom prst="rightBrac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dirty="0">
                <a:effectLst/>
              </a:endParaRPr>
            </a:p>
          </p:txBody>
        </p:sp>
        <p:sp>
          <p:nvSpPr>
            <p:cNvPr id="35" name="TextBox 1">
              <a:extLst>
                <a:ext uri="{FF2B5EF4-FFF2-40B4-BE49-F238E27FC236}">
                  <a16:creationId xmlns:a16="http://schemas.microsoft.com/office/drawing/2014/main" id="{02BB57C3-5C10-418E-8E18-22AB2E6E31CD}"/>
                </a:ext>
              </a:extLst>
            </p:cNvPr>
            <p:cNvSpPr txBox="1"/>
            <p:nvPr/>
          </p:nvSpPr>
          <p:spPr>
            <a:xfrm>
              <a:off x="4273790" y="2842089"/>
              <a:ext cx="1219200" cy="60956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GB" sz="1400" b="1" dirty="0"/>
                <a:t>Renewables cost</a:t>
              </a:r>
            </a:p>
          </p:txBody>
        </p:sp>
      </p:grpSp>
      <p:grpSp>
        <p:nvGrpSpPr>
          <p:cNvPr id="38" name="Group 37">
            <a:extLst>
              <a:ext uri="{FF2B5EF4-FFF2-40B4-BE49-F238E27FC236}">
                <a16:creationId xmlns:a16="http://schemas.microsoft.com/office/drawing/2014/main" id="{A8173AFC-BC39-4196-B870-56E26A1F2F74}"/>
              </a:ext>
            </a:extLst>
          </p:cNvPr>
          <p:cNvGrpSpPr/>
          <p:nvPr/>
        </p:nvGrpSpPr>
        <p:grpSpPr>
          <a:xfrm>
            <a:off x="6835217" y="1954950"/>
            <a:ext cx="5418832" cy="4598250"/>
            <a:chOff x="2872527" y="2075135"/>
            <a:chExt cx="5718870" cy="2854086"/>
          </a:xfrm>
        </p:grpSpPr>
        <p:graphicFrame>
          <p:nvGraphicFramePr>
            <p:cNvPr id="47" name="Chart 46">
              <a:extLst>
                <a:ext uri="{FF2B5EF4-FFF2-40B4-BE49-F238E27FC236}">
                  <a16:creationId xmlns:a16="http://schemas.microsoft.com/office/drawing/2014/main" id="{832E940E-8EE9-4BC0-8F08-0143175BBB77}"/>
                </a:ext>
              </a:extLst>
            </p:cNvPr>
            <p:cNvGraphicFramePr>
              <a:graphicFrameLocks/>
            </p:cNvGraphicFramePr>
            <p:nvPr>
              <p:extLst/>
            </p:nvPr>
          </p:nvGraphicFramePr>
          <p:xfrm>
            <a:off x="2872527" y="2075135"/>
            <a:ext cx="4921904" cy="2854086"/>
          </p:xfrm>
          <a:graphic>
            <a:graphicData uri="http://schemas.openxmlformats.org/drawingml/2006/chart">
              <c:chart xmlns:c="http://schemas.openxmlformats.org/drawingml/2006/chart" xmlns:r="http://schemas.openxmlformats.org/officeDocument/2006/relationships" r:id="rId4"/>
            </a:graphicData>
          </a:graphic>
        </p:graphicFrame>
        <p:sp>
          <p:nvSpPr>
            <p:cNvPr id="48" name="TextBox 47">
              <a:extLst>
                <a:ext uri="{FF2B5EF4-FFF2-40B4-BE49-F238E27FC236}">
                  <a16:creationId xmlns:a16="http://schemas.microsoft.com/office/drawing/2014/main" id="{C6093019-AA3F-466D-98F7-3B5F86A8F6D0}"/>
                </a:ext>
              </a:extLst>
            </p:cNvPr>
            <p:cNvSpPr txBox="1"/>
            <p:nvPr/>
          </p:nvSpPr>
          <p:spPr>
            <a:xfrm>
              <a:off x="7616315" y="2989256"/>
              <a:ext cx="954212" cy="177661"/>
            </a:xfrm>
            <a:prstGeom prst="rect">
              <a:avLst/>
            </a:prstGeom>
            <a:noFill/>
          </p:spPr>
          <p:txBody>
            <a:bodyPr wrap="square" rtlCol="0">
              <a:spAutoFit/>
            </a:bodyPr>
            <a:lstStyle/>
            <a:p>
              <a:pPr>
                <a:lnSpc>
                  <a:spcPct val="90000"/>
                </a:lnSpc>
              </a:pPr>
              <a:r>
                <a:rPr lang="en-US" sz="1400" b="1" dirty="0"/>
                <a:t>BAU</a:t>
              </a:r>
              <a:endParaRPr lang="en-GB" sz="1400" b="1" dirty="0"/>
            </a:p>
          </p:txBody>
        </p:sp>
        <p:sp>
          <p:nvSpPr>
            <p:cNvPr id="49" name="TextBox 48">
              <a:extLst>
                <a:ext uri="{FF2B5EF4-FFF2-40B4-BE49-F238E27FC236}">
                  <a16:creationId xmlns:a16="http://schemas.microsoft.com/office/drawing/2014/main" id="{164A491B-C851-40D1-B85E-B02A2E1D0C3E}"/>
                </a:ext>
              </a:extLst>
            </p:cNvPr>
            <p:cNvSpPr txBox="1"/>
            <p:nvPr/>
          </p:nvSpPr>
          <p:spPr>
            <a:xfrm>
              <a:off x="7637185" y="3775265"/>
              <a:ext cx="954212" cy="177661"/>
            </a:xfrm>
            <a:prstGeom prst="rect">
              <a:avLst/>
            </a:prstGeom>
            <a:noFill/>
          </p:spPr>
          <p:txBody>
            <a:bodyPr wrap="square" rtlCol="0">
              <a:spAutoFit/>
            </a:bodyPr>
            <a:lstStyle/>
            <a:p>
              <a:pPr>
                <a:lnSpc>
                  <a:spcPct val="90000"/>
                </a:lnSpc>
              </a:pPr>
              <a:r>
                <a:rPr lang="en-US" sz="1400" b="1" dirty="0"/>
                <a:t>2DS</a:t>
              </a:r>
              <a:endParaRPr lang="en-GB" sz="1400" b="1" dirty="0"/>
            </a:p>
          </p:txBody>
        </p:sp>
      </p:grpSp>
      <p:sp>
        <p:nvSpPr>
          <p:cNvPr id="11" name="TextBox 10">
            <a:extLst>
              <a:ext uri="{FF2B5EF4-FFF2-40B4-BE49-F238E27FC236}">
                <a16:creationId xmlns:a16="http://schemas.microsoft.com/office/drawing/2014/main" id="{2DE012C4-E3EB-4CE2-93C5-E8EFBB322A64}"/>
              </a:ext>
            </a:extLst>
          </p:cNvPr>
          <p:cNvSpPr txBox="1"/>
          <p:nvPr/>
        </p:nvSpPr>
        <p:spPr>
          <a:xfrm>
            <a:off x="8075459" y="2690030"/>
            <a:ext cx="2209799" cy="523220"/>
          </a:xfrm>
          <a:prstGeom prst="rect">
            <a:avLst/>
          </a:prstGeom>
          <a:noFill/>
        </p:spPr>
        <p:txBody>
          <a:bodyPr wrap="square" rtlCol="0">
            <a:spAutoFit/>
          </a:bodyPr>
          <a:lstStyle/>
          <a:p>
            <a:r>
              <a:rPr lang="en-US" sz="1400" b="1" dirty="0"/>
              <a:t>Potential change in domestic coal demand</a:t>
            </a:r>
          </a:p>
        </p:txBody>
      </p:sp>
      <p:sp>
        <p:nvSpPr>
          <p:cNvPr id="14" name="TextBox 13">
            <a:extLst>
              <a:ext uri="{FF2B5EF4-FFF2-40B4-BE49-F238E27FC236}">
                <a16:creationId xmlns:a16="http://schemas.microsoft.com/office/drawing/2014/main" id="{2E45F08D-D67D-4420-9DCA-89741852C816}"/>
              </a:ext>
            </a:extLst>
          </p:cNvPr>
          <p:cNvSpPr txBox="1"/>
          <p:nvPr/>
        </p:nvSpPr>
        <p:spPr>
          <a:xfrm>
            <a:off x="152401" y="811254"/>
            <a:ext cx="6367228" cy="646331"/>
          </a:xfrm>
          <a:prstGeom prst="rect">
            <a:avLst/>
          </a:prstGeom>
          <a:noFill/>
        </p:spPr>
        <p:txBody>
          <a:bodyPr wrap="square" rtlCol="0">
            <a:spAutoFit/>
          </a:bodyPr>
          <a:lstStyle/>
          <a:p>
            <a:pPr algn="ctr"/>
            <a:r>
              <a:rPr lang="en-US" b="1" dirty="0"/>
              <a:t>Accelerating a shift from coal power to renewables would increase costs modestly…</a:t>
            </a:r>
          </a:p>
        </p:txBody>
      </p:sp>
      <p:sp>
        <p:nvSpPr>
          <p:cNvPr id="50" name="TextBox 49">
            <a:extLst>
              <a:ext uri="{FF2B5EF4-FFF2-40B4-BE49-F238E27FC236}">
                <a16:creationId xmlns:a16="http://schemas.microsoft.com/office/drawing/2014/main" id="{B7B22847-E0B1-4034-B63C-DE314C1F7505}"/>
              </a:ext>
            </a:extLst>
          </p:cNvPr>
          <p:cNvSpPr txBox="1"/>
          <p:nvPr/>
        </p:nvSpPr>
        <p:spPr>
          <a:xfrm>
            <a:off x="6324600" y="859049"/>
            <a:ext cx="6367228" cy="923330"/>
          </a:xfrm>
          <a:prstGeom prst="rect">
            <a:avLst/>
          </a:prstGeom>
          <a:noFill/>
        </p:spPr>
        <p:txBody>
          <a:bodyPr wrap="square" rtlCol="0">
            <a:spAutoFit/>
          </a:bodyPr>
          <a:lstStyle/>
          <a:p>
            <a:pPr algn="ctr"/>
            <a:r>
              <a:rPr lang="en-US" b="1" dirty="0"/>
              <a:t>… but it would decrease domestic demand for coal</a:t>
            </a:r>
          </a:p>
          <a:p>
            <a:pPr algn="ctr"/>
            <a:endParaRPr lang="en-US" b="1" dirty="0"/>
          </a:p>
          <a:p>
            <a:pPr algn="ctr"/>
            <a:r>
              <a:rPr lang="en-US" sz="1400" i="1" dirty="0"/>
              <a:t>Coal demand by South African powerplants (2018-2035)</a:t>
            </a:r>
            <a:r>
              <a:rPr lang="en-US" b="1" dirty="0"/>
              <a:t> </a:t>
            </a:r>
          </a:p>
        </p:txBody>
      </p:sp>
      <p:sp>
        <p:nvSpPr>
          <p:cNvPr id="2" name="Slide Number Placeholder 1">
            <a:extLst>
              <a:ext uri="{FF2B5EF4-FFF2-40B4-BE49-F238E27FC236}">
                <a16:creationId xmlns:a16="http://schemas.microsoft.com/office/drawing/2014/main" id="{3B762E98-D37E-4FB7-B465-256D3FBB257E}"/>
              </a:ext>
            </a:extLst>
          </p:cNvPr>
          <p:cNvSpPr>
            <a:spLocks noGrp="1"/>
          </p:cNvSpPr>
          <p:nvPr>
            <p:ph type="sldNum" sz="quarter" idx="4"/>
          </p:nvPr>
        </p:nvSpPr>
        <p:spPr/>
        <p:txBody>
          <a:bodyPr/>
          <a:lstStyle/>
          <a:p>
            <a:fld id="{005ED145-52BD-FC41-B15C-9E02BE74B9C5}" type="slidenum">
              <a:rPr lang="en-US" smtClean="0"/>
              <a:pPr/>
              <a:t>16</a:t>
            </a:fld>
            <a:endParaRPr lang="en-US" dirty="0"/>
          </a:p>
        </p:txBody>
      </p:sp>
    </p:spTree>
    <p:extLst>
      <p:ext uri="{BB962C8B-B14F-4D97-AF65-F5344CB8AC3E}">
        <p14:creationId xmlns:p14="http://schemas.microsoft.com/office/powerpoint/2010/main" val="2256298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7185A5C-85D9-4A3C-96E4-3892FE9D103B}"/>
              </a:ext>
            </a:extLst>
          </p:cNvPr>
          <p:cNvSpPr>
            <a:spLocks noGrp="1"/>
          </p:cNvSpPr>
          <p:nvPr>
            <p:ph type="title"/>
          </p:nvPr>
        </p:nvSpPr>
        <p:spPr>
          <a:xfrm>
            <a:off x="0" y="0"/>
            <a:ext cx="12192000" cy="799136"/>
          </a:xfrm>
        </p:spPr>
        <p:txBody>
          <a:bodyPr/>
          <a:lstStyle/>
          <a:p>
            <a:endParaRPr lang="en-US"/>
          </a:p>
        </p:txBody>
      </p:sp>
      <p:sp>
        <p:nvSpPr>
          <p:cNvPr id="21" name="Title 1">
            <a:extLst>
              <a:ext uri="{FF2B5EF4-FFF2-40B4-BE49-F238E27FC236}">
                <a16:creationId xmlns:a16="http://schemas.microsoft.com/office/drawing/2014/main" id="{006B7EAF-C6CD-4645-B013-3618FE0F36FD}"/>
              </a:ext>
            </a:extLst>
          </p:cNvPr>
          <p:cNvSpPr txBox="1">
            <a:spLocks/>
          </p:cNvSpPr>
          <p:nvPr/>
        </p:nvSpPr>
        <p:spPr>
          <a:xfrm>
            <a:off x="1719" y="0"/>
            <a:ext cx="12188694" cy="785308"/>
          </a:xfrm>
          <a:prstGeom prst="rect">
            <a:avLst/>
          </a:prstGeom>
          <a:solidFill>
            <a:schemeClr val="bg2">
              <a:lumMod val="90000"/>
            </a:schemeClr>
          </a:solidFill>
        </p:spPr>
        <p:txBody>
          <a:bodyPr vert="horz" lIns="91440" tIns="45720" rIns="91440" bIns="45720" rtlCol="0" anchor="ctr" anchorCtr="0">
            <a:noAutofit/>
          </a:bodyPr>
          <a:lstStyle>
            <a:lvl1pPr algn="l" defTabSz="457212" rtl="0" eaLnBrk="1" latinLnBrk="0" hangingPunct="1">
              <a:spcBef>
                <a:spcPct val="0"/>
              </a:spcBef>
              <a:buNone/>
              <a:defRPr sz="2800" b="0" i="1" kern="1200">
                <a:solidFill>
                  <a:schemeClr val="tx1">
                    <a:lumMod val="85000"/>
                    <a:lumOff val="15000"/>
                  </a:schemeClr>
                </a:solidFill>
                <a:latin typeface="+mj-lt"/>
                <a:ea typeface="+mj-ea"/>
                <a:cs typeface="Times New Roman"/>
              </a:defRPr>
            </a:lvl1pPr>
          </a:lstStyle>
          <a:p>
            <a:pPr marL="114300"/>
            <a:r>
              <a:rPr lang="en-US" sz="2200" i="0" dirty="0">
                <a:latin typeface="Candara" panose="020E0502030303020204" pitchFamily="34" charset="0"/>
              </a:rPr>
              <a:t>Those that are more costly from a national perspective might be cost-effective from an international perspective</a:t>
            </a:r>
          </a:p>
        </p:txBody>
      </p:sp>
      <p:graphicFrame>
        <p:nvGraphicFramePr>
          <p:cNvPr id="16" name="Chart 15">
            <a:extLst>
              <a:ext uri="{FF2B5EF4-FFF2-40B4-BE49-F238E27FC236}">
                <a16:creationId xmlns:a16="http://schemas.microsoft.com/office/drawing/2014/main" id="{62EF5951-87D1-457C-980C-E40201B81E85}"/>
              </a:ext>
            </a:extLst>
          </p:cNvPr>
          <p:cNvGraphicFramePr>
            <a:graphicFrameLocks/>
          </p:cNvGraphicFramePr>
          <p:nvPr>
            <p:extLst/>
          </p:nvPr>
        </p:nvGraphicFramePr>
        <p:xfrm>
          <a:off x="4953000" y="1295400"/>
          <a:ext cx="65196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17" name="TextBox 1">
            <a:extLst>
              <a:ext uri="{FF2B5EF4-FFF2-40B4-BE49-F238E27FC236}">
                <a16:creationId xmlns:a16="http://schemas.microsoft.com/office/drawing/2014/main" id="{51631E5C-4437-4C00-8762-310BE515532A}"/>
              </a:ext>
            </a:extLst>
          </p:cNvPr>
          <p:cNvSpPr txBox="1"/>
          <p:nvPr/>
        </p:nvSpPr>
        <p:spPr>
          <a:xfrm>
            <a:off x="6241635" y="5116240"/>
            <a:ext cx="1024099" cy="60956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GB" sz="1400" b="1" dirty="0"/>
              <a:t>Opex</a:t>
            </a:r>
          </a:p>
        </p:txBody>
      </p:sp>
      <p:sp>
        <p:nvSpPr>
          <p:cNvPr id="18" name="TextBox 1">
            <a:extLst>
              <a:ext uri="{FF2B5EF4-FFF2-40B4-BE49-F238E27FC236}">
                <a16:creationId xmlns:a16="http://schemas.microsoft.com/office/drawing/2014/main" id="{A3DF938D-1B47-469B-9278-8F1546C1652C}"/>
              </a:ext>
            </a:extLst>
          </p:cNvPr>
          <p:cNvSpPr txBox="1"/>
          <p:nvPr/>
        </p:nvSpPr>
        <p:spPr>
          <a:xfrm>
            <a:off x="5953067" y="3929400"/>
            <a:ext cx="1219200" cy="60956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GB" sz="1400" b="1" dirty="0"/>
              <a:t>Commodity cost</a:t>
            </a:r>
          </a:p>
        </p:txBody>
      </p:sp>
      <p:cxnSp>
        <p:nvCxnSpPr>
          <p:cNvPr id="30" name="Straight Connector 29">
            <a:extLst>
              <a:ext uri="{FF2B5EF4-FFF2-40B4-BE49-F238E27FC236}">
                <a16:creationId xmlns:a16="http://schemas.microsoft.com/office/drawing/2014/main" id="{0261BDF5-11D7-47A5-8ECD-A88D6C944A06}"/>
              </a:ext>
            </a:extLst>
          </p:cNvPr>
          <p:cNvCxnSpPr>
            <a:cxnSpLocks/>
          </p:cNvCxnSpPr>
          <p:nvPr/>
        </p:nvCxnSpPr>
        <p:spPr>
          <a:xfrm flipH="1">
            <a:off x="6192631" y="4381370"/>
            <a:ext cx="152398" cy="440834"/>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31" name="TextBox 1">
            <a:extLst>
              <a:ext uri="{FF2B5EF4-FFF2-40B4-BE49-F238E27FC236}">
                <a16:creationId xmlns:a16="http://schemas.microsoft.com/office/drawing/2014/main" id="{835A7B9C-3CC1-4427-B828-0C370EE291B9}"/>
              </a:ext>
            </a:extLst>
          </p:cNvPr>
          <p:cNvSpPr txBox="1"/>
          <p:nvPr/>
        </p:nvSpPr>
        <p:spPr>
          <a:xfrm>
            <a:off x="7682603" y="3685406"/>
            <a:ext cx="813970" cy="60956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GB" sz="1400" b="1" dirty="0"/>
              <a:t>New capex</a:t>
            </a:r>
          </a:p>
        </p:txBody>
      </p:sp>
      <p:sp>
        <p:nvSpPr>
          <p:cNvPr id="32" name="TextBox 1">
            <a:extLst>
              <a:ext uri="{FF2B5EF4-FFF2-40B4-BE49-F238E27FC236}">
                <a16:creationId xmlns:a16="http://schemas.microsoft.com/office/drawing/2014/main" id="{F5CB388C-2BCB-4185-BC57-6961A32ADCC1}"/>
              </a:ext>
            </a:extLst>
          </p:cNvPr>
          <p:cNvSpPr txBox="1"/>
          <p:nvPr/>
        </p:nvSpPr>
        <p:spPr>
          <a:xfrm>
            <a:off x="7686886" y="2788075"/>
            <a:ext cx="1219200" cy="60956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GB" sz="1400" b="1" dirty="0"/>
              <a:t>Demolition</a:t>
            </a:r>
          </a:p>
        </p:txBody>
      </p:sp>
      <p:cxnSp>
        <p:nvCxnSpPr>
          <p:cNvPr id="33" name="Straight Connector 32">
            <a:extLst>
              <a:ext uri="{FF2B5EF4-FFF2-40B4-BE49-F238E27FC236}">
                <a16:creationId xmlns:a16="http://schemas.microsoft.com/office/drawing/2014/main" id="{BB0F1737-B311-455E-9608-FEA98C139363}"/>
              </a:ext>
            </a:extLst>
          </p:cNvPr>
          <p:cNvCxnSpPr>
            <a:cxnSpLocks/>
          </p:cNvCxnSpPr>
          <p:nvPr/>
        </p:nvCxnSpPr>
        <p:spPr>
          <a:xfrm flipH="1" flipV="1">
            <a:off x="8538949" y="3054335"/>
            <a:ext cx="572272" cy="235976"/>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36" name="TextBox 1">
            <a:extLst>
              <a:ext uri="{FF2B5EF4-FFF2-40B4-BE49-F238E27FC236}">
                <a16:creationId xmlns:a16="http://schemas.microsoft.com/office/drawing/2014/main" id="{706DC55E-6236-463C-B798-2570652A6216}"/>
              </a:ext>
            </a:extLst>
          </p:cNvPr>
          <p:cNvSpPr txBox="1"/>
          <p:nvPr/>
        </p:nvSpPr>
        <p:spPr>
          <a:xfrm>
            <a:off x="9241797" y="2043923"/>
            <a:ext cx="1219200" cy="60956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GB" sz="1400" b="1" dirty="0"/>
              <a:t>Stranded asset</a:t>
            </a:r>
          </a:p>
        </p:txBody>
      </p:sp>
      <p:cxnSp>
        <p:nvCxnSpPr>
          <p:cNvPr id="37" name="Straight Connector 36">
            <a:extLst>
              <a:ext uri="{FF2B5EF4-FFF2-40B4-BE49-F238E27FC236}">
                <a16:creationId xmlns:a16="http://schemas.microsoft.com/office/drawing/2014/main" id="{0082193A-9189-4562-A9B1-50F013F0DB69}"/>
              </a:ext>
            </a:extLst>
          </p:cNvPr>
          <p:cNvCxnSpPr>
            <a:cxnSpLocks/>
          </p:cNvCxnSpPr>
          <p:nvPr/>
        </p:nvCxnSpPr>
        <p:spPr>
          <a:xfrm flipH="1">
            <a:off x="9384473" y="2512611"/>
            <a:ext cx="312580" cy="472341"/>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38" name="Straight Connector 37">
            <a:extLst>
              <a:ext uri="{FF2B5EF4-FFF2-40B4-BE49-F238E27FC236}">
                <a16:creationId xmlns:a16="http://schemas.microsoft.com/office/drawing/2014/main" id="{2DE6A553-2FD9-4F67-943D-1C67E695E324}"/>
              </a:ext>
            </a:extLst>
          </p:cNvPr>
          <p:cNvCxnSpPr>
            <a:cxnSpLocks/>
          </p:cNvCxnSpPr>
          <p:nvPr/>
        </p:nvCxnSpPr>
        <p:spPr>
          <a:xfrm flipH="1" flipV="1">
            <a:off x="10175440" y="2371738"/>
            <a:ext cx="660213" cy="366893"/>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39" name="Straight Connector 38">
            <a:extLst>
              <a:ext uri="{FF2B5EF4-FFF2-40B4-BE49-F238E27FC236}">
                <a16:creationId xmlns:a16="http://schemas.microsoft.com/office/drawing/2014/main" id="{EA7F7DE7-23EB-4FD5-B73E-6B33F87C76F8}"/>
              </a:ext>
            </a:extLst>
          </p:cNvPr>
          <p:cNvCxnSpPr>
            <a:cxnSpLocks/>
          </p:cNvCxnSpPr>
          <p:nvPr/>
        </p:nvCxnSpPr>
        <p:spPr>
          <a:xfrm flipH="1">
            <a:off x="5867401" y="4582737"/>
            <a:ext cx="5410199" cy="0"/>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ADB210CD-B359-4860-B9FF-DB69DB7054ED}"/>
              </a:ext>
            </a:extLst>
          </p:cNvPr>
          <p:cNvCxnSpPr>
            <a:cxnSpLocks/>
          </p:cNvCxnSpPr>
          <p:nvPr/>
        </p:nvCxnSpPr>
        <p:spPr>
          <a:xfrm flipH="1">
            <a:off x="5953067" y="2512611"/>
            <a:ext cx="5324533" cy="0"/>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06007B19-0E1D-4AB1-802D-5B7EF3217260}"/>
              </a:ext>
            </a:extLst>
          </p:cNvPr>
          <p:cNvCxnSpPr>
            <a:cxnSpLocks/>
          </p:cNvCxnSpPr>
          <p:nvPr/>
        </p:nvCxnSpPr>
        <p:spPr>
          <a:xfrm>
            <a:off x="11277600" y="2512611"/>
            <a:ext cx="0" cy="2060601"/>
          </a:xfrm>
          <a:prstGeom prst="straightConnector1">
            <a:avLst/>
          </a:prstGeom>
          <a:ln w="19050">
            <a:solidFill>
              <a:schemeClr val="tx1"/>
            </a:solidFill>
            <a:headEnd type="arrow"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42" name="TextBox 41">
            <a:extLst>
              <a:ext uri="{FF2B5EF4-FFF2-40B4-BE49-F238E27FC236}">
                <a16:creationId xmlns:a16="http://schemas.microsoft.com/office/drawing/2014/main" id="{273BAD76-6562-4250-A18B-AA161333CA34}"/>
              </a:ext>
            </a:extLst>
          </p:cNvPr>
          <p:cNvSpPr txBox="1"/>
          <p:nvPr/>
        </p:nvSpPr>
        <p:spPr>
          <a:xfrm>
            <a:off x="11252933" y="2843445"/>
            <a:ext cx="1116156" cy="1384995"/>
          </a:xfrm>
          <a:prstGeom prst="rect">
            <a:avLst/>
          </a:prstGeom>
          <a:noFill/>
        </p:spPr>
        <p:txBody>
          <a:bodyPr wrap="square" rtlCol="0">
            <a:spAutoFit/>
          </a:bodyPr>
          <a:lstStyle/>
          <a:p>
            <a:r>
              <a:rPr lang="en-US" sz="1400" b="1" dirty="0"/>
              <a:t>$27.4bn </a:t>
            </a:r>
            <a:r>
              <a:rPr lang="en-US" sz="1400" dirty="0"/>
              <a:t>stranded from replacing CTL with imports</a:t>
            </a:r>
            <a:endParaRPr lang="en-GB" sz="1400" b="1" dirty="0"/>
          </a:p>
        </p:txBody>
      </p:sp>
      <p:grpSp>
        <p:nvGrpSpPr>
          <p:cNvPr id="2" name="Group 1">
            <a:extLst>
              <a:ext uri="{FF2B5EF4-FFF2-40B4-BE49-F238E27FC236}">
                <a16:creationId xmlns:a16="http://schemas.microsoft.com/office/drawing/2014/main" id="{1B704374-61C8-4DA6-9DE2-FE82FB7A1704}"/>
              </a:ext>
            </a:extLst>
          </p:cNvPr>
          <p:cNvGrpSpPr/>
          <p:nvPr/>
        </p:nvGrpSpPr>
        <p:grpSpPr>
          <a:xfrm>
            <a:off x="419214" y="1605301"/>
            <a:ext cx="4686553" cy="4648197"/>
            <a:chOff x="609589" y="1468615"/>
            <a:chExt cx="8229589" cy="4420800"/>
          </a:xfrm>
        </p:grpSpPr>
        <p:sp>
          <p:nvSpPr>
            <p:cNvPr id="43" name="TextBox 42">
              <a:extLst>
                <a:ext uri="{FF2B5EF4-FFF2-40B4-BE49-F238E27FC236}">
                  <a16:creationId xmlns:a16="http://schemas.microsoft.com/office/drawing/2014/main" id="{55ABA379-E92E-4BCF-8F1F-92FC49619ACC}"/>
                </a:ext>
              </a:extLst>
            </p:cNvPr>
            <p:cNvSpPr txBox="1"/>
            <p:nvPr/>
          </p:nvSpPr>
          <p:spPr>
            <a:xfrm>
              <a:off x="7470058" y="5334000"/>
              <a:ext cx="1290172" cy="286232"/>
            </a:xfrm>
            <a:prstGeom prst="rect">
              <a:avLst/>
            </a:prstGeom>
            <a:noFill/>
          </p:spPr>
          <p:txBody>
            <a:bodyPr wrap="square" rtlCol="0">
              <a:spAutoFit/>
            </a:bodyPr>
            <a:lstStyle/>
            <a:p>
              <a:pPr>
                <a:lnSpc>
                  <a:spcPct val="90000"/>
                </a:lnSpc>
              </a:pPr>
              <a:r>
                <a:rPr lang="en-US" sz="1400" b="1" dirty="0"/>
                <a:t>BAU</a:t>
              </a:r>
              <a:endParaRPr lang="en-GB" sz="1400" b="1" dirty="0"/>
            </a:p>
          </p:txBody>
        </p:sp>
        <p:sp>
          <p:nvSpPr>
            <p:cNvPr id="44" name="TextBox 43">
              <a:extLst>
                <a:ext uri="{FF2B5EF4-FFF2-40B4-BE49-F238E27FC236}">
                  <a16:creationId xmlns:a16="http://schemas.microsoft.com/office/drawing/2014/main" id="{B7A5F771-3AC1-4834-B750-FD2EE7472BC0}"/>
                </a:ext>
              </a:extLst>
            </p:cNvPr>
            <p:cNvSpPr txBox="1"/>
            <p:nvPr/>
          </p:nvSpPr>
          <p:spPr>
            <a:xfrm>
              <a:off x="7502013" y="4029779"/>
              <a:ext cx="1290172" cy="286232"/>
            </a:xfrm>
            <a:prstGeom prst="rect">
              <a:avLst/>
            </a:prstGeom>
            <a:noFill/>
          </p:spPr>
          <p:txBody>
            <a:bodyPr wrap="square" rtlCol="0">
              <a:spAutoFit/>
            </a:bodyPr>
            <a:lstStyle/>
            <a:p>
              <a:pPr>
                <a:lnSpc>
                  <a:spcPct val="90000"/>
                </a:lnSpc>
              </a:pPr>
              <a:r>
                <a:rPr lang="en-US" sz="1400" b="1" dirty="0"/>
                <a:t>2DS</a:t>
              </a:r>
              <a:endParaRPr lang="en-GB" sz="1400" b="1" dirty="0"/>
            </a:p>
          </p:txBody>
        </p:sp>
        <p:graphicFrame>
          <p:nvGraphicFramePr>
            <p:cNvPr id="45" name="Chart 44">
              <a:extLst>
                <a:ext uri="{FF2B5EF4-FFF2-40B4-BE49-F238E27FC236}">
                  <a16:creationId xmlns:a16="http://schemas.microsoft.com/office/drawing/2014/main" id="{C2F678A9-5B1A-49FB-9BF1-F0E9CDA9BE22}"/>
                </a:ext>
              </a:extLst>
            </p:cNvPr>
            <p:cNvGraphicFramePr>
              <a:graphicFrameLocks/>
            </p:cNvGraphicFramePr>
            <p:nvPr>
              <p:extLst/>
            </p:nvPr>
          </p:nvGraphicFramePr>
          <p:xfrm>
            <a:off x="609589" y="1468615"/>
            <a:ext cx="7239000" cy="4420800"/>
          </p:xfrm>
          <a:graphic>
            <a:graphicData uri="http://schemas.openxmlformats.org/drawingml/2006/chart">
              <c:chart xmlns:c="http://schemas.openxmlformats.org/drawingml/2006/chart" xmlns:r="http://schemas.openxmlformats.org/officeDocument/2006/relationships" r:id="rId4"/>
            </a:graphicData>
          </a:graphic>
        </p:graphicFrame>
        <p:grpSp>
          <p:nvGrpSpPr>
            <p:cNvPr id="46" name="Group 45">
              <a:extLst>
                <a:ext uri="{FF2B5EF4-FFF2-40B4-BE49-F238E27FC236}">
                  <a16:creationId xmlns:a16="http://schemas.microsoft.com/office/drawing/2014/main" id="{CE03CCD2-98D5-44C4-B970-F87021226466}"/>
                </a:ext>
              </a:extLst>
            </p:cNvPr>
            <p:cNvGrpSpPr/>
            <p:nvPr/>
          </p:nvGrpSpPr>
          <p:grpSpPr>
            <a:xfrm>
              <a:off x="2067306" y="2064551"/>
              <a:ext cx="6771872" cy="3120216"/>
              <a:chOff x="4277105" y="2064551"/>
              <a:chExt cx="6771872" cy="3120216"/>
            </a:xfrm>
          </p:grpSpPr>
          <p:sp>
            <p:nvSpPr>
              <p:cNvPr id="47" name="TextBox 1">
                <a:extLst>
                  <a:ext uri="{FF2B5EF4-FFF2-40B4-BE49-F238E27FC236}">
                    <a16:creationId xmlns:a16="http://schemas.microsoft.com/office/drawing/2014/main" id="{DE0E1E01-F1D5-4DCB-A97C-02E06762AF49}"/>
                  </a:ext>
                </a:extLst>
              </p:cNvPr>
              <p:cNvSpPr txBox="1"/>
              <p:nvPr/>
            </p:nvSpPr>
            <p:spPr>
              <a:xfrm>
                <a:off x="4277105" y="4803748"/>
                <a:ext cx="4996434" cy="381019"/>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GB" sz="1400" b="1" dirty="0"/>
                  <a:t>Crude refinery margins</a:t>
                </a:r>
                <a:endParaRPr lang="en-GB" sz="1400" dirty="0"/>
              </a:p>
              <a:p>
                <a:pPr algn="ctr"/>
                <a:r>
                  <a:rPr lang="en-GB" sz="1200" i="1" dirty="0"/>
                  <a:t>Minimal change between scenarios</a:t>
                </a:r>
              </a:p>
            </p:txBody>
          </p:sp>
          <p:sp>
            <p:nvSpPr>
              <p:cNvPr id="48" name="TextBox 1">
                <a:extLst>
                  <a:ext uri="{FF2B5EF4-FFF2-40B4-BE49-F238E27FC236}">
                    <a16:creationId xmlns:a16="http://schemas.microsoft.com/office/drawing/2014/main" id="{32C98F94-B73E-4BB3-A9CC-25BD3C002579}"/>
                  </a:ext>
                </a:extLst>
              </p:cNvPr>
              <p:cNvSpPr txBox="1"/>
              <p:nvPr/>
            </p:nvSpPr>
            <p:spPr>
              <a:xfrm>
                <a:off x="6477000" y="3100642"/>
                <a:ext cx="3234811" cy="53222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GB" sz="1400" b="1" dirty="0"/>
                  <a:t>Coal to liquids refinery margins</a:t>
                </a:r>
              </a:p>
            </p:txBody>
          </p:sp>
          <p:sp>
            <p:nvSpPr>
              <p:cNvPr id="49" name="TextBox 1">
                <a:extLst>
                  <a:ext uri="{FF2B5EF4-FFF2-40B4-BE49-F238E27FC236}">
                    <a16:creationId xmlns:a16="http://schemas.microsoft.com/office/drawing/2014/main" id="{3A17B8B0-706A-4175-A0D4-2124E3311660}"/>
                  </a:ext>
                </a:extLst>
              </p:cNvPr>
              <p:cNvSpPr txBox="1"/>
              <p:nvPr/>
            </p:nvSpPr>
            <p:spPr>
              <a:xfrm>
                <a:off x="8915399" y="2064551"/>
                <a:ext cx="2133578" cy="381019"/>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GB" sz="1400" b="1" dirty="0"/>
                  <a:t>BAU</a:t>
                </a:r>
              </a:p>
            </p:txBody>
          </p:sp>
        </p:grpSp>
        <p:cxnSp>
          <p:nvCxnSpPr>
            <p:cNvPr id="50" name="Straight Connector 49">
              <a:extLst>
                <a:ext uri="{FF2B5EF4-FFF2-40B4-BE49-F238E27FC236}">
                  <a16:creationId xmlns:a16="http://schemas.microsoft.com/office/drawing/2014/main" id="{7D4B7E94-16FD-44DD-959A-A32E586B2291}"/>
                </a:ext>
              </a:extLst>
            </p:cNvPr>
            <p:cNvCxnSpPr>
              <a:cxnSpLocks/>
              <a:stCxn id="48" idx="0"/>
            </p:cNvCxnSpPr>
            <p:nvPr/>
          </p:nvCxnSpPr>
          <p:spPr>
            <a:xfrm flipH="1" flipV="1">
              <a:off x="5486380" y="2867948"/>
              <a:ext cx="398227" cy="232694"/>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51" name="Straight Connector 50">
              <a:extLst>
                <a:ext uri="{FF2B5EF4-FFF2-40B4-BE49-F238E27FC236}">
                  <a16:creationId xmlns:a16="http://schemas.microsoft.com/office/drawing/2014/main" id="{56E6260A-5AF1-4545-8149-A53B4154CA05}"/>
                </a:ext>
              </a:extLst>
            </p:cNvPr>
            <p:cNvCxnSpPr>
              <a:cxnSpLocks/>
              <a:stCxn id="48" idx="2"/>
            </p:cNvCxnSpPr>
            <p:nvPr/>
          </p:nvCxnSpPr>
          <p:spPr>
            <a:xfrm flipH="1">
              <a:off x="5486380" y="3632862"/>
              <a:ext cx="398227" cy="253338"/>
            </a:xfrm>
            <a:prstGeom prst="line">
              <a:avLst/>
            </a:prstGeom>
            <a:ln w="19050"/>
            <a:effectLst/>
          </p:spPr>
          <p:style>
            <a:lnRef idx="2">
              <a:schemeClr val="dk1"/>
            </a:lnRef>
            <a:fillRef idx="0">
              <a:schemeClr val="dk1"/>
            </a:fillRef>
            <a:effectRef idx="1">
              <a:schemeClr val="dk1"/>
            </a:effectRef>
            <a:fontRef idx="minor">
              <a:schemeClr val="tx1"/>
            </a:fontRef>
          </p:style>
        </p:cxnSp>
      </p:grpSp>
      <p:sp>
        <p:nvSpPr>
          <p:cNvPr id="53" name="TextBox 52">
            <a:extLst>
              <a:ext uri="{FF2B5EF4-FFF2-40B4-BE49-F238E27FC236}">
                <a16:creationId xmlns:a16="http://schemas.microsoft.com/office/drawing/2014/main" id="{880040C4-2741-435F-BF3E-D497BD407AA9}"/>
              </a:ext>
            </a:extLst>
          </p:cNvPr>
          <p:cNvSpPr txBox="1"/>
          <p:nvPr/>
        </p:nvSpPr>
        <p:spPr>
          <a:xfrm>
            <a:off x="176067" y="847896"/>
            <a:ext cx="5462734" cy="646331"/>
          </a:xfrm>
          <a:prstGeom prst="rect">
            <a:avLst/>
          </a:prstGeom>
          <a:noFill/>
        </p:spPr>
        <p:txBody>
          <a:bodyPr wrap="square" rtlCol="0">
            <a:spAutoFit/>
          </a:bodyPr>
          <a:lstStyle/>
          <a:p>
            <a:r>
              <a:rPr lang="en-US" b="1" dirty="0" err="1"/>
              <a:t>Secunda</a:t>
            </a:r>
            <a:r>
              <a:rPr lang="en-US" b="1" dirty="0"/>
              <a:t> will continue to have high margins but will be more severely affected by lower global oil prices</a:t>
            </a:r>
          </a:p>
        </p:txBody>
      </p:sp>
      <p:sp>
        <p:nvSpPr>
          <p:cNvPr id="54" name="TextBox 53">
            <a:extLst>
              <a:ext uri="{FF2B5EF4-FFF2-40B4-BE49-F238E27FC236}">
                <a16:creationId xmlns:a16="http://schemas.microsoft.com/office/drawing/2014/main" id="{0E1ED190-0E9F-4EAD-9FD9-D1D03A828D29}"/>
              </a:ext>
            </a:extLst>
          </p:cNvPr>
          <p:cNvSpPr txBox="1"/>
          <p:nvPr/>
        </p:nvSpPr>
        <p:spPr>
          <a:xfrm>
            <a:off x="5877293" y="847897"/>
            <a:ext cx="5648267" cy="646331"/>
          </a:xfrm>
          <a:prstGeom prst="rect">
            <a:avLst/>
          </a:prstGeom>
          <a:noFill/>
        </p:spPr>
        <p:txBody>
          <a:bodyPr wrap="square" rtlCol="0">
            <a:spAutoFit/>
          </a:bodyPr>
          <a:lstStyle/>
          <a:p>
            <a:r>
              <a:rPr lang="en-US" b="1" dirty="0"/>
              <a:t>The cost of phasing out </a:t>
            </a:r>
            <a:r>
              <a:rPr lang="en-US" b="1" dirty="0" err="1"/>
              <a:t>Secunda</a:t>
            </a:r>
            <a:r>
              <a:rPr lang="en-US" b="1" dirty="0"/>
              <a:t> will depend on the replacement</a:t>
            </a:r>
          </a:p>
        </p:txBody>
      </p:sp>
      <p:sp>
        <p:nvSpPr>
          <p:cNvPr id="3" name="Slide Number Placeholder 2">
            <a:extLst>
              <a:ext uri="{FF2B5EF4-FFF2-40B4-BE49-F238E27FC236}">
                <a16:creationId xmlns:a16="http://schemas.microsoft.com/office/drawing/2014/main" id="{59AC1130-D45D-469C-85A2-20D83FAC467F}"/>
              </a:ext>
            </a:extLst>
          </p:cNvPr>
          <p:cNvSpPr>
            <a:spLocks noGrp="1"/>
          </p:cNvSpPr>
          <p:nvPr>
            <p:ph type="sldNum" sz="quarter" idx="4"/>
          </p:nvPr>
        </p:nvSpPr>
        <p:spPr/>
        <p:txBody>
          <a:bodyPr/>
          <a:lstStyle/>
          <a:p>
            <a:fld id="{005ED145-52BD-FC41-B15C-9E02BE74B9C5}" type="slidenum">
              <a:rPr lang="en-US" smtClean="0"/>
              <a:pPr/>
              <a:t>17</a:t>
            </a:fld>
            <a:endParaRPr lang="en-US" dirty="0"/>
          </a:p>
        </p:txBody>
      </p:sp>
    </p:spTree>
    <p:extLst>
      <p:ext uri="{BB962C8B-B14F-4D97-AF65-F5344CB8AC3E}">
        <p14:creationId xmlns:p14="http://schemas.microsoft.com/office/powerpoint/2010/main" val="787886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7185A5C-85D9-4A3C-96E4-3892FE9D103B}"/>
              </a:ext>
            </a:extLst>
          </p:cNvPr>
          <p:cNvSpPr>
            <a:spLocks noGrp="1"/>
          </p:cNvSpPr>
          <p:nvPr>
            <p:ph type="title"/>
          </p:nvPr>
        </p:nvSpPr>
        <p:spPr>
          <a:xfrm>
            <a:off x="0" y="0"/>
            <a:ext cx="12192000" cy="799136"/>
          </a:xfrm>
        </p:spPr>
        <p:txBody>
          <a:bodyPr/>
          <a:lstStyle/>
          <a:p>
            <a:endParaRPr lang="en-US"/>
          </a:p>
        </p:txBody>
      </p:sp>
      <p:sp>
        <p:nvSpPr>
          <p:cNvPr id="21" name="Title 1">
            <a:extLst>
              <a:ext uri="{FF2B5EF4-FFF2-40B4-BE49-F238E27FC236}">
                <a16:creationId xmlns:a16="http://schemas.microsoft.com/office/drawing/2014/main" id="{006B7EAF-C6CD-4645-B013-3618FE0F36FD}"/>
              </a:ext>
            </a:extLst>
          </p:cNvPr>
          <p:cNvSpPr txBox="1">
            <a:spLocks/>
          </p:cNvSpPr>
          <p:nvPr/>
        </p:nvSpPr>
        <p:spPr>
          <a:xfrm>
            <a:off x="1719" y="0"/>
            <a:ext cx="12188694" cy="775664"/>
          </a:xfrm>
          <a:prstGeom prst="rect">
            <a:avLst/>
          </a:prstGeom>
          <a:solidFill>
            <a:schemeClr val="bg2">
              <a:lumMod val="90000"/>
            </a:schemeClr>
          </a:solidFill>
        </p:spPr>
        <p:txBody>
          <a:bodyPr vert="horz" lIns="91440" tIns="45720" rIns="91440" bIns="45720" rtlCol="0" anchor="ctr" anchorCtr="0">
            <a:noAutofit/>
          </a:bodyPr>
          <a:lstStyle>
            <a:lvl1pPr algn="l" defTabSz="457212" rtl="0" eaLnBrk="1" latinLnBrk="0" hangingPunct="1">
              <a:spcBef>
                <a:spcPct val="0"/>
              </a:spcBef>
              <a:buNone/>
              <a:defRPr sz="2800" b="0" i="1" kern="1200">
                <a:solidFill>
                  <a:schemeClr val="tx1">
                    <a:lumMod val="85000"/>
                    <a:lumOff val="15000"/>
                  </a:schemeClr>
                </a:solidFill>
                <a:latin typeface="+mj-lt"/>
                <a:ea typeface="+mj-ea"/>
                <a:cs typeface="Times New Roman"/>
              </a:defRPr>
            </a:lvl1pPr>
          </a:lstStyle>
          <a:p>
            <a:pPr marL="114300"/>
            <a:r>
              <a:rPr lang="en-US" sz="2200" i="0" dirty="0">
                <a:latin typeface="Candara" panose="020E0502030303020204" pitchFamily="34" charset="0"/>
              </a:rPr>
              <a:t>We spoke to as many groups as we could throughout the process although there was some bias towards those groups predisposed to support the findings</a:t>
            </a:r>
          </a:p>
        </p:txBody>
      </p:sp>
      <p:pic>
        <p:nvPicPr>
          <p:cNvPr id="8" name="Picture 7">
            <a:extLst>
              <a:ext uri="{FF2B5EF4-FFF2-40B4-BE49-F238E27FC236}">
                <a16:creationId xmlns:a16="http://schemas.microsoft.com/office/drawing/2014/main" id="{8F91BEE1-68DF-49AE-A485-D115FC6132C6}"/>
              </a:ext>
            </a:extLst>
          </p:cNvPr>
          <p:cNvPicPr>
            <a:picLocks noChangeAspect="1"/>
          </p:cNvPicPr>
          <p:nvPr/>
        </p:nvPicPr>
        <p:blipFill rotWithShape="1">
          <a:blip r:embed="rId3">
            <a:extLst>
              <a:ext uri="{28A0092B-C50C-407E-A947-70E740481C1C}">
                <a14:useLocalDpi xmlns:a14="http://schemas.microsoft.com/office/drawing/2010/main" val="0"/>
              </a:ext>
            </a:extLst>
          </a:blip>
          <a:srcRect t="34570" b="33316"/>
          <a:stretch/>
        </p:blipFill>
        <p:spPr>
          <a:xfrm>
            <a:off x="1770216" y="3339851"/>
            <a:ext cx="2377027" cy="607674"/>
          </a:xfrm>
          <a:prstGeom prst="rect">
            <a:avLst/>
          </a:prstGeom>
        </p:spPr>
      </p:pic>
      <p:pic>
        <p:nvPicPr>
          <p:cNvPr id="9" name="Picture 8">
            <a:extLst>
              <a:ext uri="{FF2B5EF4-FFF2-40B4-BE49-F238E27FC236}">
                <a16:creationId xmlns:a16="http://schemas.microsoft.com/office/drawing/2014/main" id="{0CE8DB96-298C-4C4F-B136-E9445F28230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46508" y="4704482"/>
            <a:ext cx="926700" cy="914399"/>
          </a:xfrm>
          <a:prstGeom prst="rect">
            <a:avLst/>
          </a:prstGeom>
        </p:spPr>
      </p:pic>
      <p:pic>
        <p:nvPicPr>
          <p:cNvPr id="10" name="Picture 9">
            <a:extLst>
              <a:ext uri="{FF2B5EF4-FFF2-40B4-BE49-F238E27FC236}">
                <a16:creationId xmlns:a16="http://schemas.microsoft.com/office/drawing/2014/main" id="{ED7562B4-625B-4E50-A82A-908FDB8F023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42356" y="5722838"/>
            <a:ext cx="1782712" cy="689991"/>
          </a:xfrm>
          <a:prstGeom prst="rect">
            <a:avLst/>
          </a:prstGeom>
        </p:spPr>
      </p:pic>
      <p:pic>
        <p:nvPicPr>
          <p:cNvPr id="11" name="Picture 10">
            <a:extLst>
              <a:ext uri="{FF2B5EF4-FFF2-40B4-BE49-F238E27FC236}">
                <a16:creationId xmlns:a16="http://schemas.microsoft.com/office/drawing/2014/main" id="{2420C071-1311-4D77-87C8-6BD673C1E1B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05981" y="4547318"/>
            <a:ext cx="1362156" cy="1071563"/>
          </a:xfrm>
          <a:prstGeom prst="rect">
            <a:avLst/>
          </a:prstGeom>
        </p:spPr>
      </p:pic>
      <p:pic>
        <p:nvPicPr>
          <p:cNvPr id="13" name="Picture 12">
            <a:extLst>
              <a:ext uri="{FF2B5EF4-FFF2-40B4-BE49-F238E27FC236}">
                <a16:creationId xmlns:a16="http://schemas.microsoft.com/office/drawing/2014/main" id="{C97B4E66-C6E5-4DCD-842B-F982CD584C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92693" y="3558242"/>
            <a:ext cx="1097261" cy="780446"/>
          </a:xfrm>
          <a:prstGeom prst="rect">
            <a:avLst/>
          </a:prstGeom>
        </p:spPr>
      </p:pic>
      <p:sp>
        <p:nvSpPr>
          <p:cNvPr id="14" name="TextBox 13">
            <a:extLst>
              <a:ext uri="{FF2B5EF4-FFF2-40B4-BE49-F238E27FC236}">
                <a16:creationId xmlns:a16="http://schemas.microsoft.com/office/drawing/2014/main" id="{5BAE0D65-6FDB-4C7C-BD05-FA8839DEAD34}"/>
              </a:ext>
            </a:extLst>
          </p:cNvPr>
          <p:cNvSpPr txBox="1"/>
          <p:nvPr/>
        </p:nvSpPr>
        <p:spPr>
          <a:xfrm>
            <a:off x="2406555" y="1453085"/>
            <a:ext cx="2286000" cy="307777"/>
          </a:xfrm>
          <a:prstGeom prst="rect">
            <a:avLst/>
          </a:prstGeom>
          <a:noFill/>
        </p:spPr>
        <p:txBody>
          <a:bodyPr wrap="square" rtlCol="0">
            <a:spAutoFit/>
          </a:bodyPr>
          <a:lstStyle/>
          <a:p>
            <a:r>
              <a:rPr lang="en-GB" sz="1400" b="1" i="1" dirty="0"/>
              <a:t>Companies</a:t>
            </a:r>
          </a:p>
        </p:txBody>
      </p:sp>
      <p:sp>
        <p:nvSpPr>
          <p:cNvPr id="15" name="TextBox 14">
            <a:extLst>
              <a:ext uri="{FF2B5EF4-FFF2-40B4-BE49-F238E27FC236}">
                <a16:creationId xmlns:a16="http://schemas.microsoft.com/office/drawing/2014/main" id="{3374350D-0C2A-4B7E-B5A4-33D0C347F65E}"/>
              </a:ext>
            </a:extLst>
          </p:cNvPr>
          <p:cNvSpPr txBox="1"/>
          <p:nvPr/>
        </p:nvSpPr>
        <p:spPr>
          <a:xfrm>
            <a:off x="1506687" y="4292748"/>
            <a:ext cx="2708177" cy="307777"/>
          </a:xfrm>
          <a:prstGeom prst="rect">
            <a:avLst/>
          </a:prstGeom>
          <a:noFill/>
        </p:spPr>
        <p:txBody>
          <a:bodyPr wrap="square" rtlCol="0">
            <a:spAutoFit/>
          </a:bodyPr>
          <a:lstStyle/>
          <a:p>
            <a:r>
              <a:rPr lang="en-GB" sz="1400" b="1" i="1" dirty="0"/>
              <a:t>State-owned financial institutions</a:t>
            </a:r>
          </a:p>
        </p:txBody>
      </p:sp>
      <p:grpSp>
        <p:nvGrpSpPr>
          <p:cNvPr id="16" name="Group 15">
            <a:extLst>
              <a:ext uri="{FF2B5EF4-FFF2-40B4-BE49-F238E27FC236}">
                <a16:creationId xmlns:a16="http://schemas.microsoft.com/office/drawing/2014/main" id="{96978E2A-BF5F-42A6-A59D-F5F4EEB80CD6}"/>
              </a:ext>
            </a:extLst>
          </p:cNvPr>
          <p:cNvGrpSpPr/>
          <p:nvPr/>
        </p:nvGrpSpPr>
        <p:grpSpPr>
          <a:xfrm>
            <a:off x="1207034" y="1710761"/>
            <a:ext cx="3280413" cy="1482289"/>
            <a:chOff x="685800" y="1577566"/>
            <a:chExt cx="3280413" cy="1482289"/>
          </a:xfrm>
        </p:grpSpPr>
        <p:pic>
          <p:nvPicPr>
            <p:cNvPr id="17" name="Picture 16">
              <a:extLst>
                <a:ext uri="{FF2B5EF4-FFF2-40B4-BE49-F238E27FC236}">
                  <a16:creationId xmlns:a16="http://schemas.microsoft.com/office/drawing/2014/main" id="{57A7058E-C5D8-4F5C-A8C4-E720DEB5D4A4}"/>
                </a:ext>
              </a:extLst>
            </p:cNvPr>
            <p:cNvPicPr>
              <a:picLocks noChangeAspect="1"/>
            </p:cNvPicPr>
            <p:nvPr/>
          </p:nvPicPr>
          <p:blipFill rotWithShape="1">
            <a:blip r:embed="rId8">
              <a:extLst>
                <a:ext uri="{28A0092B-C50C-407E-A947-70E740481C1C}">
                  <a14:useLocalDpi xmlns:a14="http://schemas.microsoft.com/office/drawing/2010/main" val="0"/>
                </a:ext>
              </a:extLst>
            </a:blip>
            <a:srcRect l="7143" t="28571" r="7143" b="28571"/>
            <a:stretch/>
          </p:blipFill>
          <p:spPr>
            <a:xfrm>
              <a:off x="685800" y="1577566"/>
              <a:ext cx="1828800" cy="914399"/>
            </a:xfrm>
            <a:prstGeom prst="rect">
              <a:avLst/>
            </a:prstGeom>
          </p:spPr>
        </p:pic>
        <p:pic>
          <p:nvPicPr>
            <p:cNvPr id="18" name="Picture 17">
              <a:extLst>
                <a:ext uri="{FF2B5EF4-FFF2-40B4-BE49-F238E27FC236}">
                  <a16:creationId xmlns:a16="http://schemas.microsoft.com/office/drawing/2014/main" id="{AB8C1FC1-386A-4A05-A262-EF8AD716FD96}"/>
                </a:ext>
              </a:extLst>
            </p:cNvPr>
            <p:cNvPicPr>
              <a:picLocks noChangeAspect="1"/>
            </p:cNvPicPr>
            <p:nvPr/>
          </p:nvPicPr>
          <p:blipFill rotWithShape="1">
            <a:blip r:embed="rId9">
              <a:extLst>
                <a:ext uri="{28A0092B-C50C-407E-A947-70E740481C1C}">
                  <a14:useLocalDpi xmlns:a14="http://schemas.microsoft.com/office/drawing/2010/main" val="0"/>
                </a:ext>
              </a:extLst>
            </a:blip>
            <a:srcRect l="24918" t="36526" r="22808" b="32167"/>
            <a:stretch/>
          </p:blipFill>
          <p:spPr>
            <a:xfrm>
              <a:off x="2562113" y="1805617"/>
              <a:ext cx="1323337" cy="420546"/>
            </a:xfrm>
            <a:prstGeom prst="rect">
              <a:avLst/>
            </a:prstGeom>
          </p:spPr>
        </p:pic>
        <p:pic>
          <p:nvPicPr>
            <p:cNvPr id="19" name="Picture 18">
              <a:extLst>
                <a:ext uri="{FF2B5EF4-FFF2-40B4-BE49-F238E27FC236}">
                  <a16:creationId xmlns:a16="http://schemas.microsoft.com/office/drawing/2014/main" id="{418655D1-B187-4C79-B33C-3206F4367BC1}"/>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t="21175" b="42268"/>
            <a:stretch/>
          </p:blipFill>
          <p:spPr>
            <a:xfrm>
              <a:off x="2261540" y="2480730"/>
              <a:ext cx="1704673" cy="496962"/>
            </a:xfrm>
            <a:prstGeom prst="rect">
              <a:avLst/>
            </a:prstGeom>
          </p:spPr>
        </p:pic>
        <p:pic>
          <p:nvPicPr>
            <p:cNvPr id="20" name="Picture 2" descr="Image result for transnet logo">
              <a:extLst>
                <a:ext uri="{FF2B5EF4-FFF2-40B4-BE49-F238E27FC236}">
                  <a16:creationId xmlns:a16="http://schemas.microsoft.com/office/drawing/2014/main" id="{05767907-B107-4F00-9AFA-0B78082E750A}"/>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75470" y="2430330"/>
              <a:ext cx="1662026" cy="629525"/>
            </a:xfrm>
            <a:prstGeom prst="rect">
              <a:avLst/>
            </a:prstGeom>
            <a:noFill/>
            <a:extLst>
              <a:ext uri="{909E8E84-426E-40DD-AFC4-6F175D3DCCD1}">
                <a14:hiddenFill xmlns:a14="http://schemas.microsoft.com/office/drawing/2010/main">
                  <a:solidFill>
                    <a:srgbClr val="FFFFFF"/>
                  </a:solidFill>
                </a14:hiddenFill>
              </a:ext>
            </a:extLst>
          </p:spPr>
        </p:pic>
      </p:grpSp>
      <p:pic>
        <p:nvPicPr>
          <p:cNvPr id="22" name="Picture 4" descr="Image result for moody's logo">
            <a:extLst>
              <a:ext uri="{FF2B5EF4-FFF2-40B4-BE49-F238E27FC236}">
                <a16:creationId xmlns:a16="http://schemas.microsoft.com/office/drawing/2014/main" id="{081593B0-3AAB-409F-87D9-5F6DDFF8D033}"/>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842637" y="2527813"/>
            <a:ext cx="1559426" cy="33837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Image result for meridian economics logo">
            <a:extLst>
              <a:ext uri="{FF2B5EF4-FFF2-40B4-BE49-F238E27FC236}">
                <a16:creationId xmlns:a16="http://schemas.microsoft.com/office/drawing/2014/main" id="{13000C49-759F-4EA1-80E0-8C43DD8CE6E9}"/>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938819" y="2697460"/>
            <a:ext cx="1506359" cy="50912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a:extLst>
              <a:ext uri="{FF2B5EF4-FFF2-40B4-BE49-F238E27FC236}">
                <a16:creationId xmlns:a16="http://schemas.microsoft.com/office/drawing/2014/main" id="{F8DB0AC6-15A2-4592-948F-2F788EC15B74}"/>
              </a:ext>
            </a:extLst>
          </p:cNvPr>
          <p:cNvPicPr>
            <a:picLocks noChangeAspect="1"/>
          </p:cNvPicPr>
          <p:nvPr/>
        </p:nvPicPr>
        <p:blipFill>
          <a:blip r:embed="rId14"/>
          <a:stretch>
            <a:fillRect/>
          </a:stretch>
        </p:blipFill>
        <p:spPr>
          <a:xfrm>
            <a:off x="5665954" y="2517567"/>
            <a:ext cx="1376225" cy="324581"/>
          </a:xfrm>
          <a:prstGeom prst="rect">
            <a:avLst/>
          </a:prstGeom>
        </p:spPr>
      </p:pic>
      <p:pic>
        <p:nvPicPr>
          <p:cNvPr id="25" name="Picture 8" descr="Image result for csir logo">
            <a:extLst>
              <a:ext uri="{FF2B5EF4-FFF2-40B4-BE49-F238E27FC236}">
                <a16:creationId xmlns:a16="http://schemas.microsoft.com/office/drawing/2014/main" id="{35ED1C78-773B-42D8-81AF-94B79945E83A}"/>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871078" y="1777436"/>
            <a:ext cx="823772" cy="58234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descr="http://www.tips.org.za/templates/rt_kraken/custom/images/logo/tipslogo1.png">
            <a:extLst>
              <a:ext uri="{FF2B5EF4-FFF2-40B4-BE49-F238E27FC236}">
                <a16:creationId xmlns:a16="http://schemas.microsoft.com/office/drawing/2014/main" id="{8B382362-9652-4639-9815-2F95B0D5567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969314" y="1784760"/>
            <a:ext cx="1491014" cy="58344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2" descr="Image result for afd french development agency">
            <a:extLst>
              <a:ext uri="{FF2B5EF4-FFF2-40B4-BE49-F238E27FC236}">
                <a16:creationId xmlns:a16="http://schemas.microsoft.com/office/drawing/2014/main" id="{097267D1-86A5-43AF-BB2E-E7D1F55710AA}"/>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5797495" y="1819695"/>
            <a:ext cx="1111212" cy="46247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a:extLst>
              <a:ext uri="{FF2B5EF4-FFF2-40B4-BE49-F238E27FC236}">
                <a16:creationId xmlns:a16="http://schemas.microsoft.com/office/drawing/2014/main" id="{8AFC9FCA-8D6E-4B3B-AD4C-02343926C00A}"/>
              </a:ext>
            </a:extLst>
          </p:cNvPr>
          <p:cNvPicPr>
            <a:picLocks noChangeAspect="1"/>
          </p:cNvPicPr>
          <p:nvPr/>
        </p:nvPicPr>
        <p:blipFill>
          <a:blip r:embed="rId18"/>
          <a:stretch>
            <a:fillRect/>
          </a:stretch>
        </p:blipFill>
        <p:spPr>
          <a:xfrm>
            <a:off x="10041284" y="4463364"/>
            <a:ext cx="1464916" cy="509888"/>
          </a:xfrm>
          <a:prstGeom prst="rect">
            <a:avLst/>
          </a:prstGeom>
        </p:spPr>
      </p:pic>
      <p:pic>
        <p:nvPicPr>
          <p:cNvPr id="29" name="Picture 20" descr="Image result for kfw logo">
            <a:extLst>
              <a:ext uri="{FF2B5EF4-FFF2-40B4-BE49-F238E27FC236}">
                <a16:creationId xmlns:a16="http://schemas.microsoft.com/office/drawing/2014/main" id="{60C79F10-5041-493C-A95D-5E76CBAF36C2}"/>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0472254" y="3103228"/>
            <a:ext cx="931454" cy="33033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a:extLst>
              <a:ext uri="{FF2B5EF4-FFF2-40B4-BE49-F238E27FC236}">
                <a16:creationId xmlns:a16="http://schemas.microsoft.com/office/drawing/2014/main" id="{244BD28B-AE27-4C56-95E8-CB6B1334EDDB}"/>
              </a:ext>
            </a:extLst>
          </p:cNvPr>
          <p:cNvPicPr>
            <a:picLocks noChangeAspect="1"/>
          </p:cNvPicPr>
          <p:nvPr/>
        </p:nvPicPr>
        <p:blipFill>
          <a:blip r:embed="rId20"/>
          <a:stretch>
            <a:fillRect/>
          </a:stretch>
        </p:blipFill>
        <p:spPr>
          <a:xfrm>
            <a:off x="7154940" y="1856267"/>
            <a:ext cx="1506362" cy="519990"/>
          </a:xfrm>
          <a:prstGeom prst="rect">
            <a:avLst/>
          </a:prstGeom>
        </p:spPr>
      </p:pic>
      <p:grpSp>
        <p:nvGrpSpPr>
          <p:cNvPr id="35" name="Group 34">
            <a:extLst>
              <a:ext uri="{FF2B5EF4-FFF2-40B4-BE49-F238E27FC236}">
                <a16:creationId xmlns:a16="http://schemas.microsoft.com/office/drawing/2014/main" id="{9AC9F723-2C73-4B70-BE88-4338D4404AAC}"/>
              </a:ext>
            </a:extLst>
          </p:cNvPr>
          <p:cNvGrpSpPr/>
          <p:nvPr/>
        </p:nvGrpSpPr>
        <p:grpSpPr>
          <a:xfrm>
            <a:off x="8031953" y="3452698"/>
            <a:ext cx="1975632" cy="885990"/>
            <a:chOff x="4040762" y="1193338"/>
            <a:chExt cx="2298981" cy="1074417"/>
          </a:xfrm>
        </p:grpSpPr>
        <p:pic>
          <p:nvPicPr>
            <p:cNvPr id="36" name="Picture 35">
              <a:extLst>
                <a:ext uri="{FF2B5EF4-FFF2-40B4-BE49-F238E27FC236}">
                  <a16:creationId xmlns:a16="http://schemas.microsoft.com/office/drawing/2014/main" id="{158E83C9-B1EF-438F-928B-50A49CB295FF}"/>
                </a:ext>
              </a:extLst>
            </p:cNvPr>
            <p:cNvPicPr>
              <a:picLocks noChangeAspect="1"/>
            </p:cNvPicPr>
            <p:nvPr/>
          </p:nvPicPr>
          <p:blipFill rotWithShape="1">
            <a:blip r:embed="rId21"/>
            <a:srcRect l="31938" t="22230" r="2034" b="48773"/>
            <a:stretch/>
          </p:blipFill>
          <p:spPr>
            <a:xfrm>
              <a:off x="4901994" y="1217844"/>
              <a:ext cx="1219639" cy="209828"/>
            </a:xfrm>
            <a:prstGeom prst="rect">
              <a:avLst/>
            </a:prstGeom>
          </p:spPr>
        </p:pic>
        <p:pic>
          <p:nvPicPr>
            <p:cNvPr id="37" name="Picture 36">
              <a:extLst>
                <a:ext uri="{FF2B5EF4-FFF2-40B4-BE49-F238E27FC236}">
                  <a16:creationId xmlns:a16="http://schemas.microsoft.com/office/drawing/2014/main" id="{201CF5C5-8B9A-4EB1-AFF6-018C19B20700}"/>
                </a:ext>
              </a:extLst>
            </p:cNvPr>
            <p:cNvPicPr>
              <a:picLocks noChangeAspect="1"/>
            </p:cNvPicPr>
            <p:nvPr/>
          </p:nvPicPr>
          <p:blipFill rotWithShape="1">
            <a:blip r:embed="rId22"/>
            <a:srcRect l="28771" b="41883"/>
            <a:stretch/>
          </p:blipFill>
          <p:spPr>
            <a:xfrm>
              <a:off x="4897135" y="1575167"/>
              <a:ext cx="1357643" cy="420545"/>
            </a:xfrm>
            <a:prstGeom prst="rect">
              <a:avLst/>
            </a:prstGeom>
          </p:spPr>
        </p:pic>
        <p:pic>
          <p:nvPicPr>
            <p:cNvPr id="38" name="Picture 37">
              <a:extLst>
                <a:ext uri="{FF2B5EF4-FFF2-40B4-BE49-F238E27FC236}">
                  <a16:creationId xmlns:a16="http://schemas.microsoft.com/office/drawing/2014/main" id="{7D406D5C-0B4A-488B-BE40-F8835457B89B}"/>
                </a:ext>
              </a:extLst>
            </p:cNvPr>
            <p:cNvPicPr>
              <a:picLocks noChangeAspect="1"/>
            </p:cNvPicPr>
            <p:nvPr/>
          </p:nvPicPr>
          <p:blipFill rotWithShape="1">
            <a:blip r:embed="rId23"/>
            <a:srcRect l="25985" t="22589" b="53219"/>
            <a:stretch/>
          </p:blipFill>
          <p:spPr>
            <a:xfrm>
              <a:off x="4848729" y="1443048"/>
              <a:ext cx="1491014" cy="157705"/>
            </a:xfrm>
            <a:prstGeom prst="rect">
              <a:avLst/>
            </a:prstGeom>
          </p:spPr>
        </p:pic>
        <p:pic>
          <p:nvPicPr>
            <p:cNvPr id="39" name="Picture 38">
              <a:extLst>
                <a:ext uri="{FF2B5EF4-FFF2-40B4-BE49-F238E27FC236}">
                  <a16:creationId xmlns:a16="http://schemas.microsoft.com/office/drawing/2014/main" id="{366AA348-6F75-49DE-B20D-5676C06D2275}"/>
                </a:ext>
              </a:extLst>
            </p:cNvPr>
            <p:cNvPicPr>
              <a:picLocks noChangeAspect="1"/>
            </p:cNvPicPr>
            <p:nvPr/>
          </p:nvPicPr>
          <p:blipFill rotWithShape="1">
            <a:blip r:embed="rId24"/>
            <a:srcRect l="26177" t="21106" r="6429" b="42260"/>
            <a:stretch/>
          </p:blipFill>
          <p:spPr>
            <a:xfrm>
              <a:off x="4877304" y="1991287"/>
              <a:ext cx="1357643" cy="234767"/>
            </a:xfrm>
            <a:prstGeom prst="rect">
              <a:avLst/>
            </a:prstGeom>
          </p:spPr>
        </p:pic>
        <p:pic>
          <p:nvPicPr>
            <p:cNvPr id="40" name="Picture 39">
              <a:extLst>
                <a:ext uri="{FF2B5EF4-FFF2-40B4-BE49-F238E27FC236}">
                  <a16:creationId xmlns:a16="http://schemas.microsoft.com/office/drawing/2014/main" id="{C36818BF-BC26-462D-B979-F8B64A3D35F0}"/>
                </a:ext>
              </a:extLst>
            </p:cNvPr>
            <p:cNvPicPr>
              <a:picLocks noChangeAspect="1"/>
            </p:cNvPicPr>
            <p:nvPr/>
          </p:nvPicPr>
          <p:blipFill rotWithShape="1">
            <a:blip r:embed="rId24"/>
            <a:srcRect r="75610"/>
            <a:stretch/>
          </p:blipFill>
          <p:spPr>
            <a:xfrm>
              <a:off x="4040762" y="1193338"/>
              <a:ext cx="823772" cy="1074417"/>
            </a:xfrm>
            <a:prstGeom prst="rect">
              <a:avLst/>
            </a:prstGeom>
          </p:spPr>
        </p:pic>
      </p:grpSp>
      <p:sp>
        <p:nvSpPr>
          <p:cNvPr id="41" name="TextBox 40">
            <a:extLst>
              <a:ext uri="{FF2B5EF4-FFF2-40B4-BE49-F238E27FC236}">
                <a16:creationId xmlns:a16="http://schemas.microsoft.com/office/drawing/2014/main" id="{E243E561-96F1-4E43-AF4C-7DF5BDB4FDEA}"/>
              </a:ext>
            </a:extLst>
          </p:cNvPr>
          <p:cNvSpPr txBox="1"/>
          <p:nvPr/>
        </p:nvSpPr>
        <p:spPr>
          <a:xfrm>
            <a:off x="6633386" y="869332"/>
            <a:ext cx="3907277" cy="369332"/>
          </a:xfrm>
          <a:prstGeom prst="rect">
            <a:avLst/>
          </a:prstGeom>
          <a:noFill/>
        </p:spPr>
        <p:txBody>
          <a:bodyPr wrap="square" rtlCol="0">
            <a:spAutoFit/>
          </a:bodyPr>
          <a:lstStyle/>
          <a:p>
            <a:pPr algn="ctr"/>
            <a:r>
              <a:rPr lang="en-GB" b="1" dirty="0"/>
              <a:t>Additional stakeholder engagement</a:t>
            </a:r>
          </a:p>
        </p:txBody>
      </p:sp>
      <p:sp>
        <p:nvSpPr>
          <p:cNvPr id="42" name="TextBox 41">
            <a:extLst>
              <a:ext uri="{FF2B5EF4-FFF2-40B4-BE49-F238E27FC236}">
                <a16:creationId xmlns:a16="http://schemas.microsoft.com/office/drawing/2014/main" id="{0FAAA5E0-F1C2-4BD9-A74A-1F7B0D45AA0F}"/>
              </a:ext>
            </a:extLst>
          </p:cNvPr>
          <p:cNvSpPr txBox="1"/>
          <p:nvPr/>
        </p:nvSpPr>
        <p:spPr>
          <a:xfrm>
            <a:off x="883324" y="888029"/>
            <a:ext cx="3907277" cy="369332"/>
          </a:xfrm>
          <a:prstGeom prst="rect">
            <a:avLst/>
          </a:prstGeom>
          <a:noFill/>
        </p:spPr>
        <p:txBody>
          <a:bodyPr wrap="square" rtlCol="0">
            <a:spAutoFit/>
          </a:bodyPr>
          <a:lstStyle/>
          <a:p>
            <a:pPr algn="ctr"/>
            <a:r>
              <a:rPr lang="en-GB" b="1" dirty="0"/>
              <a:t>Analytical coverage</a:t>
            </a:r>
          </a:p>
        </p:txBody>
      </p:sp>
      <p:pic>
        <p:nvPicPr>
          <p:cNvPr id="43" name="Picture 42">
            <a:extLst>
              <a:ext uri="{FF2B5EF4-FFF2-40B4-BE49-F238E27FC236}">
                <a16:creationId xmlns:a16="http://schemas.microsoft.com/office/drawing/2014/main" id="{3AD48DFC-91ED-475F-AC07-94197D72D596}"/>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8353575" y="4739389"/>
            <a:ext cx="1074609" cy="606259"/>
          </a:xfrm>
          <a:prstGeom prst="rect">
            <a:avLst/>
          </a:prstGeom>
        </p:spPr>
      </p:pic>
      <p:pic>
        <p:nvPicPr>
          <p:cNvPr id="44" name="Picture 43">
            <a:extLst>
              <a:ext uri="{FF2B5EF4-FFF2-40B4-BE49-F238E27FC236}">
                <a16:creationId xmlns:a16="http://schemas.microsoft.com/office/drawing/2014/main" id="{D54186A7-93F6-4ED7-B201-8494550FED5C}"/>
              </a:ext>
            </a:extLst>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6285452" y="2994338"/>
            <a:ext cx="1199087" cy="315837"/>
          </a:xfrm>
          <a:prstGeom prst="rect">
            <a:avLst/>
          </a:prstGeom>
        </p:spPr>
      </p:pic>
      <p:pic>
        <p:nvPicPr>
          <p:cNvPr id="45" name="Picture 44">
            <a:extLst>
              <a:ext uri="{FF2B5EF4-FFF2-40B4-BE49-F238E27FC236}">
                <a16:creationId xmlns:a16="http://schemas.microsoft.com/office/drawing/2014/main" id="{60DB33D3-B9FD-414A-9E28-8D277D44AA32}"/>
              </a:ext>
            </a:extLst>
          </p:cNvPr>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6852846" y="3446461"/>
            <a:ext cx="894000" cy="545340"/>
          </a:xfrm>
          <a:prstGeom prst="rect">
            <a:avLst/>
          </a:prstGeom>
        </p:spPr>
      </p:pic>
      <p:pic>
        <p:nvPicPr>
          <p:cNvPr id="46" name="Picture 45">
            <a:extLst>
              <a:ext uri="{FF2B5EF4-FFF2-40B4-BE49-F238E27FC236}">
                <a16:creationId xmlns:a16="http://schemas.microsoft.com/office/drawing/2014/main" id="{2E9F973A-063E-4EB5-9324-5F4BDF5FCA6F}"/>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6592771" y="4444943"/>
            <a:ext cx="891768" cy="598884"/>
          </a:xfrm>
          <a:prstGeom prst="rect">
            <a:avLst/>
          </a:prstGeom>
        </p:spPr>
      </p:pic>
      <p:pic>
        <p:nvPicPr>
          <p:cNvPr id="47" name="Picture 46">
            <a:extLst>
              <a:ext uri="{FF2B5EF4-FFF2-40B4-BE49-F238E27FC236}">
                <a16:creationId xmlns:a16="http://schemas.microsoft.com/office/drawing/2014/main" id="{4CDC2CDF-39C4-4093-9101-5D0FD03B1F41}"/>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6709285" y="5328549"/>
            <a:ext cx="1354393" cy="901287"/>
          </a:xfrm>
          <a:prstGeom prst="rect">
            <a:avLst/>
          </a:prstGeom>
        </p:spPr>
      </p:pic>
      <p:pic>
        <p:nvPicPr>
          <p:cNvPr id="48" name="Picture 47">
            <a:extLst>
              <a:ext uri="{FF2B5EF4-FFF2-40B4-BE49-F238E27FC236}">
                <a16:creationId xmlns:a16="http://schemas.microsoft.com/office/drawing/2014/main" id="{3D5485B7-43C8-42E8-AF21-2495B0E6AF29}"/>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9078250" y="5528730"/>
            <a:ext cx="1376220" cy="723625"/>
          </a:xfrm>
          <a:prstGeom prst="rect">
            <a:avLst/>
          </a:prstGeom>
        </p:spPr>
      </p:pic>
      <p:sp>
        <p:nvSpPr>
          <p:cNvPr id="2" name="Slide Number Placeholder 1">
            <a:extLst>
              <a:ext uri="{FF2B5EF4-FFF2-40B4-BE49-F238E27FC236}">
                <a16:creationId xmlns:a16="http://schemas.microsoft.com/office/drawing/2014/main" id="{176EE7DB-DE4E-458B-A079-75018B8DD13C}"/>
              </a:ext>
            </a:extLst>
          </p:cNvPr>
          <p:cNvSpPr>
            <a:spLocks noGrp="1"/>
          </p:cNvSpPr>
          <p:nvPr>
            <p:ph type="sldNum" sz="quarter" idx="4"/>
          </p:nvPr>
        </p:nvSpPr>
        <p:spPr/>
        <p:txBody>
          <a:bodyPr/>
          <a:lstStyle/>
          <a:p>
            <a:fld id="{005ED145-52BD-FC41-B15C-9E02BE74B9C5}" type="slidenum">
              <a:rPr lang="en-US" smtClean="0"/>
              <a:pPr/>
              <a:t>18</a:t>
            </a:fld>
            <a:endParaRPr lang="en-US" dirty="0"/>
          </a:p>
        </p:txBody>
      </p:sp>
    </p:spTree>
    <p:extLst>
      <p:ext uri="{BB962C8B-B14F-4D97-AF65-F5344CB8AC3E}">
        <p14:creationId xmlns:p14="http://schemas.microsoft.com/office/powerpoint/2010/main" val="3505869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7185A5C-85D9-4A3C-96E4-3892FE9D103B}"/>
              </a:ext>
            </a:extLst>
          </p:cNvPr>
          <p:cNvSpPr>
            <a:spLocks noGrp="1"/>
          </p:cNvSpPr>
          <p:nvPr>
            <p:ph type="title"/>
          </p:nvPr>
        </p:nvSpPr>
        <p:spPr>
          <a:xfrm>
            <a:off x="0" y="0"/>
            <a:ext cx="12192000" cy="799136"/>
          </a:xfrm>
        </p:spPr>
        <p:txBody>
          <a:bodyPr/>
          <a:lstStyle/>
          <a:p>
            <a:endParaRPr lang="en-US"/>
          </a:p>
        </p:txBody>
      </p:sp>
      <p:sp>
        <p:nvSpPr>
          <p:cNvPr id="21" name="Title 1">
            <a:extLst>
              <a:ext uri="{FF2B5EF4-FFF2-40B4-BE49-F238E27FC236}">
                <a16:creationId xmlns:a16="http://schemas.microsoft.com/office/drawing/2014/main" id="{006B7EAF-C6CD-4645-B013-3618FE0F36FD}"/>
              </a:ext>
            </a:extLst>
          </p:cNvPr>
          <p:cNvSpPr txBox="1">
            <a:spLocks/>
          </p:cNvSpPr>
          <p:nvPr/>
        </p:nvSpPr>
        <p:spPr>
          <a:xfrm>
            <a:off x="1719" y="0"/>
            <a:ext cx="12188694" cy="775664"/>
          </a:xfrm>
          <a:prstGeom prst="rect">
            <a:avLst/>
          </a:prstGeom>
          <a:solidFill>
            <a:schemeClr val="bg2">
              <a:lumMod val="90000"/>
            </a:schemeClr>
          </a:solidFill>
        </p:spPr>
        <p:txBody>
          <a:bodyPr vert="horz" lIns="91440" tIns="45720" rIns="91440" bIns="45720" rtlCol="0" anchor="ctr" anchorCtr="0">
            <a:noAutofit/>
          </a:bodyPr>
          <a:lstStyle>
            <a:lvl1pPr algn="l" defTabSz="457212" rtl="0" eaLnBrk="1" latinLnBrk="0" hangingPunct="1">
              <a:spcBef>
                <a:spcPct val="0"/>
              </a:spcBef>
              <a:buNone/>
              <a:defRPr sz="2800" b="0" i="1" kern="1200">
                <a:solidFill>
                  <a:schemeClr val="tx1">
                    <a:lumMod val="85000"/>
                    <a:lumOff val="15000"/>
                  </a:schemeClr>
                </a:solidFill>
                <a:latin typeface="+mj-lt"/>
                <a:ea typeface="+mj-ea"/>
                <a:cs typeface="Times New Roman"/>
              </a:defRPr>
            </a:lvl1pPr>
          </a:lstStyle>
          <a:p>
            <a:pPr marL="114300"/>
            <a:r>
              <a:rPr lang="en-US" sz="2200" i="0" dirty="0">
                <a:latin typeface="Candara" panose="020E0502030303020204" pitchFamily="34" charset="0"/>
              </a:rPr>
              <a:t>Stakeholder engagement has, if anything, intensified following a successful launch</a:t>
            </a:r>
          </a:p>
        </p:txBody>
      </p:sp>
      <p:sp>
        <p:nvSpPr>
          <p:cNvPr id="3" name="Slide Number Placeholder 2">
            <a:extLst>
              <a:ext uri="{FF2B5EF4-FFF2-40B4-BE49-F238E27FC236}">
                <a16:creationId xmlns:a16="http://schemas.microsoft.com/office/drawing/2014/main" id="{59AC1130-D45D-469C-85A2-20D83FAC467F}"/>
              </a:ext>
            </a:extLst>
          </p:cNvPr>
          <p:cNvSpPr>
            <a:spLocks noGrp="1"/>
          </p:cNvSpPr>
          <p:nvPr>
            <p:ph type="sldNum" sz="quarter" idx="4"/>
          </p:nvPr>
        </p:nvSpPr>
        <p:spPr>
          <a:xfrm>
            <a:off x="4673600" y="6632230"/>
            <a:ext cx="2844800" cy="213580"/>
          </a:xfrm>
        </p:spPr>
        <p:txBody>
          <a:bodyPr/>
          <a:lstStyle/>
          <a:p>
            <a:fld id="{005ED145-52BD-FC41-B15C-9E02BE74B9C5}" type="slidenum">
              <a:rPr lang="en-US" smtClean="0"/>
              <a:pPr/>
              <a:t>19</a:t>
            </a:fld>
            <a:endParaRPr lang="en-US" dirty="0"/>
          </a:p>
        </p:txBody>
      </p:sp>
      <p:sp>
        <p:nvSpPr>
          <p:cNvPr id="5" name="Rectangle: Rounded Corners 4">
            <a:extLst>
              <a:ext uri="{FF2B5EF4-FFF2-40B4-BE49-F238E27FC236}">
                <a16:creationId xmlns:a16="http://schemas.microsoft.com/office/drawing/2014/main" id="{51F48F3A-3295-49A7-BA1B-17914EB5F415}"/>
              </a:ext>
            </a:extLst>
          </p:cNvPr>
          <p:cNvSpPr/>
          <p:nvPr/>
        </p:nvSpPr>
        <p:spPr>
          <a:xfrm>
            <a:off x="288395" y="1073856"/>
            <a:ext cx="3733800" cy="4050790"/>
          </a:xfrm>
          <a:prstGeom prst="roundRect">
            <a:avLst/>
          </a:prstGeom>
          <a:solidFill>
            <a:schemeClr val="bg2"/>
          </a:solidFill>
          <a:ln w="38100" cmpd="sng">
            <a:noFill/>
          </a:ln>
        </p:spPr>
        <p:style>
          <a:lnRef idx="2">
            <a:schemeClr val="accent6"/>
          </a:lnRef>
          <a:fillRef idx="1">
            <a:schemeClr val="lt1"/>
          </a:fillRef>
          <a:effectRef idx="0">
            <a:schemeClr val="accent6"/>
          </a:effectRef>
          <a:fontRef idx="minor">
            <a:schemeClr val="dk1"/>
          </a:fontRef>
        </p:style>
        <p:txBody>
          <a:bodyPr rtlCol="0" anchor="t"/>
          <a:lstStyle/>
          <a:p>
            <a:pPr marR="0" lvl="0">
              <a:spcBef>
                <a:spcPts val="0"/>
              </a:spcBef>
              <a:spcAft>
                <a:spcPts val="0"/>
              </a:spcAft>
            </a:pPr>
            <a:r>
              <a:rPr lang="en-US" sz="1700" b="1" dirty="0">
                <a:latin typeface="Candara" panose="020E0502030303020204" pitchFamily="34" charset="0"/>
                <a:ea typeface="Calibri" panose="020F0502020204030204" pitchFamily="34" charset="0"/>
              </a:rPr>
              <a:t>Media summary</a:t>
            </a:r>
          </a:p>
          <a:p>
            <a:pPr marR="0" lvl="0">
              <a:spcBef>
                <a:spcPts val="0"/>
              </a:spcBef>
              <a:spcAft>
                <a:spcPts val="0"/>
              </a:spcAft>
            </a:pPr>
            <a:r>
              <a:rPr lang="en-US" sz="1700" dirty="0" err="1">
                <a:latin typeface="Candara" panose="020E0502030303020204" pitchFamily="34" charset="0"/>
                <a:ea typeface="Calibri" panose="020F0502020204030204" pitchFamily="34" charset="0"/>
              </a:rPr>
              <a:t>Oped</a:t>
            </a:r>
            <a:r>
              <a:rPr lang="en-US" sz="1700" dirty="0">
                <a:latin typeface="Candara" panose="020E0502030303020204" pitchFamily="34" charset="0"/>
                <a:ea typeface="Calibri" panose="020F0502020204030204" pitchFamily="34" charset="0"/>
              </a:rPr>
              <a:t> placed in Business Day ran on day of launch</a:t>
            </a:r>
          </a:p>
          <a:p>
            <a:pPr marR="0" lvl="0">
              <a:spcBef>
                <a:spcPts val="0"/>
              </a:spcBef>
              <a:spcAft>
                <a:spcPts val="0"/>
              </a:spcAft>
            </a:pPr>
            <a:endParaRPr lang="en-US" sz="1700" b="1" dirty="0">
              <a:latin typeface="Candara" panose="020E0502030303020204" pitchFamily="34" charset="0"/>
              <a:ea typeface="Calibri" panose="020F0502020204030204" pitchFamily="34" charset="0"/>
            </a:endParaRPr>
          </a:p>
          <a:p>
            <a:pPr marR="0" lvl="0">
              <a:spcBef>
                <a:spcPts val="0"/>
              </a:spcBef>
              <a:spcAft>
                <a:spcPts val="0"/>
              </a:spcAft>
            </a:pPr>
            <a:r>
              <a:rPr lang="en-US" sz="1700" dirty="0">
                <a:latin typeface="Candara" panose="020E0502030303020204" pitchFamily="34" charset="0"/>
                <a:ea typeface="Calibri" panose="020F0502020204030204" pitchFamily="34" charset="0"/>
              </a:rPr>
              <a:t>Six news stories in South Africa national media – particularly good pick up in financial press, plus radio interview with David Nelson</a:t>
            </a:r>
          </a:p>
          <a:p>
            <a:pPr marR="0" lvl="0">
              <a:spcBef>
                <a:spcPts val="0"/>
              </a:spcBef>
              <a:spcAft>
                <a:spcPts val="0"/>
              </a:spcAft>
            </a:pPr>
            <a:endParaRPr lang="en-US" sz="1700" dirty="0">
              <a:latin typeface="Candara" panose="020E0502030303020204" pitchFamily="34" charset="0"/>
              <a:ea typeface="Calibri" panose="020F0502020204030204" pitchFamily="34" charset="0"/>
            </a:endParaRPr>
          </a:p>
          <a:p>
            <a:pPr marR="0" lvl="0">
              <a:spcBef>
                <a:spcPts val="0"/>
              </a:spcBef>
              <a:spcAft>
                <a:spcPts val="0"/>
              </a:spcAft>
            </a:pPr>
            <a:r>
              <a:rPr lang="en-US" sz="1700" dirty="0">
                <a:latin typeface="Candara" panose="020E0502030303020204" pitchFamily="34" charset="0"/>
                <a:ea typeface="Calibri" panose="020F0502020204030204" pitchFamily="34" charset="0"/>
              </a:rPr>
              <a:t>Ongoing media engagement for thought leadership and op-ed placements, and global media outlets</a:t>
            </a:r>
          </a:p>
        </p:txBody>
      </p:sp>
      <p:sp>
        <p:nvSpPr>
          <p:cNvPr id="6" name="Rectangle: Rounded Corners 5">
            <a:extLst>
              <a:ext uri="{FF2B5EF4-FFF2-40B4-BE49-F238E27FC236}">
                <a16:creationId xmlns:a16="http://schemas.microsoft.com/office/drawing/2014/main" id="{3C84A8C4-ED5B-4FE8-B40B-C05167A2DF99}"/>
              </a:ext>
            </a:extLst>
          </p:cNvPr>
          <p:cNvSpPr/>
          <p:nvPr/>
        </p:nvSpPr>
        <p:spPr>
          <a:xfrm>
            <a:off x="4211020" y="1062970"/>
            <a:ext cx="3733800" cy="4050791"/>
          </a:xfrm>
          <a:prstGeom prst="roundRect">
            <a:avLst/>
          </a:prstGeom>
          <a:solidFill>
            <a:schemeClr val="bg2"/>
          </a:solidFill>
          <a:ln w="38100" cmpd="sng">
            <a:noFill/>
          </a:ln>
        </p:spPr>
        <p:style>
          <a:lnRef idx="2">
            <a:schemeClr val="accent6"/>
          </a:lnRef>
          <a:fillRef idx="1">
            <a:schemeClr val="lt1"/>
          </a:fillRef>
          <a:effectRef idx="0">
            <a:schemeClr val="accent6"/>
          </a:effectRef>
          <a:fontRef idx="minor">
            <a:schemeClr val="dk1"/>
          </a:fontRef>
        </p:style>
        <p:txBody>
          <a:bodyPr rtlCol="0" anchor="t"/>
          <a:lstStyle/>
          <a:p>
            <a:pPr marR="0" lvl="0">
              <a:spcBef>
                <a:spcPts val="0"/>
              </a:spcBef>
              <a:spcAft>
                <a:spcPts val="0"/>
              </a:spcAft>
            </a:pPr>
            <a:r>
              <a:rPr lang="en-US" sz="1700" b="1" dirty="0">
                <a:latin typeface="Candara" panose="020E0502030303020204" pitchFamily="34" charset="0"/>
                <a:ea typeface="Calibri" panose="020F0502020204030204" pitchFamily="34" charset="0"/>
              </a:rPr>
              <a:t>Report launch </a:t>
            </a:r>
          </a:p>
          <a:p>
            <a:pPr marR="0" lvl="0">
              <a:spcBef>
                <a:spcPts val="0"/>
              </a:spcBef>
              <a:spcAft>
                <a:spcPts val="0"/>
              </a:spcAft>
            </a:pPr>
            <a:r>
              <a:rPr lang="en-US" sz="1700" dirty="0">
                <a:latin typeface="Candara" panose="020E0502030303020204" pitchFamily="34" charset="0"/>
                <a:ea typeface="Calibri" panose="020F0502020204030204" pitchFamily="34" charset="0"/>
              </a:rPr>
              <a:t>High level sponsorship of event from Development Bank of Southern Africa, including foreword and keynote from CEO and support from </a:t>
            </a:r>
            <a:r>
              <a:rPr lang="en-GB" sz="1700" dirty="0"/>
              <a:t>AFD, </a:t>
            </a:r>
            <a:r>
              <a:rPr lang="en-US" sz="1700" dirty="0">
                <a:latin typeface="Candara" panose="020E0502030303020204" pitchFamily="34" charset="0"/>
                <a:ea typeface="Calibri" panose="020F0502020204030204" pitchFamily="34" charset="0"/>
              </a:rPr>
              <a:t>including foreword and remarks.</a:t>
            </a:r>
          </a:p>
          <a:p>
            <a:pPr marR="0" lvl="0">
              <a:spcBef>
                <a:spcPts val="0"/>
              </a:spcBef>
              <a:spcAft>
                <a:spcPts val="0"/>
              </a:spcAft>
            </a:pPr>
            <a:endParaRPr lang="en-US" sz="1700" dirty="0">
              <a:latin typeface="Candara" panose="020E0502030303020204" pitchFamily="34" charset="0"/>
              <a:ea typeface="Calibri" panose="020F0502020204030204" pitchFamily="34" charset="0"/>
            </a:endParaRPr>
          </a:p>
          <a:p>
            <a:pPr marR="0" lvl="0">
              <a:spcBef>
                <a:spcPts val="0"/>
              </a:spcBef>
              <a:spcAft>
                <a:spcPts val="0"/>
              </a:spcAft>
            </a:pPr>
            <a:r>
              <a:rPr lang="en-US" sz="1700" dirty="0">
                <a:latin typeface="Candara" panose="020E0502030303020204" pitchFamily="34" charset="0"/>
                <a:ea typeface="Calibri" panose="020F0502020204030204" pitchFamily="34" charset="0"/>
              </a:rPr>
              <a:t>&gt;80 attendees at launch event in Johannesburg, with senior representatives from national and regional government, state owned enterprises, private companies, banks and academia</a:t>
            </a:r>
          </a:p>
        </p:txBody>
      </p:sp>
      <p:sp>
        <p:nvSpPr>
          <p:cNvPr id="7" name="Rectangle: Rounded Corners 6">
            <a:extLst>
              <a:ext uri="{FF2B5EF4-FFF2-40B4-BE49-F238E27FC236}">
                <a16:creationId xmlns:a16="http://schemas.microsoft.com/office/drawing/2014/main" id="{95DB03F4-0A02-4A67-82B3-B97F9D330F9A}"/>
              </a:ext>
            </a:extLst>
          </p:cNvPr>
          <p:cNvSpPr/>
          <p:nvPr/>
        </p:nvSpPr>
        <p:spPr>
          <a:xfrm>
            <a:off x="8291563" y="1073856"/>
            <a:ext cx="3601156" cy="4050791"/>
          </a:xfrm>
          <a:prstGeom prst="roundRect">
            <a:avLst/>
          </a:prstGeom>
          <a:solidFill>
            <a:schemeClr val="bg2"/>
          </a:solidFill>
          <a:ln w="38100" cmpd="sng">
            <a:noFill/>
          </a:ln>
        </p:spPr>
        <p:style>
          <a:lnRef idx="2">
            <a:schemeClr val="accent6"/>
          </a:lnRef>
          <a:fillRef idx="1">
            <a:schemeClr val="lt1"/>
          </a:fillRef>
          <a:effectRef idx="0">
            <a:schemeClr val="accent6"/>
          </a:effectRef>
          <a:fontRef idx="minor">
            <a:schemeClr val="dk1"/>
          </a:fontRef>
        </p:style>
        <p:txBody>
          <a:bodyPr rtlCol="0" anchor="t"/>
          <a:lstStyle/>
          <a:p>
            <a:pPr marR="0" lvl="0">
              <a:spcBef>
                <a:spcPts val="0"/>
              </a:spcBef>
              <a:spcAft>
                <a:spcPts val="0"/>
              </a:spcAft>
            </a:pPr>
            <a:r>
              <a:rPr lang="en-US" sz="1700" b="1" dirty="0">
                <a:latin typeface="Candara" panose="020E0502030303020204" pitchFamily="34" charset="0"/>
                <a:ea typeface="Calibri" panose="020F0502020204030204" pitchFamily="34" charset="0"/>
              </a:rPr>
              <a:t>Stakeholder </a:t>
            </a:r>
            <a:r>
              <a:rPr lang="en-US" sz="1700" b="1" dirty="0" err="1">
                <a:latin typeface="Candara" panose="020E0502030303020204" pitchFamily="34" charset="0"/>
                <a:ea typeface="Calibri" panose="020F0502020204030204" pitchFamily="34" charset="0"/>
              </a:rPr>
              <a:t>programme</a:t>
            </a:r>
            <a:endParaRPr lang="en-US" sz="1700" dirty="0">
              <a:latin typeface="Candara" panose="020E0502030303020204" pitchFamily="34" charset="0"/>
              <a:ea typeface="Calibri" panose="020F0502020204030204" pitchFamily="34" charset="0"/>
            </a:endParaRPr>
          </a:p>
          <a:p>
            <a:pPr marR="0" lvl="0">
              <a:spcBef>
                <a:spcPts val="0"/>
              </a:spcBef>
              <a:spcAft>
                <a:spcPts val="0"/>
              </a:spcAft>
            </a:pPr>
            <a:r>
              <a:rPr lang="en-US" sz="1700" dirty="0" err="1">
                <a:latin typeface="Candara" panose="020E0502030303020204" pitchFamily="34" charset="0"/>
                <a:ea typeface="Calibri" panose="020F0502020204030204" pitchFamily="34" charset="0"/>
              </a:rPr>
              <a:t>Bilaterals</a:t>
            </a:r>
            <a:r>
              <a:rPr lang="en-US" sz="1700" dirty="0">
                <a:latin typeface="Candara" panose="020E0502030303020204" pitchFamily="34" charset="0"/>
                <a:ea typeface="Calibri" panose="020F0502020204030204" pitchFamily="34" charset="0"/>
              </a:rPr>
              <a:t> and deep dives with: Eskom; Transnet; Sasol; National Treasury; Exxaro; IDC and PIC</a:t>
            </a:r>
          </a:p>
          <a:p>
            <a:pPr marR="0" lvl="0">
              <a:spcBef>
                <a:spcPts val="0"/>
              </a:spcBef>
              <a:spcAft>
                <a:spcPts val="0"/>
              </a:spcAft>
            </a:pPr>
            <a:endParaRPr lang="en-US" sz="1700" dirty="0">
              <a:latin typeface="Candara" panose="020E0502030303020204" pitchFamily="34" charset="0"/>
              <a:ea typeface="Calibri" panose="020F0502020204030204" pitchFamily="34" charset="0"/>
            </a:endParaRPr>
          </a:p>
          <a:p>
            <a:pPr marR="0" lvl="0">
              <a:spcBef>
                <a:spcPts val="0"/>
              </a:spcBef>
              <a:spcAft>
                <a:spcPts val="0"/>
              </a:spcAft>
            </a:pPr>
            <a:r>
              <a:rPr lang="en-US" sz="1700" dirty="0">
                <a:latin typeface="Candara" panose="020E0502030303020204" pitchFamily="34" charset="0"/>
                <a:ea typeface="Calibri" panose="020F0502020204030204" pitchFamily="34" charset="0"/>
              </a:rPr>
              <a:t>Presentation to Exxaro’s </a:t>
            </a:r>
            <a:r>
              <a:rPr lang="en-GB" sz="1700" dirty="0"/>
              <a:t>Lekgotla and invitation to present at board meeting in June</a:t>
            </a:r>
          </a:p>
          <a:p>
            <a:pPr marR="0" lvl="0">
              <a:spcBef>
                <a:spcPts val="0"/>
              </a:spcBef>
              <a:spcAft>
                <a:spcPts val="0"/>
              </a:spcAft>
            </a:pPr>
            <a:endParaRPr lang="en-GB" sz="1700" dirty="0">
              <a:latin typeface="Candara" panose="020E0502030303020204" pitchFamily="34" charset="0"/>
              <a:ea typeface="Calibri" panose="020F0502020204030204" pitchFamily="34" charset="0"/>
            </a:endParaRPr>
          </a:p>
          <a:p>
            <a:pPr marR="0" lvl="0">
              <a:spcBef>
                <a:spcPts val="0"/>
              </a:spcBef>
              <a:spcAft>
                <a:spcPts val="0"/>
              </a:spcAft>
            </a:pPr>
            <a:r>
              <a:rPr lang="en-GB" sz="1700" dirty="0">
                <a:latin typeface="Candara" panose="020E0502030303020204" pitchFamily="34" charset="0"/>
                <a:ea typeface="Calibri" panose="020F0502020204030204" pitchFamily="34" charset="0"/>
              </a:rPr>
              <a:t>Meeting with NT’s financial stability team working on Eskom</a:t>
            </a:r>
          </a:p>
          <a:p>
            <a:pPr marR="0" lvl="0">
              <a:spcBef>
                <a:spcPts val="0"/>
              </a:spcBef>
              <a:spcAft>
                <a:spcPts val="0"/>
              </a:spcAft>
            </a:pPr>
            <a:endParaRPr lang="en-GB" sz="1700" dirty="0">
              <a:latin typeface="Candara" panose="020E0502030303020204" pitchFamily="34" charset="0"/>
              <a:ea typeface="Calibri" panose="020F0502020204030204" pitchFamily="34" charset="0"/>
            </a:endParaRPr>
          </a:p>
          <a:p>
            <a:pPr marR="0" lvl="0">
              <a:spcBef>
                <a:spcPts val="0"/>
              </a:spcBef>
              <a:spcAft>
                <a:spcPts val="0"/>
              </a:spcAft>
            </a:pPr>
            <a:r>
              <a:rPr lang="en-GB" sz="1700" dirty="0">
                <a:latin typeface="Candara" panose="020E0502030303020204" pitchFamily="34" charset="0"/>
                <a:ea typeface="Calibri" panose="020F0502020204030204" pitchFamily="34" charset="0"/>
              </a:rPr>
              <a:t>Seminar for RSA govt departments date TBC</a:t>
            </a:r>
            <a:endParaRPr lang="en-US" sz="1700" dirty="0">
              <a:latin typeface="Candara" panose="020E0502030303020204" pitchFamily="34" charset="0"/>
              <a:ea typeface="Calibri" panose="020F0502020204030204" pitchFamily="34" charset="0"/>
            </a:endParaRPr>
          </a:p>
        </p:txBody>
      </p:sp>
      <p:pic>
        <p:nvPicPr>
          <p:cNvPr id="2" name="Picture 1">
            <a:extLst>
              <a:ext uri="{FF2B5EF4-FFF2-40B4-BE49-F238E27FC236}">
                <a16:creationId xmlns:a16="http://schemas.microsoft.com/office/drawing/2014/main" id="{D4F84CD1-193C-4844-96C5-8224F81645F7}"/>
              </a:ext>
            </a:extLst>
          </p:cNvPr>
          <p:cNvPicPr>
            <a:picLocks noChangeAspect="1"/>
          </p:cNvPicPr>
          <p:nvPr/>
        </p:nvPicPr>
        <p:blipFill>
          <a:blip r:embed="rId3"/>
          <a:stretch>
            <a:fillRect/>
          </a:stretch>
        </p:blipFill>
        <p:spPr>
          <a:xfrm>
            <a:off x="458962" y="5243910"/>
            <a:ext cx="1609372" cy="302839"/>
          </a:xfrm>
          <a:prstGeom prst="rect">
            <a:avLst/>
          </a:prstGeom>
        </p:spPr>
      </p:pic>
      <p:pic>
        <p:nvPicPr>
          <p:cNvPr id="4" name="Picture 3">
            <a:extLst>
              <a:ext uri="{FF2B5EF4-FFF2-40B4-BE49-F238E27FC236}">
                <a16:creationId xmlns:a16="http://schemas.microsoft.com/office/drawing/2014/main" id="{CDC7BA0A-51E2-4B93-B4B2-2196EE9D1E8A}"/>
              </a:ext>
            </a:extLst>
          </p:cNvPr>
          <p:cNvPicPr>
            <a:picLocks noChangeAspect="1"/>
          </p:cNvPicPr>
          <p:nvPr/>
        </p:nvPicPr>
        <p:blipFill>
          <a:blip r:embed="rId4"/>
          <a:stretch>
            <a:fillRect/>
          </a:stretch>
        </p:blipFill>
        <p:spPr>
          <a:xfrm>
            <a:off x="2410794" y="5623853"/>
            <a:ext cx="1019175" cy="409575"/>
          </a:xfrm>
          <a:prstGeom prst="rect">
            <a:avLst/>
          </a:prstGeom>
        </p:spPr>
      </p:pic>
      <p:pic>
        <p:nvPicPr>
          <p:cNvPr id="9" name="Picture 8">
            <a:extLst>
              <a:ext uri="{FF2B5EF4-FFF2-40B4-BE49-F238E27FC236}">
                <a16:creationId xmlns:a16="http://schemas.microsoft.com/office/drawing/2014/main" id="{0F2ACBF5-D805-4131-9511-A8210AAAB1BA}"/>
              </a:ext>
            </a:extLst>
          </p:cNvPr>
          <p:cNvPicPr>
            <a:picLocks noChangeAspect="1"/>
          </p:cNvPicPr>
          <p:nvPr/>
        </p:nvPicPr>
        <p:blipFill>
          <a:blip r:embed="rId5"/>
          <a:stretch>
            <a:fillRect/>
          </a:stretch>
        </p:blipFill>
        <p:spPr>
          <a:xfrm>
            <a:off x="791665" y="5666013"/>
            <a:ext cx="943966" cy="375372"/>
          </a:xfrm>
          <a:prstGeom prst="rect">
            <a:avLst/>
          </a:prstGeom>
        </p:spPr>
      </p:pic>
      <p:pic>
        <p:nvPicPr>
          <p:cNvPr id="10" name="Picture 9">
            <a:extLst>
              <a:ext uri="{FF2B5EF4-FFF2-40B4-BE49-F238E27FC236}">
                <a16:creationId xmlns:a16="http://schemas.microsoft.com/office/drawing/2014/main" id="{88C6DC84-2F06-4F2D-A785-4914BBC8D68A}"/>
              </a:ext>
            </a:extLst>
          </p:cNvPr>
          <p:cNvPicPr>
            <a:picLocks noChangeAspect="1"/>
          </p:cNvPicPr>
          <p:nvPr/>
        </p:nvPicPr>
        <p:blipFill>
          <a:blip r:embed="rId6"/>
          <a:stretch>
            <a:fillRect/>
          </a:stretch>
        </p:blipFill>
        <p:spPr>
          <a:xfrm>
            <a:off x="2175051" y="5243910"/>
            <a:ext cx="1490662" cy="333730"/>
          </a:xfrm>
          <a:prstGeom prst="rect">
            <a:avLst/>
          </a:prstGeom>
        </p:spPr>
      </p:pic>
      <p:pic>
        <p:nvPicPr>
          <p:cNvPr id="13" name="Picture 12">
            <a:extLst>
              <a:ext uri="{FF2B5EF4-FFF2-40B4-BE49-F238E27FC236}">
                <a16:creationId xmlns:a16="http://schemas.microsoft.com/office/drawing/2014/main" id="{47689EC3-FA4B-407F-B2E8-30717B41DBF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53000" y="5257201"/>
            <a:ext cx="646385" cy="889748"/>
          </a:xfrm>
          <a:prstGeom prst="rect">
            <a:avLst/>
          </a:prstGeom>
        </p:spPr>
      </p:pic>
      <p:pic>
        <p:nvPicPr>
          <p:cNvPr id="15" name="Picture 14">
            <a:extLst>
              <a:ext uri="{FF2B5EF4-FFF2-40B4-BE49-F238E27FC236}">
                <a16:creationId xmlns:a16="http://schemas.microsoft.com/office/drawing/2014/main" id="{94FB578C-5C14-425B-A6DE-16EB80E370FB}"/>
              </a:ext>
            </a:extLst>
          </p:cNvPr>
          <p:cNvPicPr>
            <a:picLocks noChangeAspect="1"/>
          </p:cNvPicPr>
          <p:nvPr/>
        </p:nvPicPr>
        <p:blipFill>
          <a:blip r:embed="rId8"/>
          <a:stretch>
            <a:fillRect/>
          </a:stretch>
        </p:blipFill>
        <p:spPr>
          <a:xfrm>
            <a:off x="6077920" y="5546749"/>
            <a:ext cx="1440480" cy="600200"/>
          </a:xfrm>
          <a:prstGeom prst="rect">
            <a:avLst/>
          </a:prstGeom>
        </p:spPr>
      </p:pic>
      <p:pic>
        <p:nvPicPr>
          <p:cNvPr id="14" name="Picture 13">
            <a:extLst>
              <a:ext uri="{FF2B5EF4-FFF2-40B4-BE49-F238E27FC236}">
                <a16:creationId xmlns:a16="http://schemas.microsoft.com/office/drawing/2014/main" id="{7EAEBB79-EAE0-4C2A-BEA3-7F8F81F75D64}"/>
              </a:ext>
            </a:extLst>
          </p:cNvPr>
          <p:cNvPicPr>
            <a:picLocks noChangeAspect="1"/>
          </p:cNvPicPr>
          <p:nvPr/>
        </p:nvPicPr>
        <p:blipFill>
          <a:blip r:embed="rId9"/>
          <a:stretch>
            <a:fillRect/>
          </a:stretch>
        </p:blipFill>
        <p:spPr>
          <a:xfrm>
            <a:off x="8476842" y="5494073"/>
            <a:ext cx="1710305" cy="600200"/>
          </a:xfrm>
          <a:prstGeom prst="rect">
            <a:avLst/>
          </a:prstGeom>
        </p:spPr>
      </p:pic>
      <p:pic>
        <p:nvPicPr>
          <p:cNvPr id="16" name="Picture 15">
            <a:extLst>
              <a:ext uri="{FF2B5EF4-FFF2-40B4-BE49-F238E27FC236}">
                <a16:creationId xmlns:a16="http://schemas.microsoft.com/office/drawing/2014/main" id="{CB45BCAA-9C5A-4697-8C39-07BEA8A052DB}"/>
              </a:ext>
            </a:extLst>
          </p:cNvPr>
          <p:cNvPicPr>
            <a:picLocks noChangeAspect="1"/>
          </p:cNvPicPr>
          <p:nvPr/>
        </p:nvPicPr>
        <p:blipFill>
          <a:blip r:embed="rId10"/>
          <a:stretch>
            <a:fillRect/>
          </a:stretch>
        </p:blipFill>
        <p:spPr>
          <a:xfrm>
            <a:off x="10395857" y="5578003"/>
            <a:ext cx="1649671" cy="510350"/>
          </a:xfrm>
          <a:prstGeom prst="rect">
            <a:avLst/>
          </a:prstGeom>
        </p:spPr>
      </p:pic>
    </p:spTree>
    <p:extLst>
      <p:ext uri="{BB962C8B-B14F-4D97-AF65-F5344CB8AC3E}">
        <p14:creationId xmlns:p14="http://schemas.microsoft.com/office/powerpoint/2010/main" val="3594985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75664"/>
          </a:xfrm>
          <a:solidFill>
            <a:schemeClr val="bg2">
              <a:lumMod val="90000"/>
            </a:schemeClr>
          </a:solidFill>
        </p:spPr>
        <p:txBody>
          <a:bodyPr>
            <a:noAutofit/>
          </a:bodyPr>
          <a:lstStyle/>
          <a:p>
            <a:pPr marL="57150"/>
            <a:r>
              <a:rPr lang="en-US" sz="2200" i="0" dirty="0">
                <a:latin typeface="Candara" panose="020E0502030303020204" pitchFamily="34" charset="0"/>
              </a:rPr>
              <a:t>Agenda</a:t>
            </a:r>
          </a:p>
        </p:txBody>
      </p:sp>
      <p:sp>
        <p:nvSpPr>
          <p:cNvPr id="6" name="TextBox 5">
            <a:extLst>
              <a:ext uri="{FF2B5EF4-FFF2-40B4-BE49-F238E27FC236}">
                <a16:creationId xmlns:a16="http://schemas.microsoft.com/office/drawing/2014/main" id="{2F90C6C6-F592-4BF3-9EE7-4C0BE74A885A}"/>
              </a:ext>
            </a:extLst>
          </p:cNvPr>
          <p:cNvSpPr txBox="1"/>
          <p:nvPr/>
        </p:nvSpPr>
        <p:spPr>
          <a:xfrm>
            <a:off x="1524004" y="1600200"/>
            <a:ext cx="4649030" cy="369332"/>
          </a:xfrm>
          <a:prstGeom prst="rect">
            <a:avLst/>
          </a:prstGeom>
          <a:noFill/>
        </p:spPr>
        <p:txBody>
          <a:bodyPr wrap="none" rtlCol="0">
            <a:spAutoFit/>
          </a:bodyPr>
          <a:lstStyle/>
          <a:p>
            <a:r>
              <a:rPr lang="en-US" dirty="0"/>
              <a:t>CPI’s work on sovereign climate transition risk</a:t>
            </a:r>
          </a:p>
        </p:txBody>
      </p:sp>
      <p:sp>
        <p:nvSpPr>
          <p:cNvPr id="17" name="TextBox 16">
            <a:extLst>
              <a:ext uri="{FF2B5EF4-FFF2-40B4-BE49-F238E27FC236}">
                <a16:creationId xmlns:a16="http://schemas.microsoft.com/office/drawing/2014/main" id="{8771BBDF-3F3B-4F1C-95D0-D76A5C518E47}"/>
              </a:ext>
            </a:extLst>
          </p:cNvPr>
          <p:cNvSpPr txBox="1"/>
          <p:nvPr/>
        </p:nvSpPr>
        <p:spPr>
          <a:xfrm>
            <a:off x="1524000" y="2907268"/>
            <a:ext cx="3913251" cy="369332"/>
          </a:xfrm>
          <a:prstGeom prst="rect">
            <a:avLst/>
          </a:prstGeom>
          <a:noFill/>
        </p:spPr>
        <p:txBody>
          <a:bodyPr wrap="none" rtlCol="0">
            <a:spAutoFit/>
          </a:bodyPr>
          <a:lstStyle/>
          <a:p>
            <a:r>
              <a:rPr lang="en-US" dirty="0"/>
              <a:t>Highlights from our South Africa study</a:t>
            </a:r>
          </a:p>
        </p:txBody>
      </p:sp>
      <p:sp>
        <p:nvSpPr>
          <p:cNvPr id="18" name="TextBox 17">
            <a:extLst>
              <a:ext uri="{FF2B5EF4-FFF2-40B4-BE49-F238E27FC236}">
                <a16:creationId xmlns:a16="http://schemas.microsoft.com/office/drawing/2014/main" id="{2068331C-9468-4553-AB09-A48D20CF5278}"/>
              </a:ext>
            </a:extLst>
          </p:cNvPr>
          <p:cNvSpPr txBox="1"/>
          <p:nvPr/>
        </p:nvSpPr>
        <p:spPr>
          <a:xfrm>
            <a:off x="1523999" y="4202668"/>
            <a:ext cx="5848076" cy="369332"/>
          </a:xfrm>
          <a:prstGeom prst="rect">
            <a:avLst/>
          </a:prstGeom>
          <a:noFill/>
        </p:spPr>
        <p:txBody>
          <a:bodyPr wrap="none" rtlCol="0">
            <a:spAutoFit/>
          </a:bodyPr>
          <a:lstStyle/>
          <a:p>
            <a:r>
              <a:rPr lang="en-US" dirty="0"/>
              <a:t>Scaling up the sovereign climate transition risk </a:t>
            </a:r>
            <a:r>
              <a:rPr lang="en-US" dirty="0" err="1"/>
              <a:t>programme</a:t>
            </a:r>
            <a:endParaRPr lang="en-US" dirty="0"/>
          </a:p>
        </p:txBody>
      </p:sp>
      <p:sp>
        <p:nvSpPr>
          <p:cNvPr id="3" name="Slide Number Placeholder 2">
            <a:extLst>
              <a:ext uri="{FF2B5EF4-FFF2-40B4-BE49-F238E27FC236}">
                <a16:creationId xmlns:a16="http://schemas.microsoft.com/office/drawing/2014/main" id="{7D349D35-D36A-4F4B-9799-30E04B42E842}"/>
              </a:ext>
            </a:extLst>
          </p:cNvPr>
          <p:cNvSpPr>
            <a:spLocks noGrp="1"/>
          </p:cNvSpPr>
          <p:nvPr>
            <p:ph type="sldNum" sz="quarter" idx="4"/>
          </p:nvPr>
        </p:nvSpPr>
        <p:spPr/>
        <p:txBody>
          <a:bodyPr/>
          <a:lstStyle/>
          <a:p>
            <a:fld id="{005ED145-52BD-FC41-B15C-9E02BE74B9C5}" type="slidenum">
              <a:rPr lang="en-US" smtClean="0"/>
              <a:pPr/>
              <a:t>2</a:t>
            </a:fld>
            <a:endParaRPr lang="en-US" dirty="0"/>
          </a:p>
        </p:txBody>
      </p:sp>
    </p:spTree>
    <p:extLst>
      <p:ext uri="{BB962C8B-B14F-4D97-AF65-F5344CB8AC3E}">
        <p14:creationId xmlns:p14="http://schemas.microsoft.com/office/powerpoint/2010/main" val="3491290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3AD1A28-DEDF-48D0-B679-4A68425DF3B5}"/>
              </a:ext>
            </a:extLst>
          </p:cNvPr>
          <p:cNvSpPr>
            <a:spLocks noGrp="1"/>
          </p:cNvSpPr>
          <p:nvPr>
            <p:ph type="sldNum" sz="quarter" idx="4"/>
          </p:nvPr>
        </p:nvSpPr>
        <p:spPr/>
        <p:txBody>
          <a:bodyPr/>
          <a:lstStyle/>
          <a:p>
            <a:fld id="{005ED145-52BD-FC41-B15C-9E02BE74B9C5}" type="slidenum">
              <a:rPr lang="en-US" smtClean="0"/>
              <a:pPr/>
              <a:t>20</a:t>
            </a:fld>
            <a:endParaRPr lang="en-US" dirty="0"/>
          </a:p>
        </p:txBody>
      </p:sp>
      <p:sp>
        <p:nvSpPr>
          <p:cNvPr id="5" name="Rectangle: Rounded Corners 4">
            <a:extLst>
              <a:ext uri="{FF2B5EF4-FFF2-40B4-BE49-F238E27FC236}">
                <a16:creationId xmlns:a16="http://schemas.microsoft.com/office/drawing/2014/main" id="{CED93834-F988-4DD6-9612-F0645A05644F}"/>
              </a:ext>
            </a:extLst>
          </p:cNvPr>
          <p:cNvSpPr/>
          <p:nvPr/>
        </p:nvSpPr>
        <p:spPr>
          <a:xfrm>
            <a:off x="3886200" y="1828800"/>
            <a:ext cx="4267200" cy="2667000"/>
          </a:xfrm>
          <a:prstGeom prst="roundRect">
            <a:avLst/>
          </a:prstGeom>
          <a:solidFill>
            <a:schemeClr val="bg2"/>
          </a:solidFill>
          <a:ln w="38100" cmpd="sng">
            <a:noFill/>
          </a:ln>
        </p:spPr>
        <p:style>
          <a:lnRef idx="2">
            <a:schemeClr val="accent6"/>
          </a:lnRef>
          <a:fillRef idx="1">
            <a:schemeClr val="lt1"/>
          </a:fillRef>
          <a:effectRef idx="0">
            <a:schemeClr val="accent6"/>
          </a:effectRef>
          <a:fontRef idx="minor">
            <a:schemeClr val="dk1"/>
          </a:fontRef>
        </p:style>
        <p:txBody>
          <a:bodyPr rtlCol="0" anchor="ctr"/>
          <a:lstStyle/>
          <a:p>
            <a:pPr marR="0" lvl="0" algn="ctr">
              <a:spcBef>
                <a:spcPts val="0"/>
              </a:spcBef>
              <a:spcAft>
                <a:spcPts val="0"/>
              </a:spcAft>
            </a:pPr>
            <a:r>
              <a:rPr lang="en-US" b="1" dirty="0">
                <a:latin typeface="Candara" panose="020E0502030303020204" pitchFamily="34" charset="0"/>
                <a:ea typeface="Calibri" panose="020F0502020204030204" pitchFamily="34" charset="0"/>
              </a:rPr>
              <a:t>Scaling up the sovereign climate transition risk </a:t>
            </a:r>
            <a:r>
              <a:rPr lang="en-US" b="1" dirty="0" err="1">
                <a:latin typeface="Candara" panose="020E0502030303020204" pitchFamily="34" charset="0"/>
                <a:ea typeface="Calibri" panose="020F0502020204030204" pitchFamily="34" charset="0"/>
              </a:rPr>
              <a:t>programme</a:t>
            </a:r>
            <a:endParaRPr lang="en-US" b="1" dirty="0">
              <a:latin typeface="Candara" panose="020E0502030303020204" pitchFamily="34" charset="0"/>
              <a:ea typeface="Calibri" panose="020F0502020204030204" pitchFamily="34" charset="0"/>
            </a:endParaRPr>
          </a:p>
        </p:txBody>
      </p:sp>
    </p:spTree>
    <p:extLst>
      <p:ext uri="{BB962C8B-B14F-4D97-AF65-F5344CB8AC3E}">
        <p14:creationId xmlns:p14="http://schemas.microsoft.com/office/powerpoint/2010/main" val="3541711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0413" cy="775664"/>
          </a:xfrm>
          <a:solidFill>
            <a:schemeClr val="bg2">
              <a:lumMod val="90000"/>
            </a:schemeClr>
          </a:solidFill>
        </p:spPr>
        <p:txBody>
          <a:bodyPr>
            <a:noAutofit/>
          </a:bodyPr>
          <a:lstStyle/>
          <a:p>
            <a:pPr marL="57150"/>
            <a:r>
              <a:rPr lang="en-US" sz="2200" i="0" dirty="0">
                <a:latin typeface="Candara" panose="020E0502030303020204" pitchFamily="34" charset="0"/>
              </a:rPr>
              <a:t>Other major fossil fuel exporting countries will also face transition risks that are largely out of their control and should be targets for further analysis</a:t>
            </a:r>
          </a:p>
        </p:txBody>
      </p:sp>
      <p:sp>
        <p:nvSpPr>
          <p:cNvPr id="5" name="Slide Number Placeholder 4">
            <a:extLst>
              <a:ext uri="{FF2B5EF4-FFF2-40B4-BE49-F238E27FC236}">
                <a16:creationId xmlns:a16="http://schemas.microsoft.com/office/drawing/2014/main" id="{6E2A889F-007F-4C15-9FF4-0C3005225911}"/>
              </a:ext>
            </a:extLst>
          </p:cNvPr>
          <p:cNvSpPr>
            <a:spLocks noGrp="1"/>
          </p:cNvSpPr>
          <p:nvPr>
            <p:ph type="sldNum" sz="quarter" idx="4"/>
          </p:nvPr>
        </p:nvSpPr>
        <p:spPr>
          <a:xfrm>
            <a:off x="4673600" y="6644420"/>
            <a:ext cx="2844800" cy="213580"/>
          </a:xfrm>
          <a:prstGeom prst="rect">
            <a:avLst/>
          </a:prstGeom>
          <a:ln>
            <a:noFill/>
          </a:ln>
        </p:spPr>
        <p:txBody>
          <a:bodyPr vert="horz" lIns="91440" tIns="45720" rIns="91440" bIns="45720" rtlCol="0" anchor="ctr"/>
          <a:lstStyle>
            <a:defPPr>
              <a:defRPr lang="en-US"/>
            </a:defPPr>
            <a:lvl1pPr marL="0" algn="ctr"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5ED145-52BD-FC41-B15C-9E02BE74B9C5}" type="slidenum">
              <a:rPr lang="en-US" smtClean="0"/>
              <a:pPr/>
              <a:t>21</a:t>
            </a:fld>
            <a:endParaRPr lang="en-US" dirty="0"/>
          </a:p>
        </p:txBody>
      </p:sp>
      <p:grpSp>
        <p:nvGrpSpPr>
          <p:cNvPr id="7" name="Group 6">
            <a:extLst>
              <a:ext uri="{FF2B5EF4-FFF2-40B4-BE49-F238E27FC236}">
                <a16:creationId xmlns:a16="http://schemas.microsoft.com/office/drawing/2014/main" id="{0ECDDC99-AA55-4CD5-9BA2-B1745FCEDA6E}"/>
              </a:ext>
            </a:extLst>
          </p:cNvPr>
          <p:cNvGrpSpPr/>
          <p:nvPr/>
        </p:nvGrpSpPr>
        <p:grpSpPr>
          <a:xfrm>
            <a:off x="1408522" y="838200"/>
            <a:ext cx="10515600" cy="5420816"/>
            <a:chOff x="875122" y="990600"/>
            <a:chExt cx="10515600" cy="5420816"/>
          </a:xfrm>
        </p:grpSpPr>
        <p:graphicFrame>
          <p:nvGraphicFramePr>
            <p:cNvPr id="6" name="Chart 5">
              <a:extLst>
                <a:ext uri="{FF2B5EF4-FFF2-40B4-BE49-F238E27FC236}">
                  <a16:creationId xmlns:a16="http://schemas.microsoft.com/office/drawing/2014/main" id="{3E685F80-7EC3-448D-AC5D-B28EC8A788DA}"/>
                </a:ext>
              </a:extLst>
            </p:cNvPr>
            <p:cNvGraphicFramePr>
              <a:graphicFrameLocks/>
            </p:cNvGraphicFramePr>
            <p:nvPr>
              <p:extLst/>
            </p:nvPr>
          </p:nvGraphicFramePr>
          <p:xfrm>
            <a:off x="875122" y="990600"/>
            <a:ext cx="10515600" cy="5410199"/>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9EA0B1C4-80DA-46CC-AAC4-DC27F7DA98DE}"/>
                </a:ext>
              </a:extLst>
            </p:cNvPr>
            <p:cNvSpPr txBox="1"/>
            <p:nvPr/>
          </p:nvSpPr>
          <p:spPr>
            <a:xfrm>
              <a:off x="4985569" y="6042084"/>
              <a:ext cx="2286000" cy="369332"/>
            </a:xfrm>
            <a:prstGeom prst="rect">
              <a:avLst/>
            </a:prstGeom>
            <a:noFill/>
          </p:spPr>
          <p:txBody>
            <a:bodyPr wrap="square" rtlCol="0">
              <a:spAutoFit/>
            </a:bodyPr>
            <a:lstStyle/>
            <a:p>
              <a:r>
                <a:rPr lang="en-GB" dirty="0"/>
                <a:t>Moody’s credit rating</a:t>
              </a:r>
            </a:p>
          </p:txBody>
        </p:sp>
        <p:cxnSp>
          <p:nvCxnSpPr>
            <p:cNvPr id="8" name="Straight Arrow Connector 7">
              <a:extLst>
                <a:ext uri="{FF2B5EF4-FFF2-40B4-BE49-F238E27FC236}">
                  <a16:creationId xmlns:a16="http://schemas.microsoft.com/office/drawing/2014/main" id="{5A29CB71-D94E-425D-BCAB-1FA70072FA6F}"/>
                </a:ext>
              </a:extLst>
            </p:cNvPr>
            <p:cNvCxnSpPr>
              <a:cxnSpLocks/>
              <a:stCxn id="3" idx="3"/>
            </p:cNvCxnSpPr>
            <p:nvPr/>
          </p:nvCxnSpPr>
          <p:spPr>
            <a:xfrm>
              <a:off x="7271569" y="6226750"/>
              <a:ext cx="2520000"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4B5AD56F-C466-4BAE-B454-06603B61424A}"/>
                </a:ext>
              </a:extLst>
            </p:cNvPr>
            <p:cNvCxnSpPr>
              <a:cxnSpLocks/>
              <a:stCxn id="3" idx="1"/>
            </p:cNvCxnSpPr>
            <p:nvPr/>
          </p:nvCxnSpPr>
          <p:spPr>
            <a:xfrm flipH="1">
              <a:off x="2465569" y="6226750"/>
              <a:ext cx="2520000"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214396E7-8610-485C-91D7-62511D9C5F19}"/>
                </a:ext>
              </a:extLst>
            </p:cNvPr>
            <p:cNvSpPr txBox="1"/>
            <p:nvPr/>
          </p:nvSpPr>
          <p:spPr>
            <a:xfrm>
              <a:off x="1817738" y="6036776"/>
              <a:ext cx="647831" cy="369332"/>
            </a:xfrm>
            <a:prstGeom prst="rect">
              <a:avLst/>
            </a:prstGeom>
            <a:noFill/>
          </p:spPr>
          <p:txBody>
            <a:bodyPr wrap="square" rtlCol="0">
              <a:spAutoFit/>
            </a:bodyPr>
            <a:lstStyle/>
            <a:p>
              <a:r>
                <a:rPr lang="en-GB" dirty="0"/>
                <a:t>Aaa</a:t>
              </a:r>
            </a:p>
          </p:txBody>
        </p:sp>
        <p:sp>
          <p:nvSpPr>
            <p:cNvPr id="20" name="TextBox 19">
              <a:extLst>
                <a:ext uri="{FF2B5EF4-FFF2-40B4-BE49-F238E27FC236}">
                  <a16:creationId xmlns:a16="http://schemas.microsoft.com/office/drawing/2014/main" id="{ACF224D5-2F46-4CAF-90AC-2AD1635AF577}"/>
                </a:ext>
              </a:extLst>
            </p:cNvPr>
            <p:cNvSpPr txBox="1"/>
            <p:nvPr/>
          </p:nvSpPr>
          <p:spPr>
            <a:xfrm>
              <a:off x="9791569" y="6036776"/>
              <a:ext cx="647831" cy="369332"/>
            </a:xfrm>
            <a:prstGeom prst="rect">
              <a:avLst/>
            </a:prstGeom>
            <a:noFill/>
          </p:spPr>
          <p:txBody>
            <a:bodyPr wrap="square" rtlCol="0">
              <a:spAutoFit/>
            </a:bodyPr>
            <a:lstStyle/>
            <a:p>
              <a:r>
                <a:rPr lang="en-GB" dirty="0"/>
                <a:t>C</a:t>
              </a:r>
            </a:p>
          </p:txBody>
        </p:sp>
      </p:grpSp>
      <p:sp>
        <p:nvSpPr>
          <p:cNvPr id="4" name="Rectangle 3">
            <a:extLst>
              <a:ext uri="{FF2B5EF4-FFF2-40B4-BE49-F238E27FC236}">
                <a16:creationId xmlns:a16="http://schemas.microsoft.com/office/drawing/2014/main" id="{DD224E9B-7902-4DD6-B6CA-24A5EA9E08A7}"/>
              </a:ext>
            </a:extLst>
          </p:cNvPr>
          <p:cNvSpPr/>
          <p:nvPr/>
        </p:nvSpPr>
        <p:spPr>
          <a:xfrm>
            <a:off x="81343" y="1219200"/>
            <a:ext cx="1671257" cy="954107"/>
          </a:xfrm>
          <a:prstGeom prst="rect">
            <a:avLst/>
          </a:prstGeom>
          <a:noFill/>
        </p:spPr>
        <p:txBody>
          <a:bodyPr wrap="square" rtlCol="0">
            <a:spAutoFit/>
          </a:bodyPr>
          <a:lstStyle/>
          <a:p>
            <a:pPr algn="ctr"/>
            <a:r>
              <a:rPr lang="en-GB" sz="1400" b="1" dirty="0"/>
              <a:t>External exposure </a:t>
            </a:r>
          </a:p>
          <a:p>
            <a:pPr algn="ctr"/>
            <a:r>
              <a:rPr lang="en-GB" sz="1400" dirty="0"/>
              <a:t>(net emissions from exports, </a:t>
            </a:r>
          </a:p>
          <a:p>
            <a:pPr algn="ctr"/>
            <a:r>
              <a:rPr lang="en-GB" sz="1400" dirty="0"/>
              <a:t>MtCO2e)</a:t>
            </a:r>
          </a:p>
        </p:txBody>
      </p:sp>
      <p:sp>
        <p:nvSpPr>
          <p:cNvPr id="9" name="Oval 8">
            <a:extLst>
              <a:ext uri="{FF2B5EF4-FFF2-40B4-BE49-F238E27FC236}">
                <a16:creationId xmlns:a16="http://schemas.microsoft.com/office/drawing/2014/main" id="{09C9F054-4147-4145-8362-7ADB302A3907}"/>
              </a:ext>
            </a:extLst>
          </p:cNvPr>
          <p:cNvSpPr/>
          <p:nvPr/>
        </p:nvSpPr>
        <p:spPr>
          <a:xfrm>
            <a:off x="9149143" y="1118531"/>
            <a:ext cx="1671257" cy="1671257"/>
          </a:xfrm>
          <a:prstGeom prst="ellipse">
            <a:avLst/>
          </a:prstGeom>
          <a:noFill/>
          <a:ln w="12700" cmpd="sng">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100" dirty="0"/>
              <a:t>Bubble size represents </a:t>
            </a:r>
            <a:r>
              <a:rPr lang="en-GB" sz="1100" b="1" dirty="0"/>
              <a:t>ratio</a:t>
            </a:r>
            <a:r>
              <a:rPr lang="en-GB" sz="1100" dirty="0"/>
              <a:t> of </a:t>
            </a:r>
            <a:r>
              <a:rPr lang="en-GB" sz="1100" b="1" dirty="0"/>
              <a:t>external</a:t>
            </a:r>
            <a:r>
              <a:rPr lang="en-GB" sz="1100" dirty="0"/>
              <a:t> </a:t>
            </a:r>
            <a:r>
              <a:rPr lang="en-GB" sz="1100" b="1" dirty="0"/>
              <a:t>exposure</a:t>
            </a:r>
            <a:r>
              <a:rPr lang="en-GB" sz="1100" dirty="0"/>
              <a:t> to size of </a:t>
            </a:r>
            <a:r>
              <a:rPr lang="en-GB" sz="1100" b="1" dirty="0"/>
              <a:t>economy</a:t>
            </a:r>
            <a:r>
              <a:rPr lang="en-GB" sz="1100" dirty="0"/>
              <a:t> </a:t>
            </a:r>
            <a:r>
              <a:rPr lang="en-GB" sz="1100" b="1" dirty="0"/>
              <a:t>MtCO2e/ GDP PPP</a:t>
            </a:r>
          </a:p>
        </p:txBody>
      </p:sp>
      <p:sp>
        <p:nvSpPr>
          <p:cNvPr id="11" name="Oval 10">
            <a:extLst>
              <a:ext uri="{FF2B5EF4-FFF2-40B4-BE49-F238E27FC236}">
                <a16:creationId xmlns:a16="http://schemas.microsoft.com/office/drawing/2014/main" id="{94EB8C35-35B3-4DC7-BECB-D1FFCCA85BC4}"/>
              </a:ext>
            </a:extLst>
          </p:cNvPr>
          <p:cNvSpPr/>
          <p:nvPr/>
        </p:nvSpPr>
        <p:spPr>
          <a:xfrm>
            <a:off x="4673600" y="1118531"/>
            <a:ext cx="2946400" cy="4781747"/>
          </a:xfrm>
          <a:prstGeom prst="ellipse">
            <a:avLst/>
          </a:prstGeom>
          <a:noFill/>
          <a:ln w="38100" cmpd="sng"/>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3" name="TextBox 12">
            <a:extLst>
              <a:ext uri="{FF2B5EF4-FFF2-40B4-BE49-F238E27FC236}">
                <a16:creationId xmlns:a16="http://schemas.microsoft.com/office/drawing/2014/main" id="{C3492A9E-ECEA-4E35-B255-7BCBCFCD3684}"/>
              </a:ext>
            </a:extLst>
          </p:cNvPr>
          <p:cNvSpPr txBox="1"/>
          <p:nvPr/>
        </p:nvSpPr>
        <p:spPr>
          <a:xfrm flipH="1">
            <a:off x="7015545" y="838200"/>
            <a:ext cx="1671255" cy="1169551"/>
          </a:xfrm>
          <a:prstGeom prst="rect">
            <a:avLst/>
          </a:prstGeom>
          <a:noFill/>
        </p:spPr>
        <p:txBody>
          <a:bodyPr wrap="square" rtlCol="0">
            <a:spAutoFit/>
          </a:bodyPr>
          <a:lstStyle/>
          <a:p>
            <a:pPr algn="ctr"/>
            <a:r>
              <a:rPr lang="en-GB" sz="1400" b="1" dirty="0"/>
              <a:t>CROSSOVER CREDITS STAND TO LOSE A LOT FROM EVEN A SMALL SHOCK</a:t>
            </a:r>
          </a:p>
        </p:txBody>
      </p:sp>
    </p:spTree>
    <p:extLst>
      <p:ext uri="{BB962C8B-B14F-4D97-AF65-F5344CB8AC3E}">
        <p14:creationId xmlns:p14="http://schemas.microsoft.com/office/powerpoint/2010/main" val="3435446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0413" cy="775664"/>
          </a:xfrm>
          <a:solidFill>
            <a:schemeClr val="bg2">
              <a:lumMod val="90000"/>
            </a:schemeClr>
          </a:solidFill>
        </p:spPr>
        <p:txBody>
          <a:bodyPr>
            <a:noAutofit/>
          </a:bodyPr>
          <a:lstStyle/>
          <a:p>
            <a:pPr marL="57150"/>
            <a:r>
              <a:rPr lang="en-US" sz="2200" i="0" dirty="0">
                <a:latin typeface="Candara" panose="020E0502030303020204" pitchFamily="34" charset="0"/>
              </a:rPr>
              <a:t>Major consumers of coal in the power sector will face increased stranding risk as the costs of renewables and load factors of fossil power plants fall</a:t>
            </a:r>
          </a:p>
        </p:txBody>
      </p:sp>
      <p:sp>
        <p:nvSpPr>
          <p:cNvPr id="5" name="Slide Number Placeholder 4">
            <a:extLst>
              <a:ext uri="{FF2B5EF4-FFF2-40B4-BE49-F238E27FC236}">
                <a16:creationId xmlns:a16="http://schemas.microsoft.com/office/drawing/2014/main" id="{6E2A889F-007F-4C15-9FF4-0C3005225911}"/>
              </a:ext>
            </a:extLst>
          </p:cNvPr>
          <p:cNvSpPr>
            <a:spLocks noGrp="1"/>
          </p:cNvSpPr>
          <p:nvPr>
            <p:ph type="sldNum" sz="quarter" idx="4"/>
          </p:nvPr>
        </p:nvSpPr>
        <p:spPr>
          <a:xfrm>
            <a:off x="4673600" y="6644420"/>
            <a:ext cx="2844800" cy="213580"/>
          </a:xfrm>
          <a:prstGeom prst="rect">
            <a:avLst/>
          </a:prstGeom>
          <a:ln>
            <a:noFill/>
          </a:ln>
        </p:spPr>
        <p:txBody>
          <a:bodyPr vert="horz" lIns="91440" tIns="45720" rIns="91440" bIns="45720" rtlCol="0" anchor="ctr"/>
          <a:lstStyle>
            <a:defPPr>
              <a:defRPr lang="en-US"/>
            </a:defPPr>
            <a:lvl1pPr marL="0" algn="ctr"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5ED145-52BD-FC41-B15C-9E02BE74B9C5}" type="slidenum">
              <a:rPr lang="en-US" smtClean="0"/>
              <a:pPr/>
              <a:t>22</a:t>
            </a:fld>
            <a:endParaRPr lang="en-US" dirty="0"/>
          </a:p>
        </p:txBody>
      </p:sp>
      <p:grpSp>
        <p:nvGrpSpPr>
          <p:cNvPr id="20" name="Group 19">
            <a:extLst>
              <a:ext uri="{FF2B5EF4-FFF2-40B4-BE49-F238E27FC236}">
                <a16:creationId xmlns:a16="http://schemas.microsoft.com/office/drawing/2014/main" id="{07595540-8F07-487D-B74C-B3C5A6397BE4}"/>
              </a:ext>
            </a:extLst>
          </p:cNvPr>
          <p:cNvGrpSpPr/>
          <p:nvPr/>
        </p:nvGrpSpPr>
        <p:grpSpPr>
          <a:xfrm>
            <a:off x="-317500" y="992171"/>
            <a:ext cx="7848600" cy="5349020"/>
            <a:chOff x="-317500" y="992171"/>
            <a:chExt cx="7848600" cy="5349020"/>
          </a:xfrm>
        </p:grpSpPr>
        <p:graphicFrame>
          <p:nvGraphicFramePr>
            <p:cNvPr id="7" name="Chart 6">
              <a:extLst>
                <a:ext uri="{FF2B5EF4-FFF2-40B4-BE49-F238E27FC236}">
                  <a16:creationId xmlns:a16="http://schemas.microsoft.com/office/drawing/2014/main" id="{CAAB9FC9-4281-4AAB-B7EC-BF81A0130491}"/>
                </a:ext>
              </a:extLst>
            </p:cNvPr>
            <p:cNvGraphicFramePr>
              <a:graphicFrameLocks/>
            </p:cNvGraphicFramePr>
            <p:nvPr>
              <p:extLst/>
            </p:nvPr>
          </p:nvGraphicFramePr>
          <p:xfrm>
            <a:off x="-317500" y="992171"/>
            <a:ext cx="7848600" cy="5349020"/>
          </p:xfrm>
          <a:graphic>
            <a:graphicData uri="http://schemas.openxmlformats.org/drawingml/2006/chart">
              <c:chart xmlns:c="http://schemas.openxmlformats.org/drawingml/2006/chart" xmlns:r="http://schemas.openxmlformats.org/officeDocument/2006/relationships" r:id="rId2"/>
            </a:graphicData>
          </a:graphic>
        </p:graphicFrame>
        <p:cxnSp>
          <p:nvCxnSpPr>
            <p:cNvPr id="4" name="Straight Connector 3">
              <a:extLst>
                <a:ext uri="{FF2B5EF4-FFF2-40B4-BE49-F238E27FC236}">
                  <a16:creationId xmlns:a16="http://schemas.microsoft.com/office/drawing/2014/main" id="{5E83BC6E-A716-44DE-8A91-846F9E27933F}"/>
                </a:ext>
              </a:extLst>
            </p:cNvPr>
            <p:cNvCxnSpPr>
              <a:cxnSpLocks/>
            </p:cNvCxnSpPr>
            <p:nvPr/>
          </p:nvCxnSpPr>
          <p:spPr>
            <a:xfrm flipH="1">
              <a:off x="6347423" y="1613596"/>
              <a:ext cx="281977" cy="281977"/>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EE6CE699-1B91-49D1-8C01-C6EC3F0DA49E}"/>
                </a:ext>
              </a:extLst>
            </p:cNvPr>
            <p:cNvCxnSpPr>
              <a:cxnSpLocks/>
            </p:cNvCxnSpPr>
            <p:nvPr/>
          </p:nvCxnSpPr>
          <p:spPr>
            <a:xfrm flipH="1">
              <a:off x="6652223" y="1613596"/>
              <a:ext cx="281977" cy="281977"/>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Chart 10">
              <a:extLst>
                <a:ext uri="{FF2B5EF4-FFF2-40B4-BE49-F238E27FC236}">
                  <a16:creationId xmlns:a16="http://schemas.microsoft.com/office/drawing/2014/main" id="{393FBBFF-CF22-4921-9843-D90C0F144F1C}"/>
                </a:ext>
              </a:extLst>
            </p:cNvPr>
            <p:cNvGraphicFramePr>
              <a:graphicFrameLocks/>
            </p:cNvGraphicFramePr>
            <p:nvPr>
              <p:extLst/>
            </p:nvPr>
          </p:nvGraphicFramePr>
          <p:xfrm>
            <a:off x="6578796" y="5106878"/>
            <a:ext cx="825500" cy="777805"/>
          </p:xfrm>
          <a:graphic>
            <a:graphicData uri="http://schemas.openxmlformats.org/drawingml/2006/chart">
              <c:chart xmlns:c="http://schemas.openxmlformats.org/drawingml/2006/chart" xmlns:r="http://schemas.openxmlformats.org/officeDocument/2006/relationships" r:id="rId3"/>
            </a:graphicData>
          </a:graphic>
        </p:graphicFrame>
        <p:grpSp>
          <p:nvGrpSpPr>
            <p:cNvPr id="19" name="Group 18">
              <a:extLst>
                <a:ext uri="{FF2B5EF4-FFF2-40B4-BE49-F238E27FC236}">
                  <a16:creationId xmlns:a16="http://schemas.microsoft.com/office/drawing/2014/main" id="{5FB5F511-04BA-4047-A09E-1350B3676E47}"/>
                </a:ext>
              </a:extLst>
            </p:cNvPr>
            <p:cNvGrpSpPr/>
            <p:nvPr/>
          </p:nvGrpSpPr>
          <p:grpSpPr>
            <a:xfrm>
              <a:off x="6297131" y="5431404"/>
              <a:ext cx="635892" cy="501888"/>
              <a:chOff x="9421331" y="1780921"/>
              <a:chExt cx="635892" cy="501888"/>
            </a:xfrm>
          </p:grpSpPr>
          <p:cxnSp>
            <p:nvCxnSpPr>
              <p:cNvPr id="16" name="Straight Connector 15">
                <a:extLst>
                  <a:ext uri="{FF2B5EF4-FFF2-40B4-BE49-F238E27FC236}">
                    <a16:creationId xmlns:a16="http://schemas.microsoft.com/office/drawing/2014/main" id="{DA370379-56AA-4FCC-8FB1-7C3575BC772D}"/>
                  </a:ext>
                </a:extLst>
              </p:cNvPr>
              <p:cNvCxnSpPr/>
              <p:nvPr/>
            </p:nvCxnSpPr>
            <p:spPr>
              <a:xfrm flipH="1">
                <a:off x="9471623" y="1780921"/>
                <a:ext cx="280800" cy="28080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0EC7973F-9EAD-4D86-A156-7C08B0A2FE94}"/>
                  </a:ext>
                </a:extLst>
              </p:cNvPr>
              <p:cNvSpPr/>
              <p:nvPr/>
            </p:nvSpPr>
            <p:spPr>
              <a:xfrm rot="2700000">
                <a:off x="9508644" y="1836722"/>
                <a:ext cx="358774" cy="533400"/>
              </a:xfrm>
              <a:prstGeom prst="rect">
                <a:avLst/>
              </a:prstGeom>
              <a:solidFill>
                <a:schemeClr val="bg1"/>
              </a:solidFill>
              <a:ln w="38100" cmpd="sng">
                <a:noFill/>
              </a:ln>
            </p:spPr>
            <p:style>
              <a:lnRef idx="2">
                <a:schemeClr val="accent6"/>
              </a:lnRef>
              <a:fillRef idx="1">
                <a:schemeClr val="lt1"/>
              </a:fillRef>
              <a:effectRef idx="0">
                <a:schemeClr val="accent6"/>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en-US"/>
              </a:p>
            </p:txBody>
          </p:sp>
          <p:cxnSp>
            <p:nvCxnSpPr>
              <p:cNvPr id="17" name="Straight Connector 16">
                <a:extLst>
                  <a:ext uri="{FF2B5EF4-FFF2-40B4-BE49-F238E27FC236}">
                    <a16:creationId xmlns:a16="http://schemas.microsoft.com/office/drawing/2014/main" id="{51E65001-C83C-450C-B4D4-A8F37C83277A}"/>
                  </a:ext>
                </a:extLst>
              </p:cNvPr>
              <p:cNvCxnSpPr/>
              <p:nvPr/>
            </p:nvCxnSpPr>
            <p:spPr>
              <a:xfrm flipH="1">
                <a:off x="9776423" y="1780921"/>
                <a:ext cx="280800" cy="28080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grpSp>
      <p:sp>
        <p:nvSpPr>
          <p:cNvPr id="3" name="TextBox 2">
            <a:extLst>
              <a:ext uri="{FF2B5EF4-FFF2-40B4-BE49-F238E27FC236}">
                <a16:creationId xmlns:a16="http://schemas.microsoft.com/office/drawing/2014/main" id="{80827020-B8FF-4388-B16E-3B57C8E4E17A}"/>
              </a:ext>
            </a:extLst>
          </p:cNvPr>
          <p:cNvSpPr txBox="1"/>
          <p:nvPr/>
        </p:nvSpPr>
        <p:spPr>
          <a:xfrm flipH="1">
            <a:off x="8077199" y="992171"/>
            <a:ext cx="3124200" cy="338554"/>
          </a:xfrm>
          <a:prstGeom prst="rect">
            <a:avLst/>
          </a:prstGeom>
          <a:noFill/>
        </p:spPr>
        <p:txBody>
          <a:bodyPr wrap="square" rtlCol="0">
            <a:spAutoFit/>
          </a:bodyPr>
          <a:lstStyle/>
          <a:p>
            <a:r>
              <a:rPr lang="en-GB" sz="1600" i="1" dirty="0"/>
              <a:t>Status of CPI transition risk work</a:t>
            </a:r>
          </a:p>
        </p:txBody>
      </p:sp>
      <p:sp>
        <p:nvSpPr>
          <p:cNvPr id="14" name="TextBox 13">
            <a:extLst>
              <a:ext uri="{FF2B5EF4-FFF2-40B4-BE49-F238E27FC236}">
                <a16:creationId xmlns:a16="http://schemas.microsoft.com/office/drawing/2014/main" id="{8FAA910E-2562-4F76-9DED-DA9FE4DF7BFB}"/>
              </a:ext>
            </a:extLst>
          </p:cNvPr>
          <p:cNvSpPr txBox="1"/>
          <p:nvPr/>
        </p:nvSpPr>
        <p:spPr>
          <a:xfrm flipH="1">
            <a:off x="8077197" y="1634408"/>
            <a:ext cx="3962402" cy="276999"/>
          </a:xfrm>
          <a:prstGeom prst="rect">
            <a:avLst/>
          </a:prstGeom>
          <a:noFill/>
        </p:spPr>
        <p:txBody>
          <a:bodyPr wrap="square" rtlCol="0">
            <a:spAutoFit/>
          </a:bodyPr>
          <a:lstStyle/>
          <a:p>
            <a:r>
              <a:rPr lang="en-GB" sz="1200" dirty="0"/>
              <a:t>China: Live discussions about provincial level case study</a:t>
            </a:r>
          </a:p>
        </p:txBody>
      </p:sp>
      <p:sp>
        <p:nvSpPr>
          <p:cNvPr id="15" name="TextBox 14">
            <a:extLst>
              <a:ext uri="{FF2B5EF4-FFF2-40B4-BE49-F238E27FC236}">
                <a16:creationId xmlns:a16="http://schemas.microsoft.com/office/drawing/2014/main" id="{D29FA305-1F91-4EC1-B0D9-F88C72424008}"/>
              </a:ext>
            </a:extLst>
          </p:cNvPr>
          <p:cNvSpPr txBox="1"/>
          <p:nvPr/>
        </p:nvSpPr>
        <p:spPr>
          <a:xfrm flipH="1">
            <a:off x="8077197" y="2350597"/>
            <a:ext cx="3962402" cy="276999"/>
          </a:xfrm>
          <a:prstGeom prst="rect">
            <a:avLst/>
          </a:prstGeom>
          <a:noFill/>
        </p:spPr>
        <p:txBody>
          <a:bodyPr wrap="square" rtlCol="0">
            <a:spAutoFit/>
          </a:bodyPr>
          <a:lstStyle/>
          <a:p>
            <a:r>
              <a:rPr lang="en-GB" sz="1200" dirty="0"/>
              <a:t>India: In early discussions</a:t>
            </a:r>
          </a:p>
        </p:txBody>
      </p:sp>
      <p:sp>
        <p:nvSpPr>
          <p:cNvPr id="21" name="TextBox 20">
            <a:extLst>
              <a:ext uri="{FF2B5EF4-FFF2-40B4-BE49-F238E27FC236}">
                <a16:creationId xmlns:a16="http://schemas.microsoft.com/office/drawing/2014/main" id="{3CA7434D-C14D-4010-B268-0C3B37443746}"/>
              </a:ext>
            </a:extLst>
          </p:cNvPr>
          <p:cNvSpPr txBox="1"/>
          <p:nvPr/>
        </p:nvSpPr>
        <p:spPr>
          <a:xfrm flipH="1">
            <a:off x="8079294" y="1985854"/>
            <a:ext cx="3962402" cy="276999"/>
          </a:xfrm>
          <a:prstGeom prst="rect">
            <a:avLst/>
          </a:prstGeom>
          <a:noFill/>
        </p:spPr>
        <p:txBody>
          <a:bodyPr wrap="square" rtlCol="0">
            <a:spAutoFit/>
          </a:bodyPr>
          <a:lstStyle/>
          <a:p>
            <a:r>
              <a:rPr lang="en-GB" sz="1200" dirty="0"/>
              <a:t>US: Several years of work completed</a:t>
            </a:r>
          </a:p>
        </p:txBody>
      </p:sp>
      <p:sp>
        <p:nvSpPr>
          <p:cNvPr id="22" name="TextBox 21">
            <a:extLst>
              <a:ext uri="{FF2B5EF4-FFF2-40B4-BE49-F238E27FC236}">
                <a16:creationId xmlns:a16="http://schemas.microsoft.com/office/drawing/2014/main" id="{FCD268FF-9C11-4348-A63C-F970F0B30546}"/>
              </a:ext>
            </a:extLst>
          </p:cNvPr>
          <p:cNvSpPr txBox="1"/>
          <p:nvPr/>
        </p:nvSpPr>
        <p:spPr>
          <a:xfrm flipH="1">
            <a:off x="8077197" y="2709417"/>
            <a:ext cx="3962402" cy="276999"/>
          </a:xfrm>
          <a:prstGeom prst="rect">
            <a:avLst/>
          </a:prstGeom>
          <a:noFill/>
        </p:spPr>
        <p:txBody>
          <a:bodyPr wrap="square" rtlCol="0">
            <a:spAutoFit/>
          </a:bodyPr>
          <a:lstStyle/>
          <a:p>
            <a:r>
              <a:rPr lang="en-GB" sz="1200" b="1" dirty="0"/>
              <a:t>Japan: No discussions yet</a:t>
            </a:r>
          </a:p>
        </p:txBody>
      </p:sp>
      <p:sp>
        <p:nvSpPr>
          <p:cNvPr id="23" name="TextBox 22">
            <a:extLst>
              <a:ext uri="{FF2B5EF4-FFF2-40B4-BE49-F238E27FC236}">
                <a16:creationId xmlns:a16="http://schemas.microsoft.com/office/drawing/2014/main" id="{25BC895F-2305-43F4-B862-B4C6CD79301D}"/>
              </a:ext>
            </a:extLst>
          </p:cNvPr>
          <p:cNvSpPr txBox="1"/>
          <p:nvPr/>
        </p:nvSpPr>
        <p:spPr>
          <a:xfrm flipH="1">
            <a:off x="8077197" y="3066786"/>
            <a:ext cx="3962402" cy="276999"/>
          </a:xfrm>
          <a:prstGeom prst="rect">
            <a:avLst/>
          </a:prstGeom>
          <a:noFill/>
        </p:spPr>
        <p:txBody>
          <a:bodyPr wrap="square" rtlCol="0">
            <a:spAutoFit/>
          </a:bodyPr>
          <a:lstStyle/>
          <a:p>
            <a:r>
              <a:rPr lang="en-GB" sz="1200" b="1" dirty="0"/>
              <a:t>South Korea: No discussions yet</a:t>
            </a:r>
          </a:p>
        </p:txBody>
      </p:sp>
      <p:sp>
        <p:nvSpPr>
          <p:cNvPr id="24" name="TextBox 23">
            <a:extLst>
              <a:ext uri="{FF2B5EF4-FFF2-40B4-BE49-F238E27FC236}">
                <a16:creationId xmlns:a16="http://schemas.microsoft.com/office/drawing/2014/main" id="{299500D2-1355-4040-A382-22532433DD9B}"/>
              </a:ext>
            </a:extLst>
          </p:cNvPr>
          <p:cNvSpPr txBox="1"/>
          <p:nvPr/>
        </p:nvSpPr>
        <p:spPr>
          <a:xfrm flipH="1">
            <a:off x="8077200" y="3761601"/>
            <a:ext cx="3962402" cy="276999"/>
          </a:xfrm>
          <a:prstGeom prst="rect">
            <a:avLst/>
          </a:prstGeom>
          <a:noFill/>
        </p:spPr>
        <p:txBody>
          <a:bodyPr wrap="square" rtlCol="0">
            <a:spAutoFit/>
          </a:bodyPr>
          <a:lstStyle/>
          <a:p>
            <a:r>
              <a:rPr lang="en-GB" sz="1200" dirty="0"/>
              <a:t>South Africa: Phase 1 complete</a:t>
            </a:r>
          </a:p>
        </p:txBody>
      </p:sp>
      <p:sp>
        <p:nvSpPr>
          <p:cNvPr id="25" name="TextBox 24">
            <a:extLst>
              <a:ext uri="{FF2B5EF4-FFF2-40B4-BE49-F238E27FC236}">
                <a16:creationId xmlns:a16="http://schemas.microsoft.com/office/drawing/2014/main" id="{1B0D080A-28B2-4729-BE74-C2D03C90FD20}"/>
              </a:ext>
            </a:extLst>
          </p:cNvPr>
          <p:cNvSpPr txBox="1"/>
          <p:nvPr/>
        </p:nvSpPr>
        <p:spPr>
          <a:xfrm flipH="1">
            <a:off x="8077200" y="3429000"/>
            <a:ext cx="3962402" cy="276999"/>
          </a:xfrm>
          <a:prstGeom prst="rect">
            <a:avLst/>
          </a:prstGeom>
          <a:noFill/>
        </p:spPr>
        <p:txBody>
          <a:bodyPr wrap="square" rtlCol="0">
            <a:spAutoFit/>
          </a:bodyPr>
          <a:lstStyle/>
          <a:p>
            <a:r>
              <a:rPr lang="en-GB" sz="1200" dirty="0"/>
              <a:t>Germany: No discussions but high think tank coverage</a:t>
            </a:r>
          </a:p>
        </p:txBody>
      </p:sp>
      <p:sp>
        <p:nvSpPr>
          <p:cNvPr id="26" name="TextBox 25">
            <a:extLst>
              <a:ext uri="{FF2B5EF4-FFF2-40B4-BE49-F238E27FC236}">
                <a16:creationId xmlns:a16="http://schemas.microsoft.com/office/drawing/2014/main" id="{F2C966EB-C61C-49AC-8558-BFAA2A7C9063}"/>
              </a:ext>
            </a:extLst>
          </p:cNvPr>
          <p:cNvSpPr txBox="1"/>
          <p:nvPr/>
        </p:nvSpPr>
        <p:spPr>
          <a:xfrm flipH="1">
            <a:off x="8077197" y="4145189"/>
            <a:ext cx="3962402" cy="276999"/>
          </a:xfrm>
          <a:prstGeom prst="rect">
            <a:avLst/>
          </a:prstGeom>
          <a:noFill/>
        </p:spPr>
        <p:txBody>
          <a:bodyPr wrap="square" rtlCol="0">
            <a:spAutoFit/>
          </a:bodyPr>
          <a:lstStyle/>
          <a:p>
            <a:r>
              <a:rPr lang="en-GB" sz="1200" b="1" dirty="0"/>
              <a:t>Australia: No discussions yet</a:t>
            </a:r>
          </a:p>
        </p:txBody>
      </p:sp>
      <p:sp>
        <p:nvSpPr>
          <p:cNvPr id="27" name="TextBox 26">
            <a:extLst>
              <a:ext uri="{FF2B5EF4-FFF2-40B4-BE49-F238E27FC236}">
                <a16:creationId xmlns:a16="http://schemas.microsoft.com/office/drawing/2014/main" id="{DF105C35-FA8C-404F-A57E-568D42302972}"/>
              </a:ext>
            </a:extLst>
          </p:cNvPr>
          <p:cNvSpPr txBox="1"/>
          <p:nvPr/>
        </p:nvSpPr>
        <p:spPr>
          <a:xfrm flipH="1">
            <a:off x="8077197" y="4501529"/>
            <a:ext cx="3962402" cy="276999"/>
          </a:xfrm>
          <a:prstGeom prst="rect">
            <a:avLst/>
          </a:prstGeom>
          <a:noFill/>
        </p:spPr>
        <p:txBody>
          <a:bodyPr wrap="square" rtlCol="0">
            <a:spAutoFit/>
          </a:bodyPr>
          <a:lstStyle/>
          <a:p>
            <a:r>
              <a:rPr lang="en-GB" sz="1200" b="1" dirty="0"/>
              <a:t>Russia: No discussions yet</a:t>
            </a:r>
          </a:p>
        </p:txBody>
      </p:sp>
      <p:sp>
        <p:nvSpPr>
          <p:cNvPr id="28" name="TextBox 27">
            <a:extLst>
              <a:ext uri="{FF2B5EF4-FFF2-40B4-BE49-F238E27FC236}">
                <a16:creationId xmlns:a16="http://schemas.microsoft.com/office/drawing/2014/main" id="{A2103292-FC73-4E0E-A976-72F9D872CDE9}"/>
              </a:ext>
            </a:extLst>
          </p:cNvPr>
          <p:cNvSpPr txBox="1"/>
          <p:nvPr/>
        </p:nvSpPr>
        <p:spPr>
          <a:xfrm flipH="1">
            <a:off x="8077197" y="4829505"/>
            <a:ext cx="3962402" cy="276999"/>
          </a:xfrm>
          <a:prstGeom prst="rect">
            <a:avLst/>
          </a:prstGeom>
          <a:noFill/>
        </p:spPr>
        <p:txBody>
          <a:bodyPr wrap="square" rtlCol="0">
            <a:spAutoFit/>
          </a:bodyPr>
          <a:lstStyle/>
          <a:p>
            <a:r>
              <a:rPr lang="en-GB" sz="1200" dirty="0"/>
              <a:t>Indonesia: Project in planning</a:t>
            </a:r>
          </a:p>
        </p:txBody>
      </p:sp>
      <p:sp>
        <p:nvSpPr>
          <p:cNvPr id="29" name="TextBox 28">
            <a:extLst>
              <a:ext uri="{FF2B5EF4-FFF2-40B4-BE49-F238E27FC236}">
                <a16:creationId xmlns:a16="http://schemas.microsoft.com/office/drawing/2014/main" id="{5C3598D5-4359-4C67-B5C8-A3C890D51B6C}"/>
              </a:ext>
            </a:extLst>
          </p:cNvPr>
          <p:cNvSpPr txBox="1"/>
          <p:nvPr/>
        </p:nvSpPr>
        <p:spPr>
          <a:xfrm flipH="1">
            <a:off x="8077197" y="5218781"/>
            <a:ext cx="3962402" cy="646331"/>
          </a:xfrm>
          <a:prstGeom prst="rect">
            <a:avLst/>
          </a:prstGeom>
          <a:noFill/>
        </p:spPr>
        <p:txBody>
          <a:bodyPr wrap="square" rtlCol="0">
            <a:spAutoFit/>
          </a:bodyPr>
          <a:lstStyle/>
          <a:p>
            <a:r>
              <a:rPr lang="en-GB" sz="1200" b="1" dirty="0"/>
              <a:t>Others: No discussions yet – includes sources of growth in SE Asia (Vietnam, Malaysia, Thailand) and European laggards (Poland)</a:t>
            </a:r>
          </a:p>
        </p:txBody>
      </p:sp>
    </p:spTree>
    <p:extLst>
      <p:ext uri="{BB962C8B-B14F-4D97-AF65-F5344CB8AC3E}">
        <p14:creationId xmlns:p14="http://schemas.microsoft.com/office/powerpoint/2010/main" val="1661145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3AD1A28-DEDF-48D0-B679-4A68425DF3B5}"/>
              </a:ext>
            </a:extLst>
          </p:cNvPr>
          <p:cNvSpPr>
            <a:spLocks noGrp="1"/>
          </p:cNvSpPr>
          <p:nvPr>
            <p:ph type="sldNum" sz="quarter" idx="4"/>
          </p:nvPr>
        </p:nvSpPr>
        <p:spPr/>
        <p:txBody>
          <a:bodyPr/>
          <a:lstStyle/>
          <a:p>
            <a:fld id="{005ED145-52BD-FC41-B15C-9E02BE74B9C5}" type="slidenum">
              <a:rPr lang="en-US" smtClean="0"/>
              <a:pPr/>
              <a:t>23</a:t>
            </a:fld>
            <a:endParaRPr lang="en-US" dirty="0"/>
          </a:p>
        </p:txBody>
      </p:sp>
      <p:sp>
        <p:nvSpPr>
          <p:cNvPr id="5" name="Rectangle: Rounded Corners 4">
            <a:extLst>
              <a:ext uri="{FF2B5EF4-FFF2-40B4-BE49-F238E27FC236}">
                <a16:creationId xmlns:a16="http://schemas.microsoft.com/office/drawing/2014/main" id="{CED93834-F988-4DD6-9612-F0645A05644F}"/>
              </a:ext>
            </a:extLst>
          </p:cNvPr>
          <p:cNvSpPr/>
          <p:nvPr/>
        </p:nvSpPr>
        <p:spPr>
          <a:xfrm>
            <a:off x="3886200" y="1828800"/>
            <a:ext cx="4267200" cy="2667000"/>
          </a:xfrm>
          <a:prstGeom prst="roundRect">
            <a:avLst/>
          </a:prstGeom>
          <a:solidFill>
            <a:schemeClr val="bg2"/>
          </a:solidFill>
          <a:ln w="38100" cmpd="sng">
            <a:noFill/>
          </a:ln>
        </p:spPr>
        <p:style>
          <a:lnRef idx="2">
            <a:schemeClr val="accent6"/>
          </a:lnRef>
          <a:fillRef idx="1">
            <a:schemeClr val="lt1"/>
          </a:fillRef>
          <a:effectRef idx="0">
            <a:schemeClr val="accent6"/>
          </a:effectRef>
          <a:fontRef idx="minor">
            <a:schemeClr val="dk1"/>
          </a:fontRef>
        </p:style>
        <p:txBody>
          <a:bodyPr rtlCol="0" anchor="ctr"/>
          <a:lstStyle/>
          <a:p>
            <a:pPr marR="0" lvl="0" algn="ctr">
              <a:spcBef>
                <a:spcPts val="0"/>
              </a:spcBef>
              <a:spcAft>
                <a:spcPts val="0"/>
              </a:spcAft>
            </a:pPr>
            <a:r>
              <a:rPr lang="en-US" b="1" dirty="0">
                <a:latin typeface="Candara" panose="020E0502030303020204" pitchFamily="34" charset="0"/>
                <a:ea typeface="Calibri" panose="020F0502020204030204" pitchFamily="34" charset="0"/>
              </a:rPr>
              <a:t>Wrap-up and key messages</a:t>
            </a:r>
          </a:p>
        </p:txBody>
      </p:sp>
    </p:spTree>
    <p:extLst>
      <p:ext uri="{BB962C8B-B14F-4D97-AF65-F5344CB8AC3E}">
        <p14:creationId xmlns:p14="http://schemas.microsoft.com/office/powerpoint/2010/main" val="2138317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7185A5C-85D9-4A3C-96E4-3892FE9D103B}"/>
              </a:ext>
            </a:extLst>
          </p:cNvPr>
          <p:cNvSpPr>
            <a:spLocks noGrp="1"/>
          </p:cNvSpPr>
          <p:nvPr>
            <p:ph type="title"/>
          </p:nvPr>
        </p:nvSpPr>
        <p:spPr>
          <a:xfrm>
            <a:off x="0" y="0"/>
            <a:ext cx="12192000" cy="799136"/>
          </a:xfrm>
        </p:spPr>
        <p:txBody>
          <a:bodyPr/>
          <a:lstStyle/>
          <a:p>
            <a:endParaRPr lang="en-US"/>
          </a:p>
        </p:txBody>
      </p:sp>
      <p:sp>
        <p:nvSpPr>
          <p:cNvPr id="21" name="Title 1">
            <a:extLst>
              <a:ext uri="{FF2B5EF4-FFF2-40B4-BE49-F238E27FC236}">
                <a16:creationId xmlns:a16="http://schemas.microsoft.com/office/drawing/2014/main" id="{006B7EAF-C6CD-4645-B013-3618FE0F36FD}"/>
              </a:ext>
            </a:extLst>
          </p:cNvPr>
          <p:cNvSpPr txBox="1">
            <a:spLocks/>
          </p:cNvSpPr>
          <p:nvPr/>
        </p:nvSpPr>
        <p:spPr>
          <a:xfrm>
            <a:off x="1719" y="0"/>
            <a:ext cx="12188694" cy="775664"/>
          </a:xfrm>
          <a:prstGeom prst="rect">
            <a:avLst/>
          </a:prstGeom>
          <a:solidFill>
            <a:schemeClr val="bg2">
              <a:lumMod val="90000"/>
            </a:schemeClr>
          </a:solidFill>
        </p:spPr>
        <p:txBody>
          <a:bodyPr vert="horz" lIns="91440" tIns="45720" rIns="91440" bIns="45720" rtlCol="0" anchor="ctr" anchorCtr="0">
            <a:noAutofit/>
          </a:bodyPr>
          <a:lstStyle>
            <a:lvl1pPr algn="l" defTabSz="457212" rtl="0" eaLnBrk="1" latinLnBrk="0" hangingPunct="1">
              <a:spcBef>
                <a:spcPct val="0"/>
              </a:spcBef>
              <a:buNone/>
              <a:defRPr sz="2800" b="0" i="1" kern="1200">
                <a:solidFill>
                  <a:schemeClr val="tx1">
                    <a:lumMod val="85000"/>
                    <a:lumOff val="15000"/>
                  </a:schemeClr>
                </a:solidFill>
                <a:latin typeface="+mj-lt"/>
                <a:ea typeface="+mj-ea"/>
                <a:cs typeface="Times New Roman"/>
              </a:defRPr>
            </a:lvl1pPr>
          </a:lstStyle>
          <a:p>
            <a:pPr marL="114300"/>
            <a:r>
              <a:rPr lang="en-US" sz="2200" i="0" dirty="0">
                <a:latin typeface="Candara" panose="020E0502030303020204" pitchFamily="34" charset="0"/>
              </a:rPr>
              <a:t>Summary: sovereign climate transition risk is a new paradigm for using analysis to accelerate the low carbon transition that deserves scaling</a:t>
            </a:r>
          </a:p>
        </p:txBody>
      </p:sp>
      <p:sp>
        <p:nvSpPr>
          <p:cNvPr id="3" name="Slide Number Placeholder 2">
            <a:extLst>
              <a:ext uri="{FF2B5EF4-FFF2-40B4-BE49-F238E27FC236}">
                <a16:creationId xmlns:a16="http://schemas.microsoft.com/office/drawing/2014/main" id="{59AC1130-D45D-469C-85A2-20D83FAC467F}"/>
              </a:ext>
            </a:extLst>
          </p:cNvPr>
          <p:cNvSpPr>
            <a:spLocks noGrp="1"/>
          </p:cNvSpPr>
          <p:nvPr>
            <p:ph type="sldNum" sz="quarter" idx="4"/>
          </p:nvPr>
        </p:nvSpPr>
        <p:spPr/>
        <p:txBody>
          <a:bodyPr/>
          <a:lstStyle/>
          <a:p>
            <a:fld id="{005ED145-52BD-FC41-B15C-9E02BE74B9C5}" type="slidenum">
              <a:rPr lang="en-US" smtClean="0"/>
              <a:pPr/>
              <a:t>24</a:t>
            </a:fld>
            <a:endParaRPr lang="en-US" dirty="0"/>
          </a:p>
        </p:txBody>
      </p:sp>
      <p:sp>
        <p:nvSpPr>
          <p:cNvPr id="2" name="TextBox 1">
            <a:extLst>
              <a:ext uri="{FF2B5EF4-FFF2-40B4-BE49-F238E27FC236}">
                <a16:creationId xmlns:a16="http://schemas.microsoft.com/office/drawing/2014/main" id="{15957096-F988-4AF5-8C79-E4620EA18A94}"/>
              </a:ext>
            </a:extLst>
          </p:cNvPr>
          <p:cNvSpPr txBox="1"/>
          <p:nvPr/>
        </p:nvSpPr>
        <p:spPr>
          <a:xfrm>
            <a:off x="609600" y="1371600"/>
            <a:ext cx="10314042" cy="4801314"/>
          </a:xfrm>
          <a:prstGeom prst="rect">
            <a:avLst/>
          </a:prstGeom>
          <a:noFill/>
        </p:spPr>
        <p:txBody>
          <a:bodyPr wrap="square" rtlCol="0">
            <a:spAutoFit/>
          </a:bodyPr>
          <a:lstStyle/>
          <a:p>
            <a:r>
              <a:rPr lang="en-GB" b="1" dirty="0"/>
              <a:t>Sovereign climate transition risk analysis…</a:t>
            </a:r>
          </a:p>
          <a:p>
            <a:endParaRPr lang="en-GB" b="1" dirty="0"/>
          </a:p>
          <a:p>
            <a:r>
              <a:rPr lang="en-GB" dirty="0"/>
              <a:t>…offers an alternative channel for influencing finance ministries, central banks and major investors beyond that of climate diplomacy and traditional advocacy campaigns</a:t>
            </a:r>
          </a:p>
          <a:p>
            <a:endParaRPr lang="en-GB" dirty="0"/>
          </a:p>
          <a:p>
            <a:endParaRPr lang="en-GB" dirty="0"/>
          </a:p>
          <a:p>
            <a:r>
              <a:rPr lang="en-GB" dirty="0"/>
              <a:t>…frames domestic climate mitigation action as a means of hedging against short-to-medium term macroeconomic risks (rather than chasing longer-term benefits) and therefore as a means of protecting the social and other developmental gains of the last few decades</a:t>
            </a:r>
          </a:p>
          <a:p>
            <a:endParaRPr lang="en-GB" dirty="0"/>
          </a:p>
          <a:p>
            <a:endParaRPr lang="en-GB" dirty="0"/>
          </a:p>
          <a:p>
            <a:r>
              <a:rPr lang="en-GB" dirty="0"/>
              <a:t>…creates an opportunity for building closer “inside track” links between international think tanks and local players (such as financial institutions) whose role in the transition is critical but who might otherwise be sceptical</a:t>
            </a:r>
          </a:p>
          <a:p>
            <a:endParaRPr lang="en-GB" dirty="0"/>
          </a:p>
          <a:p>
            <a:endParaRPr lang="en-GB" dirty="0"/>
          </a:p>
          <a:p>
            <a:r>
              <a:rPr lang="en-GB" dirty="0"/>
              <a:t>   </a:t>
            </a:r>
          </a:p>
        </p:txBody>
      </p:sp>
    </p:spTree>
    <p:extLst>
      <p:ext uri="{BB962C8B-B14F-4D97-AF65-F5344CB8AC3E}">
        <p14:creationId xmlns:p14="http://schemas.microsoft.com/office/powerpoint/2010/main" val="2645828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7185A5C-85D9-4A3C-96E4-3892FE9D103B}"/>
              </a:ext>
            </a:extLst>
          </p:cNvPr>
          <p:cNvSpPr>
            <a:spLocks noGrp="1"/>
          </p:cNvSpPr>
          <p:nvPr>
            <p:ph type="title"/>
          </p:nvPr>
        </p:nvSpPr>
        <p:spPr>
          <a:xfrm>
            <a:off x="0" y="0"/>
            <a:ext cx="12192000" cy="799136"/>
          </a:xfrm>
        </p:spPr>
        <p:txBody>
          <a:bodyPr/>
          <a:lstStyle/>
          <a:p>
            <a:endParaRPr lang="en-US"/>
          </a:p>
        </p:txBody>
      </p:sp>
      <p:sp>
        <p:nvSpPr>
          <p:cNvPr id="21" name="Title 1">
            <a:extLst>
              <a:ext uri="{FF2B5EF4-FFF2-40B4-BE49-F238E27FC236}">
                <a16:creationId xmlns:a16="http://schemas.microsoft.com/office/drawing/2014/main" id="{006B7EAF-C6CD-4645-B013-3618FE0F36FD}"/>
              </a:ext>
            </a:extLst>
          </p:cNvPr>
          <p:cNvSpPr txBox="1">
            <a:spLocks/>
          </p:cNvSpPr>
          <p:nvPr/>
        </p:nvSpPr>
        <p:spPr>
          <a:xfrm>
            <a:off x="1719" y="0"/>
            <a:ext cx="12188694" cy="775664"/>
          </a:xfrm>
          <a:prstGeom prst="rect">
            <a:avLst/>
          </a:prstGeom>
          <a:solidFill>
            <a:schemeClr val="bg2">
              <a:lumMod val="90000"/>
            </a:schemeClr>
          </a:solidFill>
        </p:spPr>
        <p:txBody>
          <a:bodyPr vert="horz" lIns="91440" tIns="45720" rIns="91440" bIns="45720" rtlCol="0" anchor="ctr" anchorCtr="0">
            <a:noAutofit/>
          </a:bodyPr>
          <a:lstStyle>
            <a:lvl1pPr algn="l" defTabSz="457212" rtl="0" eaLnBrk="1" latinLnBrk="0" hangingPunct="1">
              <a:spcBef>
                <a:spcPct val="0"/>
              </a:spcBef>
              <a:buNone/>
              <a:defRPr sz="2800" b="0" i="1" kern="1200">
                <a:solidFill>
                  <a:schemeClr val="tx1">
                    <a:lumMod val="85000"/>
                    <a:lumOff val="15000"/>
                  </a:schemeClr>
                </a:solidFill>
                <a:latin typeface="+mj-lt"/>
                <a:ea typeface="+mj-ea"/>
                <a:cs typeface="Times New Roman"/>
              </a:defRPr>
            </a:lvl1pPr>
          </a:lstStyle>
          <a:p>
            <a:pPr marL="114300"/>
            <a:r>
              <a:rPr lang="en-US" sz="2200" i="0" dirty="0">
                <a:latin typeface="Candara" panose="020E0502030303020204" pitchFamily="34" charset="0"/>
              </a:rPr>
              <a:t>We would be very interested to have further one-to-one conversations, including about potential collaborations, if any of the above has piqued your interest</a:t>
            </a:r>
          </a:p>
        </p:txBody>
      </p:sp>
      <p:sp>
        <p:nvSpPr>
          <p:cNvPr id="3" name="Slide Number Placeholder 2">
            <a:extLst>
              <a:ext uri="{FF2B5EF4-FFF2-40B4-BE49-F238E27FC236}">
                <a16:creationId xmlns:a16="http://schemas.microsoft.com/office/drawing/2014/main" id="{59AC1130-D45D-469C-85A2-20D83FAC467F}"/>
              </a:ext>
            </a:extLst>
          </p:cNvPr>
          <p:cNvSpPr>
            <a:spLocks noGrp="1"/>
          </p:cNvSpPr>
          <p:nvPr>
            <p:ph type="sldNum" sz="quarter" idx="4"/>
          </p:nvPr>
        </p:nvSpPr>
        <p:spPr/>
        <p:txBody>
          <a:bodyPr/>
          <a:lstStyle/>
          <a:p>
            <a:fld id="{005ED145-52BD-FC41-B15C-9E02BE74B9C5}" type="slidenum">
              <a:rPr lang="en-US" smtClean="0"/>
              <a:pPr/>
              <a:t>25</a:t>
            </a:fld>
            <a:endParaRPr lang="en-US" dirty="0"/>
          </a:p>
        </p:txBody>
      </p:sp>
      <p:sp>
        <p:nvSpPr>
          <p:cNvPr id="6" name="TextBox 5">
            <a:extLst>
              <a:ext uri="{FF2B5EF4-FFF2-40B4-BE49-F238E27FC236}">
                <a16:creationId xmlns:a16="http://schemas.microsoft.com/office/drawing/2014/main" id="{63CD002B-36DE-410C-9F0B-85A0EA65FE0F}"/>
              </a:ext>
            </a:extLst>
          </p:cNvPr>
          <p:cNvSpPr txBox="1"/>
          <p:nvPr/>
        </p:nvSpPr>
        <p:spPr>
          <a:xfrm>
            <a:off x="609600" y="1371600"/>
            <a:ext cx="10314042" cy="4801314"/>
          </a:xfrm>
          <a:prstGeom prst="rect">
            <a:avLst/>
          </a:prstGeom>
          <a:noFill/>
        </p:spPr>
        <p:txBody>
          <a:bodyPr wrap="square" rtlCol="0">
            <a:spAutoFit/>
          </a:bodyPr>
          <a:lstStyle/>
          <a:p>
            <a:r>
              <a:rPr lang="en-GB" b="1" dirty="0"/>
              <a:t>Contact details:</a:t>
            </a:r>
          </a:p>
          <a:p>
            <a:endParaRPr lang="en-GB" b="1" dirty="0"/>
          </a:p>
          <a:p>
            <a:r>
              <a:rPr lang="en-GB" dirty="0"/>
              <a:t>Matthew Huxham. Principal, Energy Finance. </a:t>
            </a:r>
            <a:r>
              <a:rPr lang="en-GB" dirty="0">
                <a:hlinkClick r:id="rId3"/>
              </a:rPr>
              <a:t>Matthew.Huxham@cpilondon.org</a:t>
            </a:r>
            <a:endParaRPr lang="en-GB" dirty="0"/>
          </a:p>
          <a:p>
            <a:endParaRPr lang="en-GB" dirty="0"/>
          </a:p>
          <a:p>
            <a:endParaRPr lang="en-GB" dirty="0"/>
          </a:p>
          <a:p>
            <a:r>
              <a:rPr lang="en-GB" dirty="0"/>
              <a:t>David Nelson. Executive Director, Energy Finance. </a:t>
            </a:r>
            <a:r>
              <a:rPr lang="en-GB" dirty="0">
                <a:hlinkClick r:id="rId4"/>
              </a:rPr>
              <a:t>David@cpisf.org</a:t>
            </a:r>
            <a:endParaRPr lang="en-GB" dirty="0"/>
          </a:p>
          <a:p>
            <a:endParaRPr lang="en-GB" dirty="0"/>
          </a:p>
          <a:p>
            <a:endParaRPr lang="en-GB" dirty="0"/>
          </a:p>
          <a:p>
            <a:r>
              <a:rPr lang="en-GB" dirty="0"/>
              <a:t>Felicity Carus. Head of Communications, Energy Finance. </a:t>
            </a:r>
            <a:r>
              <a:rPr lang="en-GB" dirty="0">
                <a:hlinkClick r:id="rId5"/>
              </a:rPr>
              <a:t>Felicity.carus@cpilondon.org</a:t>
            </a:r>
            <a:endParaRPr lang="en-GB" dirty="0"/>
          </a:p>
          <a:p>
            <a:endParaRPr lang="en-GB" dirty="0"/>
          </a:p>
          <a:p>
            <a:endParaRPr lang="en-GB" dirty="0"/>
          </a:p>
          <a:p>
            <a:r>
              <a:rPr lang="en-GB" dirty="0"/>
              <a:t>Our South Africa report can be downloaded from: </a:t>
            </a:r>
            <a:r>
              <a:rPr lang="en-GB" dirty="0">
                <a:hlinkClick r:id="rId6"/>
              </a:rPr>
              <a:t>https://climatepolicyinitiative.org/publication/understanding-the-impact-of-a-low-carbon-transition-on-south-africa/</a:t>
            </a:r>
            <a:endParaRPr lang="en-GB" dirty="0"/>
          </a:p>
          <a:p>
            <a:endParaRPr lang="en-GB" dirty="0"/>
          </a:p>
          <a:p>
            <a:endParaRPr lang="en-GB" dirty="0"/>
          </a:p>
          <a:p>
            <a:r>
              <a:rPr lang="en-GB" dirty="0"/>
              <a:t>   </a:t>
            </a:r>
          </a:p>
        </p:txBody>
      </p:sp>
    </p:spTree>
    <p:extLst>
      <p:ext uri="{BB962C8B-B14F-4D97-AF65-F5344CB8AC3E}">
        <p14:creationId xmlns:p14="http://schemas.microsoft.com/office/powerpoint/2010/main" val="1196330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3AD1A28-DEDF-48D0-B679-4A68425DF3B5}"/>
              </a:ext>
            </a:extLst>
          </p:cNvPr>
          <p:cNvSpPr>
            <a:spLocks noGrp="1"/>
          </p:cNvSpPr>
          <p:nvPr>
            <p:ph type="sldNum" sz="quarter" idx="4"/>
          </p:nvPr>
        </p:nvSpPr>
        <p:spPr/>
        <p:txBody>
          <a:bodyPr/>
          <a:lstStyle/>
          <a:p>
            <a:fld id="{005ED145-52BD-FC41-B15C-9E02BE74B9C5}" type="slidenum">
              <a:rPr lang="en-US" smtClean="0"/>
              <a:pPr/>
              <a:t>3</a:t>
            </a:fld>
            <a:endParaRPr lang="en-US" dirty="0"/>
          </a:p>
        </p:txBody>
      </p:sp>
      <p:sp>
        <p:nvSpPr>
          <p:cNvPr id="5" name="Rectangle: Rounded Corners 4">
            <a:extLst>
              <a:ext uri="{FF2B5EF4-FFF2-40B4-BE49-F238E27FC236}">
                <a16:creationId xmlns:a16="http://schemas.microsoft.com/office/drawing/2014/main" id="{CED93834-F988-4DD6-9612-F0645A05644F}"/>
              </a:ext>
            </a:extLst>
          </p:cNvPr>
          <p:cNvSpPr/>
          <p:nvPr/>
        </p:nvSpPr>
        <p:spPr>
          <a:xfrm>
            <a:off x="3886200" y="1828800"/>
            <a:ext cx="4267200" cy="2667000"/>
          </a:xfrm>
          <a:prstGeom prst="roundRect">
            <a:avLst/>
          </a:prstGeom>
          <a:solidFill>
            <a:schemeClr val="bg2"/>
          </a:solidFill>
          <a:ln w="38100" cmpd="sng">
            <a:noFill/>
          </a:ln>
        </p:spPr>
        <p:style>
          <a:lnRef idx="2">
            <a:schemeClr val="accent6"/>
          </a:lnRef>
          <a:fillRef idx="1">
            <a:schemeClr val="lt1"/>
          </a:fillRef>
          <a:effectRef idx="0">
            <a:schemeClr val="accent6"/>
          </a:effectRef>
          <a:fontRef idx="minor">
            <a:schemeClr val="dk1"/>
          </a:fontRef>
        </p:style>
        <p:txBody>
          <a:bodyPr rtlCol="0" anchor="ctr"/>
          <a:lstStyle/>
          <a:p>
            <a:pPr marR="0" lvl="0" algn="ctr">
              <a:spcBef>
                <a:spcPts val="0"/>
              </a:spcBef>
              <a:spcAft>
                <a:spcPts val="0"/>
              </a:spcAft>
            </a:pPr>
            <a:r>
              <a:rPr lang="en-US" b="1" dirty="0">
                <a:latin typeface="Candara" panose="020E0502030303020204" pitchFamily="34" charset="0"/>
                <a:ea typeface="Calibri" panose="020F0502020204030204" pitchFamily="34" charset="0"/>
              </a:rPr>
              <a:t>CPI’s work on sovereign climate transition risk</a:t>
            </a:r>
          </a:p>
        </p:txBody>
      </p:sp>
    </p:spTree>
    <p:extLst>
      <p:ext uri="{BB962C8B-B14F-4D97-AF65-F5344CB8AC3E}">
        <p14:creationId xmlns:p14="http://schemas.microsoft.com/office/powerpoint/2010/main" val="559289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0413" cy="775664"/>
          </a:xfrm>
          <a:solidFill>
            <a:schemeClr val="bg2">
              <a:lumMod val="90000"/>
            </a:schemeClr>
          </a:solidFill>
        </p:spPr>
        <p:txBody>
          <a:bodyPr>
            <a:noAutofit/>
          </a:bodyPr>
          <a:lstStyle/>
          <a:p>
            <a:pPr marL="57150"/>
            <a:r>
              <a:rPr lang="en-US" sz="2200" i="0" dirty="0">
                <a:latin typeface="Candara" panose="020E0502030303020204" pitchFamily="34" charset="0"/>
              </a:rPr>
              <a:t>Transition risk and its impact on sovereigns, corporations, and individuals, may be the bigger impediment to progress in mitigating climate change than cost</a:t>
            </a:r>
          </a:p>
        </p:txBody>
      </p:sp>
      <p:sp>
        <p:nvSpPr>
          <p:cNvPr id="3" name="TextBox 2">
            <a:extLst>
              <a:ext uri="{FF2B5EF4-FFF2-40B4-BE49-F238E27FC236}">
                <a16:creationId xmlns:a16="http://schemas.microsoft.com/office/drawing/2014/main" id="{982050D8-B98F-4624-81C3-4F671CD5A8B4}"/>
              </a:ext>
            </a:extLst>
          </p:cNvPr>
          <p:cNvSpPr txBox="1"/>
          <p:nvPr/>
        </p:nvSpPr>
        <p:spPr>
          <a:xfrm>
            <a:off x="228600" y="947657"/>
            <a:ext cx="2057400" cy="646331"/>
          </a:xfrm>
          <a:prstGeom prst="rect">
            <a:avLst/>
          </a:prstGeom>
          <a:noFill/>
        </p:spPr>
        <p:txBody>
          <a:bodyPr wrap="square" rtlCol="0">
            <a:spAutoFit/>
          </a:bodyPr>
          <a:lstStyle/>
          <a:p>
            <a:pPr algn="ctr"/>
            <a:r>
              <a:rPr lang="en-US" b="1" dirty="0"/>
              <a:t>Bearers of climate transition risk</a:t>
            </a:r>
          </a:p>
        </p:txBody>
      </p:sp>
      <p:sp>
        <p:nvSpPr>
          <p:cNvPr id="4" name="TextBox 3">
            <a:extLst>
              <a:ext uri="{FF2B5EF4-FFF2-40B4-BE49-F238E27FC236}">
                <a16:creationId xmlns:a16="http://schemas.microsoft.com/office/drawing/2014/main" id="{2125EA13-5CB3-4954-9DA1-FF8BDEED22F1}"/>
              </a:ext>
            </a:extLst>
          </p:cNvPr>
          <p:cNvSpPr txBox="1"/>
          <p:nvPr/>
        </p:nvSpPr>
        <p:spPr>
          <a:xfrm>
            <a:off x="3604637" y="1198539"/>
            <a:ext cx="2718391" cy="369332"/>
          </a:xfrm>
          <a:prstGeom prst="rect">
            <a:avLst/>
          </a:prstGeom>
          <a:noFill/>
        </p:spPr>
        <p:txBody>
          <a:bodyPr wrap="square" rtlCol="0">
            <a:spAutoFit/>
          </a:bodyPr>
          <a:lstStyle/>
          <a:p>
            <a:pPr algn="ctr"/>
            <a:r>
              <a:rPr lang="en-US" b="1" dirty="0"/>
              <a:t>Examples of risk</a:t>
            </a:r>
          </a:p>
        </p:txBody>
      </p:sp>
      <p:sp>
        <p:nvSpPr>
          <p:cNvPr id="5" name="TextBox 4">
            <a:extLst>
              <a:ext uri="{FF2B5EF4-FFF2-40B4-BE49-F238E27FC236}">
                <a16:creationId xmlns:a16="http://schemas.microsoft.com/office/drawing/2014/main" id="{91A26213-0681-4EB8-AC71-9D38B559DAFA}"/>
              </a:ext>
            </a:extLst>
          </p:cNvPr>
          <p:cNvSpPr txBox="1"/>
          <p:nvPr/>
        </p:nvSpPr>
        <p:spPr>
          <a:xfrm>
            <a:off x="8077199" y="1198539"/>
            <a:ext cx="3093385" cy="369332"/>
          </a:xfrm>
          <a:prstGeom prst="rect">
            <a:avLst/>
          </a:prstGeom>
          <a:noFill/>
        </p:spPr>
        <p:txBody>
          <a:bodyPr wrap="square" rtlCol="0">
            <a:spAutoFit/>
          </a:bodyPr>
          <a:lstStyle/>
          <a:p>
            <a:pPr algn="ctr"/>
            <a:r>
              <a:rPr lang="en-US" b="1" dirty="0"/>
              <a:t>Distribution of risks</a:t>
            </a:r>
          </a:p>
        </p:txBody>
      </p:sp>
      <p:cxnSp>
        <p:nvCxnSpPr>
          <p:cNvPr id="7" name="Straight Connector 6">
            <a:extLst>
              <a:ext uri="{FF2B5EF4-FFF2-40B4-BE49-F238E27FC236}">
                <a16:creationId xmlns:a16="http://schemas.microsoft.com/office/drawing/2014/main" id="{F9194E84-053E-4A69-8533-7396F22F634D}"/>
              </a:ext>
            </a:extLst>
          </p:cNvPr>
          <p:cNvCxnSpPr>
            <a:cxnSpLocks/>
          </p:cNvCxnSpPr>
          <p:nvPr/>
        </p:nvCxnSpPr>
        <p:spPr>
          <a:xfrm>
            <a:off x="304800" y="1564701"/>
            <a:ext cx="1924053" cy="317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7C83C98F-8124-4B48-B039-CD1A804CBA34}"/>
              </a:ext>
            </a:extLst>
          </p:cNvPr>
          <p:cNvCxnSpPr>
            <a:cxnSpLocks/>
          </p:cNvCxnSpPr>
          <p:nvPr/>
        </p:nvCxnSpPr>
        <p:spPr>
          <a:xfrm>
            <a:off x="2711476" y="1564700"/>
            <a:ext cx="4603725" cy="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D282859B-2C8D-4680-BA3A-595DDF56F9B9}"/>
              </a:ext>
            </a:extLst>
          </p:cNvPr>
          <p:cNvCxnSpPr>
            <a:cxnSpLocks/>
          </p:cNvCxnSpPr>
          <p:nvPr/>
        </p:nvCxnSpPr>
        <p:spPr>
          <a:xfrm>
            <a:off x="7696200" y="1567874"/>
            <a:ext cx="4091252" cy="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2DA0E518-47F4-4FF5-85E4-0F6399FAB498}"/>
              </a:ext>
            </a:extLst>
          </p:cNvPr>
          <p:cNvSpPr txBox="1"/>
          <p:nvPr/>
        </p:nvSpPr>
        <p:spPr>
          <a:xfrm>
            <a:off x="955981" y="2337881"/>
            <a:ext cx="1249060" cy="400110"/>
          </a:xfrm>
          <a:prstGeom prst="rect">
            <a:avLst/>
          </a:prstGeom>
          <a:noFill/>
        </p:spPr>
        <p:txBody>
          <a:bodyPr wrap="none" rtlCol="0">
            <a:spAutoFit/>
          </a:bodyPr>
          <a:lstStyle/>
          <a:p>
            <a:pPr algn="r"/>
            <a:r>
              <a:rPr lang="en-US" sz="2000" b="1" i="1" dirty="0"/>
              <a:t>Sovereign</a:t>
            </a:r>
          </a:p>
        </p:txBody>
      </p:sp>
      <p:sp>
        <p:nvSpPr>
          <p:cNvPr id="12" name="TextBox 11">
            <a:extLst>
              <a:ext uri="{FF2B5EF4-FFF2-40B4-BE49-F238E27FC236}">
                <a16:creationId xmlns:a16="http://schemas.microsoft.com/office/drawing/2014/main" id="{F9DFC9B7-A9EA-48BB-B0EA-6FA8DE8E602F}"/>
              </a:ext>
            </a:extLst>
          </p:cNvPr>
          <p:cNvSpPr txBox="1"/>
          <p:nvPr/>
        </p:nvSpPr>
        <p:spPr>
          <a:xfrm>
            <a:off x="682750" y="4196209"/>
            <a:ext cx="1527050" cy="892552"/>
          </a:xfrm>
          <a:prstGeom prst="rect">
            <a:avLst/>
          </a:prstGeom>
          <a:noFill/>
        </p:spPr>
        <p:txBody>
          <a:bodyPr wrap="square" rtlCol="0">
            <a:spAutoFit/>
          </a:bodyPr>
          <a:lstStyle/>
          <a:p>
            <a:pPr algn="r"/>
            <a:r>
              <a:rPr lang="en-US" sz="2000" b="1" i="1" dirty="0"/>
              <a:t>Corporate</a:t>
            </a:r>
            <a:r>
              <a:rPr lang="en-US" dirty="0"/>
              <a:t> </a:t>
            </a:r>
            <a:r>
              <a:rPr lang="en-US" sz="1600" dirty="0"/>
              <a:t>(and investor and individual)</a:t>
            </a:r>
            <a:endParaRPr lang="en-US" dirty="0"/>
          </a:p>
        </p:txBody>
      </p:sp>
      <p:sp>
        <p:nvSpPr>
          <p:cNvPr id="15" name="TextBox 14">
            <a:extLst>
              <a:ext uri="{FF2B5EF4-FFF2-40B4-BE49-F238E27FC236}">
                <a16:creationId xmlns:a16="http://schemas.microsoft.com/office/drawing/2014/main" id="{B1EF4CD3-28C2-46FB-B1C7-9FE944D57765}"/>
              </a:ext>
            </a:extLst>
          </p:cNvPr>
          <p:cNvSpPr txBox="1"/>
          <p:nvPr/>
        </p:nvSpPr>
        <p:spPr>
          <a:xfrm>
            <a:off x="2590801" y="1799272"/>
            <a:ext cx="4782316" cy="1477328"/>
          </a:xfrm>
          <a:prstGeom prst="rect">
            <a:avLst/>
          </a:prstGeom>
          <a:noFill/>
        </p:spPr>
        <p:txBody>
          <a:bodyPr wrap="square" rtlCol="0">
            <a:spAutoFit/>
          </a:bodyPr>
          <a:lstStyle/>
          <a:p>
            <a:pPr marL="119066" indent="-119066">
              <a:spcAft>
                <a:spcPts val="600"/>
              </a:spcAft>
              <a:buFont typeface="Arial" panose="020B0604020202020204" pitchFamily="34" charset="0"/>
              <a:buChar char="•"/>
            </a:pPr>
            <a:r>
              <a:rPr lang="en-US" sz="1600" dirty="0">
                <a:solidFill>
                  <a:schemeClr val="tx1">
                    <a:lumMod val="95000"/>
                    <a:lumOff val="5000"/>
                  </a:schemeClr>
                </a:solidFill>
              </a:rPr>
              <a:t>Loss of export revenue, royalties and taxes</a:t>
            </a:r>
          </a:p>
          <a:p>
            <a:pPr marL="119066" indent="-119066">
              <a:spcAft>
                <a:spcPts val="600"/>
              </a:spcAft>
              <a:buFont typeface="Arial" panose="020B0604020202020204" pitchFamily="34" charset="0"/>
              <a:buChar char="•"/>
            </a:pPr>
            <a:r>
              <a:rPr lang="en-US" sz="1600" dirty="0">
                <a:solidFill>
                  <a:schemeClr val="tx1">
                    <a:lumMod val="95000"/>
                    <a:lumOff val="5000"/>
                  </a:schemeClr>
                </a:solidFill>
              </a:rPr>
              <a:t>Risk to domestic companies and financial systems (including systemic contagion risk)</a:t>
            </a:r>
          </a:p>
          <a:p>
            <a:pPr marL="119066" indent="-119066">
              <a:spcAft>
                <a:spcPts val="600"/>
              </a:spcAft>
              <a:buFont typeface="Arial" panose="020B0604020202020204" pitchFamily="34" charset="0"/>
              <a:buChar char="•"/>
            </a:pPr>
            <a:r>
              <a:rPr lang="en-US" sz="1600" i="1" dirty="0">
                <a:solidFill>
                  <a:schemeClr val="accent2">
                    <a:lumMod val="50000"/>
                  </a:schemeClr>
                </a:solidFill>
              </a:rPr>
              <a:t>Political risk from corporate and individual (</a:t>
            </a:r>
            <a:r>
              <a:rPr lang="en-US" sz="1600" i="1" dirty="0" err="1">
                <a:solidFill>
                  <a:schemeClr val="accent2">
                    <a:lumMod val="50000"/>
                  </a:schemeClr>
                </a:solidFill>
              </a:rPr>
              <a:t>eg</a:t>
            </a:r>
            <a:r>
              <a:rPr lang="en-US" sz="1600" i="1" dirty="0">
                <a:solidFill>
                  <a:schemeClr val="accent2">
                    <a:lumMod val="50000"/>
                  </a:schemeClr>
                </a:solidFill>
              </a:rPr>
              <a:t> workers) sentiment</a:t>
            </a:r>
          </a:p>
        </p:txBody>
      </p:sp>
      <p:sp>
        <p:nvSpPr>
          <p:cNvPr id="19" name="TextBox 18">
            <a:extLst>
              <a:ext uri="{FF2B5EF4-FFF2-40B4-BE49-F238E27FC236}">
                <a16:creationId xmlns:a16="http://schemas.microsoft.com/office/drawing/2014/main" id="{810AF12D-BA7D-4644-8B26-7D7D15047351}"/>
              </a:ext>
            </a:extLst>
          </p:cNvPr>
          <p:cNvSpPr txBox="1"/>
          <p:nvPr/>
        </p:nvSpPr>
        <p:spPr>
          <a:xfrm>
            <a:off x="2554550" y="3657600"/>
            <a:ext cx="4818567" cy="1969770"/>
          </a:xfrm>
          <a:prstGeom prst="rect">
            <a:avLst/>
          </a:prstGeom>
          <a:noFill/>
        </p:spPr>
        <p:txBody>
          <a:bodyPr wrap="square" rtlCol="0">
            <a:spAutoFit/>
          </a:bodyPr>
          <a:lstStyle/>
          <a:p>
            <a:pPr marL="119066" indent="-119066">
              <a:spcAft>
                <a:spcPts val="300"/>
              </a:spcAft>
              <a:buFont typeface="Arial" panose="020B0604020202020204" pitchFamily="34" charset="0"/>
              <a:buChar char="•"/>
            </a:pPr>
            <a:r>
              <a:rPr lang="en-US" sz="1600" dirty="0">
                <a:solidFill>
                  <a:schemeClr val="tx1">
                    <a:lumMod val="95000"/>
                    <a:lumOff val="5000"/>
                  </a:schemeClr>
                </a:solidFill>
              </a:rPr>
              <a:t>Stranded assets: Loss of investment and asset value</a:t>
            </a:r>
          </a:p>
          <a:p>
            <a:pPr marL="119066" indent="-119066">
              <a:spcAft>
                <a:spcPts val="300"/>
              </a:spcAft>
              <a:buFont typeface="Arial" panose="020B0604020202020204" pitchFamily="34" charset="0"/>
              <a:buChar char="•"/>
            </a:pPr>
            <a:r>
              <a:rPr lang="en-US" sz="1600" dirty="0">
                <a:solidFill>
                  <a:schemeClr val="tx1">
                    <a:lumMod val="95000"/>
                    <a:lumOff val="5000"/>
                  </a:schemeClr>
                </a:solidFill>
              </a:rPr>
              <a:t>Lost market and business opportunities, declining prices</a:t>
            </a:r>
          </a:p>
          <a:p>
            <a:pPr marL="119066" indent="-119066">
              <a:spcAft>
                <a:spcPts val="300"/>
              </a:spcAft>
              <a:buFont typeface="Arial" panose="020B0604020202020204" pitchFamily="34" charset="0"/>
              <a:buChar char="•"/>
            </a:pPr>
            <a:r>
              <a:rPr lang="en-US" sz="1600" dirty="0">
                <a:solidFill>
                  <a:schemeClr val="tx1">
                    <a:lumMod val="95000"/>
                    <a:lumOff val="5000"/>
                  </a:schemeClr>
                </a:solidFill>
              </a:rPr>
              <a:t>Potential bankruptcy and default</a:t>
            </a:r>
          </a:p>
          <a:p>
            <a:pPr marL="119066" indent="-119066">
              <a:spcAft>
                <a:spcPts val="300"/>
              </a:spcAft>
              <a:buFont typeface="Arial" panose="020B0604020202020204" pitchFamily="34" charset="0"/>
              <a:buChar char="•"/>
            </a:pPr>
            <a:r>
              <a:rPr lang="en-US" sz="1600" dirty="0">
                <a:solidFill>
                  <a:schemeClr val="tx1">
                    <a:lumMod val="95000"/>
                    <a:lumOff val="5000"/>
                  </a:schemeClr>
                </a:solidFill>
              </a:rPr>
              <a:t>Job losses and skills shortages</a:t>
            </a:r>
          </a:p>
          <a:p>
            <a:pPr marL="119066" indent="-119066">
              <a:spcAft>
                <a:spcPts val="300"/>
              </a:spcAft>
              <a:buFont typeface="Arial" panose="020B0604020202020204" pitchFamily="34" charset="0"/>
              <a:buChar char="•"/>
            </a:pPr>
            <a:r>
              <a:rPr lang="en-US" sz="1600" i="1" dirty="0">
                <a:solidFill>
                  <a:schemeClr val="accent2">
                    <a:lumMod val="50000"/>
                  </a:schemeClr>
                </a:solidFill>
              </a:rPr>
              <a:t>Policy risk related to mitigation efforts, or responding to sovereign level risks</a:t>
            </a:r>
          </a:p>
        </p:txBody>
      </p:sp>
      <p:sp>
        <p:nvSpPr>
          <p:cNvPr id="20" name="TextBox 19">
            <a:extLst>
              <a:ext uri="{FF2B5EF4-FFF2-40B4-BE49-F238E27FC236}">
                <a16:creationId xmlns:a16="http://schemas.microsoft.com/office/drawing/2014/main" id="{55BDC389-D0BA-4342-881E-93255F805703}"/>
              </a:ext>
            </a:extLst>
          </p:cNvPr>
          <p:cNvSpPr txBox="1"/>
          <p:nvPr/>
        </p:nvSpPr>
        <p:spPr>
          <a:xfrm>
            <a:off x="7672574" y="1960855"/>
            <a:ext cx="4290825" cy="1154162"/>
          </a:xfrm>
          <a:prstGeom prst="rect">
            <a:avLst/>
          </a:prstGeom>
          <a:noFill/>
        </p:spPr>
        <p:txBody>
          <a:bodyPr wrap="square" rtlCol="0">
            <a:spAutoFit/>
          </a:bodyPr>
          <a:lstStyle/>
          <a:p>
            <a:r>
              <a:rPr lang="en-US" sz="1600" b="1" i="1" dirty="0"/>
              <a:t>Between countries</a:t>
            </a:r>
          </a:p>
          <a:p>
            <a:pPr>
              <a:spcAft>
                <a:spcPts val="600"/>
              </a:spcAft>
            </a:pPr>
            <a:r>
              <a:rPr lang="en-US" sz="1600" i="1" dirty="0"/>
              <a:t>Risks are unbalanced and predominantly centered on a subset of sovereigns </a:t>
            </a:r>
          </a:p>
          <a:p>
            <a:pPr>
              <a:spcAft>
                <a:spcPts val="600"/>
              </a:spcAft>
            </a:pPr>
            <a:r>
              <a:rPr lang="en-US" sz="1600" i="1" dirty="0"/>
              <a:t>Many countries could be net beneficiaries </a:t>
            </a:r>
          </a:p>
        </p:txBody>
      </p:sp>
      <p:sp>
        <p:nvSpPr>
          <p:cNvPr id="21" name="TextBox 20">
            <a:extLst>
              <a:ext uri="{FF2B5EF4-FFF2-40B4-BE49-F238E27FC236}">
                <a16:creationId xmlns:a16="http://schemas.microsoft.com/office/drawing/2014/main" id="{E5A030D7-4D04-400C-9F2D-E8CB5712FB13}"/>
              </a:ext>
            </a:extLst>
          </p:cNvPr>
          <p:cNvSpPr txBox="1"/>
          <p:nvPr/>
        </p:nvSpPr>
        <p:spPr>
          <a:xfrm>
            <a:off x="7619999" y="3942294"/>
            <a:ext cx="4290825" cy="1400383"/>
          </a:xfrm>
          <a:prstGeom prst="rect">
            <a:avLst/>
          </a:prstGeom>
          <a:noFill/>
        </p:spPr>
        <p:txBody>
          <a:bodyPr wrap="square" rtlCol="0">
            <a:spAutoFit/>
          </a:bodyPr>
          <a:lstStyle/>
          <a:p>
            <a:r>
              <a:rPr lang="en-US" sz="1600" b="1" i="1" dirty="0"/>
              <a:t>Within countries</a:t>
            </a:r>
          </a:p>
          <a:p>
            <a:pPr>
              <a:spcAft>
                <a:spcPts val="600"/>
              </a:spcAft>
            </a:pPr>
            <a:r>
              <a:rPr lang="en-US" sz="1600" i="1" dirty="0"/>
              <a:t>Financial risks are uneven, as are job losses </a:t>
            </a:r>
          </a:p>
          <a:p>
            <a:pPr>
              <a:spcAft>
                <a:spcPts val="600"/>
              </a:spcAft>
            </a:pPr>
            <a:r>
              <a:rPr lang="en-US" sz="1600" i="1" dirty="0"/>
              <a:t>Uneven distribution creates blocking pressures, and can discourage investment needed for a transition</a:t>
            </a:r>
          </a:p>
        </p:txBody>
      </p:sp>
      <p:sp>
        <p:nvSpPr>
          <p:cNvPr id="22" name="TextBox 21">
            <a:extLst>
              <a:ext uri="{FF2B5EF4-FFF2-40B4-BE49-F238E27FC236}">
                <a16:creationId xmlns:a16="http://schemas.microsoft.com/office/drawing/2014/main" id="{4346D9CC-69E3-43F6-B3A9-28049ACDFA9A}"/>
              </a:ext>
            </a:extLst>
          </p:cNvPr>
          <p:cNvSpPr txBox="1"/>
          <p:nvPr/>
        </p:nvSpPr>
        <p:spPr>
          <a:xfrm>
            <a:off x="2057400" y="5863581"/>
            <a:ext cx="7696200" cy="646331"/>
          </a:xfrm>
          <a:prstGeom prst="rect">
            <a:avLst/>
          </a:prstGeom>
          <a:solidFill>
            <a:schemeClr val="accent1">
              <a:lumMod val="20000"/>
              <a:lumOff val="80000"/>
            </a:schemeClr>
          </a:solidFill>
          <a:ln>
            <a:solidFill>
              <a:schemeClr val="tx1"/>
            </a:solidFill>
          </a:ln>
        </p:spPr>
        <p:txBody>
          <a:bodyPr wrap="square" rtlCol="0">
            <a:spAutoFit/>
          </a:bodyPr>
          <a:lstStyle/>
          <a:p>
            <a:r>
              <a:rPr lang="en-US" dirty="0"/>
              <a:t>Handling this risk is particularly difficult as the scale of the risk is not well understood and there are many winners and losers</a:t>
            </a:r>
          </a:p>
        </p:txBody>
      </p:sp>
      <p:sp>
        <p:nvSpPr>
          <p:cNvPr id="6" name="Slide Number Placeholder 5">
            <a:extLst>
              <a:ext uri="{FF2B5EF4-FFF2-40B4-BE49-F238E27FC236}">
                <a16:creationId xmlns:a16="http://schemas.microsoft.com/office/drawing/2014/main" id="{4C422DB0-0D58-409F-AF32-3EE7EFE7FDA1}"/>
              </a:ext>
            </a:extLst>
          </p:cNvPr>
          <p:cNvSpPr>
            <a:spLocks noGrp="1"/>
          </p:cNvSpPr>
          <p:nvPr>
            <p:ph type="sldNum" sz="quarter" idx="4"/>
          </p:nvPr>
        </p:nvSpPr>
        <p:spPr/>
        <p:txBody>
          <a:bodyPr/>
          <a:lstStyle/>
          <a:p>
            <a:fld id="{005ED145-52BD-FC41-B15C-9E02BE74B9C5}" type="slidenum">
              <a:rPr lang="en-US" smtClean="0"/>
              <a:pPr/>
              <a:t>4</a:t>
            </a:fld>
            <a:endParaRPr lang="en-US" dirty="0"/>
          </a:p>
        </p:txBody>
      </p:sp>
    </p:spTree>
    <p:extLst>
      <p:ext uri="{BB962C8B-B14F-4D97-AF65-F5344CB8AC3E}">
        <p14:creationId xmlns:p14="http://schemas.microsoft.com/office/powerpoint/2010/main" val="416034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90412" cy="775664"/>
          </a:xfrm>
          <a:solidFill>
            <a:schemeClr val="bg2">
              <a:lumMod val="90000"/>
            </a:schemeClr>
          </a:solidFill>
        </p:spPr>
        <p:txBody>
          <a:bodyPr>
            <a:noAutofit/>
          </a:bodyPr>
          <a:lstStyle/>
          <a:p>
            <a:pPr marL="114300"/>
            <a:r>
              <a:rPr lang="en-US" sz="2200" i="0" dirty="0">
                <a:latin typeface="Candara" panose="020E0502030303020204" pitchFamily="34" charset="0"/>
              </a:rPr>
              <a:t>Understanding the </a:t>
            </a:r>
            <a:r>
              <a:rPr lang="en-US" sz="2200" i="0" dirty="0" err="1">
                <a:latin typeface="Candara" panose="020E0502030303020204" pitchFamily="34" charset="0"/>
              </a:rPr>
              <a:t>destabilising</a:t>
            </a:r>
            <a:r>
              <a:rPr lang="en-US" sz="2200" i="0" dirty="0">
                <a:latin typeface="Candara" panose="020E0502030303020204" pitchFamily="34" charset="0"/>
              </a:rPr>
              <a:t> potential of climate transition risk to national financial systems is key to mitigating that risk</a:t>
            </a:r>
          </a:p>
        </p:txBody>
      </p:sp>
      <p:sp>
        <p:nvSpPr>
          <p:cNvPr id="5" name="Rectangle 4">
            <a:extLst>
              <a:ext uri="{FF2B5EF4-FFF2-40B4-BE49-F238E27FC236}">
                <a16:creationId xmlns:a16="http://schemas.microsoft.com/office/drawing/2014/main" id="{7A674A27-523F-443B-BE10-7057725B46D3}"/>
              </a:ext>
            </a:extLst>
          </p:cNvPr>
          <p:cNvSpPr/>
          <p:nvPr/>
        </p:nvSpPr>
        <p:spPr>
          <a:xfrm>
            <a:off x="6515099" y="1447800"/>
            <a:ext cx="1752600" cy="1295400"/>
          </a:xfrm>
          <a:prstGeom prst="rect">
            <a:avLst/>
          </a:prstGeom>
          <a:solidFill>
            <a:schemeClr val="bg2">
              <a:lumMod val="90000"/>
            </a:schemeClr>
          </a:solidFill>
          <a:ln w="38100" cmpd="sng">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t>Avoiding risky loans and investments</a:t>
            </a:r>
            <a:endParaRPr lang="en-GB" sz="1600" b="1" dirty="0"/>
          </a:p>
        </p:txBody>
      </p:sp>
      <p:sp>
        <p:nvSpPr>
          <p:cNvPr id="9" name="Rectangle 8">
            <a:extLst>
              <a:ext uri="{FF2B5EF4-FFF2-40B4-BE49-F238E27FC236}">
                <a16:creationId xmlns:a16="http://schemas.microsoft.com/office/drawing/2014/main" id="{85C6B9CA-9990-484E-91BF-E9D6F857EB64}"/>
              </a:ext>
            </a:extLst>
          </p:cNvPr>
          <p:cNvSpPr/>
          <p:nvPr/>
        </p:nvSpPr>
        <p:spPr>
          <a:xfrm>
            <a:off x="6515099" y="4876800"/>
            <a:ext cx="1752600" cy="1295400"/>
          </a:xfrm>
          <a:prstGeom prst="rect">
            <a:avLst/>
          </a:prstGeom>
          <a:solidFill>
            <a:schemeClr val="bg2">
              <a:lumMod val="90000"/>
            </a:schemeClr>
          </a:solidFill>
          <a:ln w="38100" cmpd="sng">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t>Improving the effectiveness of loans, investments and policy advice</a:t>
            </a:r>
            <a:endParaRPr lang="en-GB" sz="1600" b="1" dirty="0"/>
          </a:p>
        </p:txBody>
      </p:sp>
      <p:sp>
        <p:nvSpPr>
          <p:cNvPr id="10" name="Rectangle 9">
            <a:extLst>
              <a:ext uri="{FF2B5EF4-FFF2-40B4-BE49-F238E27FC236}">
                <a16:creationId xmlns:a16="http://schemas.microsoft.com/office/drawing/2014/main" id="{20D4F5C8-D483-4F51-AA36-646081FF3A66}"/>
              </a:ext>
            </a:extLst>
          </p:cNvPr>
          <p:cNvSpPr/>
          <p:nvPr/>
        </p:nvSpPr>
        <p:spPr>
          <a:xfrm>
            <a:off x="6515099" y="3162300"/>
            <a:ext cx="1752600" cy="1295400"/>
          </a:xfrm>
          <a:prstGeom prst="rect">
            <a:avLst/>
          </a:prstGeom>
          <a:solidFill>
            <a:schemeClr val="bg2">
              <a:lumMod val="90000"/>
            </a:schemeClr>
          </a:solidFill>
          <a:ln w="38100" cmpd="sng">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t>Structuring loans and investments to minimize systemic default risk</a:t>
            </a:r>
            <a:endParaRPr lang="en-GB" sz="1600" b="1" dirty="0"/>
          </a:p>
        </p:txBody>
      </p:sp>
      <p:sp>
        <p:nvSpPr>
          <p:cNvPr id="3" name="TextBox 2">
            <a:extLst>
              <a:ext uri="{FF2B5EF4-FFF2-40B4-BE49-F238E27FC236}">
                <a16:creationId xmlns:a16="http://schemas.microsoft.com/office/drawing/2014/main" id="{91BE3F47-255C-4EE6-B9B7-43980DB083CD}"/>
              </a:ext>
            </a:extLst>
          </p:cNvPr>
          <p:cNvSpPr txBox="1"/>
          <p:nvPr/>
        </p:nvSpPr>
        <p:spPr>
          <a:xfrm>
            <a:off x="8229600" y="1529285"/>
            <a:ext cx="3581400" cy="1107996"/>
          </a:xfrm>
          <a:prstGeom prst="rect">
            <a:avLst/>
          </a:prstGeom>
          <a:noFill/>
        </p:spPr>
        <p:txBody>
          <a:bodyPr wrap="square" rtlCol="0">
            <a:spAutoFit/>
          </a:bodyPr>
          <a:lstStyle/>
          <a:p>
            <a:pPr marL="115891" indent="-115891">
              <a:spcAft>
                <a:spcPts val="1200"/>
              </a:spcAft>
              <a:buFont typeface="Arial" panose="020B0604020202020204" pitchFamily="34" charset="0"/>
              <a:buChar char="•"/>
            </a:pPr>
            <a:r>
              <a:rPr lang="en-US" sz="1400" dirty="0"/>
              <a:t>Sustainability events can impact the economic health of a country or company</a:t>
            </a:r>
          </a:p>
          <a:p>
            <a:pPr marL="115891" indent="-115891">
              <a:spcAft>
                <a:spcPts val="1200"/>
              </a:spcAft>
              <a:buFont typeface="Arial" panose="020B0604020202020204" pitchFamily="34" charset="0"/>
              <a:buChar char="•"/>
            </a:pPr>
            <a:r>
              <a:rPr lang="en-US" sz="1400" dirty="0"/>
              <a:t>The pattern of the shock can be different than typical financial shocks</a:t>
            </a:r>
          </a:p>
        </p:txBody>
      </p:sp>
      <p:sp>
        <p:nvSpPr>
          <p:cNvPr id="7" name="TextBox 6">
            <a:extLst>
              <a:ext uri="{FF2B5EF4-FFF2-40B4-BE49-F238E27FC236}">
                <a16:creationId xmlns:a16="http://schemas.microsoft.com/office/drawing/2014/main" id="{74558CA1-CFF8-4F82-86DE-99D7A620539B}"/>
              </a:ext>
            </a:extLst>
          </p:cNvPr>
          <p:cNvSpPr txBox="1"/>
          <p:nvPr/>
        </p:nvSpPr>
        <p:spPr>
          <a:xfrm>
            <a:off x="8267699" y="3040562"/>
            <a:ext cx="3505200" cy="1538883"/>
          </a:xfrm>
          <a:prstGeom prst="rect">
            <a:avLst/>
          </a:prstGeom>
          <a:noFill/>
        </p:spPr>
        <p:txBody>
          <a:bodyPr wrap="square" rtlCol="0">
            <a:spAutoFit/>
          </a:bodyPr>
          <a:lstStyle/>
          <a:p>
            <a:pPr marL="115891" indent="-115891">
              <a:spcAft>
                <a:spcPts val="1200"/>
              </a:spcAft>
              <a:buFont typeface="Arial" panose="020B0604020202020204" pitchFamily="34" charset="0"/>
              <a:buChar char="•"/>
            </a:pPr>
            <a:r>
              <a:rPr lang="en-US" sz="1400" dirty="0"/>
              <a:t>Sector limits, diversification requirements, loan covenants, hedges, duration and terms should reflect sustainability risks</a:t>
            </a:r>
          </a:p>
          <a:p>
            <a:pPr marL="115891" indent="-115891">
              <a:spcAft>
                <a:spcPts val="1200"/>
              </a:spcAft>
              <a:buFont typeface="Arial" panose="020B0604020202020204" pitchFamily="34" charset="0"/>
              <a:buChar char="•"/>
            </a:pPr>
            <a:r>
              <a:rPr lang="en-US" sz="1400" dirty="0"/>
              <a:t>Could include obligations to address transitions away from risks as investment condition</a:t>
            </a:r>
          </a:p>
        </p:txBody>
      </p:sp>
      <p:sp>
        <p:nvSpPr>
          <p:cNvPr id="8" name="TextBox 7">
            <a:extLst>
              <a:ext uri="{FF2B5EF4-FFF2-40B4-BE49-F238E27FC236}">
                <a16:creationId xmlns:a16="http://schemas.microsoft.com/office/drawing/2014/main" id="{E7BFC1C9-BF36-41EC-AD37-902291B792FB}"/>
              </a:ext>
            </a:extLst>
          </p:cNvPr>
          <p:cNvSpPr txBox="1"/>
          <p:nvPr/>
        </p:nvSpPr>
        <p:spPr>
          <a:xfrm>
            <a:off x="8267699" y="4998545"/>
            <a:ext cx="3505200" cy="954107"/>
          </a:xfrm>
          <a:prstGeom prst="rect">
            <a:avLst/>
          </a:prstGeom>
          <a:noFill/>
        </p:spPr>
        <p:txBody>
          <a:bodyPr wrap="square" rtlCol="0">
            <a:spAutoFit/>
          </a:bodyPr>
          <a:lstStyle/>
          <a:p>
            <a:pPr marL="115891" indent="-115891">
              <a:spcAft>
                <a:spcPts val="1200"/>
              </a:spcAft>
              <a:buFont typeface="Arial" panose="020B0604020202020204" pitchFamily="34" charset="0"/>
              <a:buChar char="•"/>
            </a:pPr>
            <a:r>
              <a:rPr lang="en-US" sz="1400" dirty="0"/>
              <a:t>Evaluation of sustainability risks can help reshape or redirect investment to assets that can improve development and financial stability </a:t>
            </a:r>
          </a:p>
        </p:txBody>
      </p:sp>
      <p:sp>
        <p:nvSpPr>
          <p:cNvPr id="4" name="TextBox 3">
            <a:extLst>
              <a:ext uri="{FF2B5EF4-FFF2-40B4-BE49-F238E27FC236}">
                <a16:creationId xmlns:a16="http://schemas.microsoft.com/office/drawing/2014/main" id="{89D52164-0DB0-4B15-AE36-443AB95FEBF2}"/>
              </a:ext>
            </a:extLst>
          </p:cNvPr>
          <p:cNvSpPr txBox="1"/>
          <p:nvPr/>
        </p:nvSpPr>
        <p:spPr>
          <a:xfrm>
            <a:off x="533404" y="2514600"/>
            <a:ext cx="5029187" cy="2106731"/>
          </a:xfrm>
          <a:prstGeom prst="rect">
            <a:avLst/>
          </a:prstGeom>
          <a:noFill/>
        </p:spPr>
        <p:txBody>
          <a:bodyPr wrap="square" rtlCol="0">
            <a:spAutoFit/>
          </a:bodyPr>
          <a:lstStyle/>
          <a:p>
            <a:r>
              <a:rPr lang="en-US" sz="2400" b="1" dirty="0"/>
              <a:t>Advisory Finance Group question:</a:t>
            </a:r>
          </a:p>
          <a:p>
            <a:endParaRPr lang="en-US" sz="2000" b="1" dirty="0"/>
          </a:p>
          <a:p>
            <a:pPr>
              <a:lnSpc>
                <a:spcPct val="110000"/>
              </a:lnSpc>
            </a:pPr>
            <a:r>
              <a:rPr lang="en-US" sz="2000" i="1" dirty="0"/>
              <a:t>“Should we, can we, develop metrics and policies that address sustainability and climate transition risks the same way we address financial risks?”</a:t>
            </a:r>
          </a:p>
        </p:txBody>
      </p:sp>
      <p:cxnSp>
        <p:nvCxnSpPr>
          <p:cNvPr id="11" name="Straight Connector 10">
            <a:extLst>
              <a:ext uri="{FF2B5EF4-FFF2-40B4-BE49-F238E27FC236}">
                <a16:creationId xmlns:a16="http://schemas.microsoft.com/office/drawing/2014/main" id="{0EB71583-67F8-4153-BD0B-E996A109379B}"/>
              </a:ext>
            </a:extLst>
          </p:cNvPr>
          <p:cNvCxnSpPr/>
          <p:nvPr/>
        </p:nvCxnSpPr>
        <p:spPr>
          <a:xfrm>
            <a:off x="6096000" y="914400"/>
            <a:ext cx="0" cy="5562600"/>
          </a:xfrm>
          <a:prstGeom prst="line">
            <a:avLst/>
          </a:prstGeom>
          <a:ln w="15875">
            <a:solidFill>
              <a:schemeClr val="bg1">
                <a:lumMod val="50000"/>
              </a:schemeClr>
            </a:solidFill>
            <a:prstDash val="sysDot"/>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DC6D98AB-8287-473F-A0CB-13E8170F60F8}"/>
              </a:ext>
            </a:extLst>
          </p:cNvPr>
          <p:cNvSpPr txBox="1"/>
          <p:nvPr/>
        </p:nvSpPr>
        <p:spPr>
          <a:xfrm>
            <a:off x="7696200" y="868918"/>
            <a:ext cx="2715808" cy="369332"/>
          </a:xfrm>
          <a:prstGeom prst="rect">
            <a:avLst/>
          </a:prstGeom>
          <a:noFill/>
        </p:spPr>
        <p:txBody>
          <a:bodyPr wrap="none" rtlCol="0">
            <a:spAutoFit/>
          </a:bodyPr>
          <a:lstStyle/>
          <a:p>
            <a:r>
              <a:rPr lang="en-US" b="1" dirty="0"/>
              <a:t>Objectives of risk analysis</a:t>
            </a:r>
          </a:p>
        </p:txBody>
      </p:sp>
      <p:sp>
        <p:nvSpPr>
          <p:cNvPr id="6" name="Slide Number Placeholder 5">
            <a:extLst>
              <a:ext uri="{FF2B5EF4-FFF2-40B4-BE49-F238E27FC236}">
                <a16:creationId xmlns:a16="http://schemas.microsoft.com/office/drawing/2014/main" id="{63AD1A28-DEDF-48D0-B679-4A68425DF3B5}"/>
              </a:ext>
            </a:extLst>
          </p:cNvPr>
          <p:cNvSpPr>
            <a:spLocks noGrp="1"/>
          </p:cNvSpPr>
          <p:nvPr>
            <p:ph type="sldNum" sz="quarter" idx="4"/>
          </p:nvPr>
        </p:nvSpPr>
        <p:spPr/>
        <p:txBody>
          <a:bodyPr/>
          <a:lstStyle/>
          <a:p>
            <a:fld id="{005ED145-52BD-FC41-B15C-9E02BE74B9C5}" type="slidenum">
              <a:rPr lang="en-US" smtClean="0"/>
              <a:pPr/>
              <a:t>5</a:t>
            </a:fld>
            <a:endParaRPr lang="en-US" dirty="0"/>
          </a:p>
        </p:txBody>
      </p:sp>
    </p:spTree>
    <p:extLst>
      <p:ext uri="{BB962C8B-B14F-4D97-AF65-F5344CB8AC3E}">
        <p14:creationId xmlns:p14="http://schemas.microsoft.com/office/powerpoint/2010/main" val="3370823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90412" cy="775664"/>
          </a:xfrm>
          <a:solidFill>
            <a:schemeClr val="bg2">
              <a:lumMod val="90000"/>
            </a:schemeClr>
          </a:solidFill>
        </p:spPr>
        <p:txBody>
          <a:bodyPr>
            <a:noAutofit/>
          </a:bodyPr>
          <a:lstStyle/>
          <a:p>
            <a:pPr marL="114300"/>
            <a:r>
              <a:rPr lang="en-US" sz="2200" i="0" dirty="0">
                <a:latin typeface="Candara" panose="020E0502030303020204" pitchFamily="34" charset="0"/>
              </a:rPr>
              <a:t>The analysis needs to be micro/asset based, scenario driven, path dependent, and both global and national in perspective</a:t>
            </a:r>
          </a:p>
        </p:txBody>
      </p:sp>
      <p:sp>
        <p:nvSpPr>
          <p:cNvPr id="6" name="TextBox 5">
            <a:extLst>
              <a:ext uri="{FF2B5EF4-FFF2-40B4-BE49-F238E27FC236}">
                <a16:creationId xmlns:a16="http://schemas.microsoft.com/office/drawing/2014/main" id="{F2082B67-DAC0-456D-904E-6C922602E693}"/>
              </a:ext>
            </a:extLst>
          </p:cNvPr>
          <p:cNvSpPr txBox="1"/>
          <p:nvPr/>
        </p:nvSpPr>
        <p:spPr>
          <a:xfrm>
            <a:off x="3809999" y="1066800"/>
            <a:ext cx="5048969" cy="615553"/>
          </a:xfrm>
          <a:prstGeom prst="rect">
            <a:avLst/>
          </a:prstGeom>
          <a:noFill/>
        </p:spPr>
        <p:txBody>
          <a:bodyPr wrap="square" rtlCol="0">
            <a:spAutoFit/>
          </a:bodyPr>
          <a:lstStyle/>
          <a:p>
            <a:r>
              <a:rPr lang="en-US" b="1" dirty="0"/>
              <a:t>Scenario input: </a:t>
            </a:r>
          </a:p>
          <a:p>
            <a:r>
              <a:rPr lang="en-US" sz="1600" dirty="0"/>
              <a:t>Extract relevant data on supply, demand, costs, timing </a:t>
            </a:r>
            <a:endParaRPr lang="en-US" dirty="0"/>
          </a:p>
        </p:txBody>
      </p:sp>
      <p:sp>
        <p:nvSpPr>
          <p:cNvPr id="7" name="TextBox 6">
            <a:extLst>
              <a:ext uri="{FF2B5EF4-FFF2-40B4-BE49-F238E27FC236}">
                <a16:creationId xmlns:a16="http://schemas.microsoft.com/office/drawing/2014/main" id="{B12E61FC-B37A-41D4-B540-EA8BA5E82821}"/>
              </a:ext>
            </a:extLst>
          </p:cNvPr>
          <p:cNvSpPr txBox="1"/>
          <p:nvPr/>
        </p:nvSpPr>
        <p:spPr>
          <a:xfrm>
            <a:off x="3811376" y="1925996"/>
            <a:ext cx="7999624" cy="1107996"/>
          </a:xfrm>
          <a:prstGeom prst="rect">
            <a:avLst/>
          </a:prstGeom>
          <a:noFill/>
        </p:spPr>
        <p:txBody>
          <a:bodyPr wrap="square" rtlCol="0">
            <a:spAutoFit/>
          </a:bodyPr>
          <a:lstStyle/>
          <a:p>
            <a:r>
              <a:rPr lang="en-US" b="1" dirty="0"/>
              <a:t>Market/Industry models</a:t>
            </a:r>
          </a:p>
          <a:p>
            <a:r>
              <a:rPr lang="en-US" sz="1600" dirty="0"/>
              <a:t>Global supply and demand models including production costs, transport costs, quality differentials, investment requirements, expansion opportunities, cost of capital, et al, for BAU and WB2C scenarios</a:t>
            </a:r>
            <a:endParaRPr lang="en-US" dirty="0"/>
          </a:p>
        </p:txBody>
      </p:sp>
      <p:sp>
        <p:nvSpPr>
          <p:cNvPr id="8" name="TextBox 7">
            <a:extLst>
              <a:ext uri="{FF2B5EF4-FFF2-40B4-BE49-F238E27FC236}">
                <a16:creationId xmlns:a16="http://schemas.microsoft.com/office/drawing/2014/main" id="{E5E35222-F13E-4CF2-A341-233A576A6FBF}"/>
              </a:ext>
            </a:extLst>
          </p:cNvPr>
          <p:cNvSpPr txBox="1"/>
          <p:nvPr/>
        </p:nvSpPr>
        <p:spPr>
          <a:xfrm>
            <a:off x="3809999" y="3227349"/>
            <a:ext cx="8077201" cy="861774"/>
          </a:xfrm>
          <a:prstGeom prst="rect">
            <a:avLst/>
          </a:prstGeom>
          <a:noFill/>
        </p:spPr>
        <p:txBody>
          <a:bodyPr wrap="square" rtlCol="0">
            <a:spAutoFit/>
          </a:bodyPr>
          <a:lstStyle/>
          <a:p>
            <a:r>
              <a:rPr lang="en-US" b="1" dirty="0"/>
              <a:t>Asset valuation models</a:t>
            </a:r>
          </a:p>
          <a:p>
            <a:r>
              <a:rPr lang="en-US" sz="1600" dirty="0"/>
              <a:t>Translation of global asset model output to individual assets, mostly falls out of industry models </a:t>
            </a:r>
            <a:endParaRPr lang="en-US" dirty="0"/>
          </a:p>
        </p:txBody>
      </p:sp>
      <p:sp>
        <p:nvSpPr>
          <p:cNvPr id="9" name="TextBox 8">
            <a:extLst>
              <a:ext uri="{FF2B5EF4-FFF2-40B4-BE49-F238E27FC236}">
                <a16:creationId xmlns:a16="http://schemas.microsoft.com/office/drawing/2014/main" id="{4F69C6A6-E491-4436-9285-72AAAFACA1ED}"/>
              </a:ext>
            </a:extLst>
          </p:cNvPr>
          <p:cNvSpPr txBox="1"/>
          <p:nvPr/>
        </p:nvSpPr>
        <p:spPr>
          <a:xfrm>
            <a:off x="3809999" y="4274853"/>
            <a:ext cx="8077201" cy="1677382"/>
          </a:xfrm>
          <a:prstGeom prst="rect">
            <a:avLst/>
          </a:prstGeom>
          <a:noFill/>
        </p:spPr>
        <p:txBody>
          <a:bodyPr wrap="square" rtlCol="0">
            <a:spAutoFit/>
          </a:bodyPr>
          <a:lstStyle/>
          <a:p>
            <a:r>
              <a:rPr lang="en-US" b="1" dirty="0"/>
              <a:t>Impact allocation models</a:t>
            </a:r>
          </a:p>
          <a:p>
            <a:pPr>
              <a:spcAft>
                <a:spcPts val="600"/>
              </a:spcAft>
            </a:pPr>
            <a:r>
              <a:rPr lang="en-US" sz="1600" dirty="0"/>
              <a:t>Country and asset level policy, taxation, ownership and contract factors drive allocation of potential loss/risk to:</a:t>
            </a:r>
          </a:p>
          <a:p>
            <a:pPr marL="742950" lvl="1" indent="-285750">
              <a:buFont typeface="Arial" panose="020B0604020202020204" pitchFamily="34" charset="0"/>
              <a:buChar char="•"/>
            </a:pPr>
            <a:r>
              <a:rPr lang="en-US" sz="1600" dirty="0"/>
              <a:t>Government</a:t>
            </a:r>
          </a:p>
          <a:p>
            <a:pPr marL="742950" lvl="1" indent="-285750">
              <a:buFont typeface="Arial" panose="020B0604020202020204" pitchFamily="34" charset="0"/>
              <a:buChar char="•"/>
            </a:pPr>
            <a:r>
              <a:rPr lang="en-US" sz="1600" dirty="0"/>
              <a:t>Consumers</a:t>
            </a:r>
          </a:p>
          <a:p>
            <a:pPr marL="742950" lvl="1" indent="-285750">
              <a:buFont typeface="Arial" panose="020B0604020202020204" pitchFamily="34" charset="0"/>
              <a:buChar char="•"/>
            </a:pPr>
            <a:r>
              <a:rPr lang="en-US" sz="1600" dirty="0"/>
              <a:t>Listed companies  </a:t>
            </a:r>
            <a:endParaRPr lang="en-US" dirty="0"/>
          </a:p>
        </p:txBody>
      </p:sp>
      <p:sp>
        <p:nvSpPr>
          <p:cNvPr id="10" name="Oval 9">
            <a:extLst>
              <a:ext uri="{FF2B5EF4-FFF2-40B4-BE49-F238E27FC236}">
                <a16:creationId xmlns:a16="http://schemas.microsoft.com/office/drawing/2014/main" id="{FADAA37E-D365-4F8D-A789-4AC7453ADA2D}"/>
              </a:ext>
            </a:extLst>
          </p:cNvPr>
          <p:cNvSpPr/>
          <p:nvPr/>
        </p:nvSpPr>
        <p:spPr>
          <a:xfrm>
            <a:off x="3962400" y="5104132"/>
            <a:ext cx="2391617" cy="556736"/>
          </a:xfrm>
          <a:prstGeom prst="ellipse">
            <a:avLst/>
          </a:prstGeom>
          <a:noFill/>
          <a:ln w="38100" cmpd="sng">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a:extLst>
              <a:ext uri="{FF2B5EF4-FFF2-40B4-BE49-F238E27FC236}">
                <a16:creationId xmlns:a16="http://schemas.microsoft.com/office/drawing/2014/main" id="{4371DC05-FE66-4295-88BC-05B9832F9A32}"/>
              </a:ext>
            </a:extLst>
          </p:cNvPr>
          <p:cNvSpPr/>
          <p:nvPr/>
        </p:nvSpPr>
        <p:spPr>
          <a:xfrm>
            <a:off x="4210120" y="5625760"/>
            <a:ext cx="2391617" cy="369451"/>
          </a:xfrm>
          <a:prstGeom prst="ellipse">
            <a:avLst/>
          </a:prstGeom>
          <a:noFill/>
          <a:ln w="38100" cmpd="sng">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6BE70675-F839-4078-A408-E4FE38B39317}"/>
              </a:ext>
            </a:extLst>
          </p:cNvPr>
          <p:cNvCxnSpPr>
            <a:cxnSpLocks/>
            <a:stCxn id="10" idx="2"/>
          </p:cNvCxnSpPr>
          <p:nvPr/>
        </p:nvCxnSpPr>
        <p:spPr>
          <a:xfrm flipH="1">
            <a:off x="2973637" y="5382500"/>
            <a:ext cx="988763" cy="364321"/>
          </a:xfrm>
          <a:prstGeom prst="straightConnector1">
            <a:avLst/>
          </a:prstGeom>
          <a:ln>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18823A70-0FFE-4BE9-892A-5C97EED416BD}"/>
              </a:ext>
            </a:extLst>
          </p:cNvPr>
          <p:cNvCxnSpPr>
            <a:cxnSpLocks/>
            <a:stCxn id="20" idx="1"/>
            <a:endCxn id="13" idx="6"/>
          </p:cNvCxnSpPr>
          <p:nvPr/>
        </p:nvCxnSpPr>
        <p:spPr>
          <a:xfrm flipH="1">
            <a:off x="6601737" y="5810486"/>
            <a:ext cx="836362" cy="0"/>
          </a:xfrm>
          <a:prstGeom prst="straightConnector1">
            <a:avLst/>
          </a:prstGeom>
          <a:ln>
            <a:solidFill>
              <a:schemeClr val="accent3">
                <a:lumMod val="50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E096BFB3-0C48-41A6-AC4B-99DD2006C932}"/>
              </a:ext>
            </a:extLst>
          </p:cNvPr>
          <p:cNvCxnSpPr>
            <a:cxnSpLocks/>
          </p:cNvCxnSpPr>
          <p:nvPr/>
        </p:nvCxnSpPr>
        <p:spPr>
          <a:xfrm>
            <a:off x="4800600" y="1640306"/>
            <a:ext cx="0" cy="340894"/>
          </a:xfrm>
          <a:prstGeom prst="straightConnector1">
            <a:avLst/>
          </a:prstGeom>
          <a:ln w="762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A1836721-C624-4B5E-AE92-AA3FA1AC61F1}"/>
              </a:ext>
            </a:extLst>
          </p:cNvPr>
          <p:cNvCxnSpPr>
            <a:cxnSpLocks/>
          </p:cNvCxnSpPr>
          <p:nvPr/>
        </p:nvCxnSpPr>
        <p:spPr>
          <a:xfrm>
            <a:off x="4800600" y="2941659"/>
            <a:ext cx="0" cy="340894"/>
          </a:xfrm>
          <a:prstGeom prst="straightConnector1">
            <a:avLst/>
          </a:prstGeom>
          <a:ln w="762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EF08A4B8-B664-49AD-9994-BCEDC307BAF6}"/>
              </a:ext>
            </a:extLst>
          </p:cNvPr>
          <p:cNvCxnSpPr>
            <a:cxnSpLocks/>
          </p:cNvCxnSpPr>
          <p:nvPr/>
        </p:nvCxnSpPr>
        <p:spPr>
          <a:xfrm>
            <a:off x="4800600" y="3991489"/>
            <a:ext cx="0" cy="340894"/>
          </a:xfrm>
          <a:prstGeom prst="straightConnector1">
            <a:avLst/>
          </a:prstGeom>
          <a:ln w="762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940634DC-BFA2-4DF9-A8A9-F8D8721B5BB7}"/>
              </a:ext>
            </a:extLst>
          </p:cNvPr>
          <p:cNvSpPr txBox="1"/>
          <p:nvPr/>
        </p:nvSpPr>
        <p:spPr>
          <a:xfrm>
            <a:off x="419580" y="5536736"/>
            <a:ext cx="2787951" cy="830997"/>
          </a:xfrm>
          <a:prstGeom prst="rect">
            <a:avLst/>
          </a:prstGeom>
          <a:noFill/>
        </p:spPr>
        <p:txBody>
          <a:bodyPr wrap="square" rtlCol="0">
            <a:spAutoFit/>
          </a:bodyPr>
          <a:lstStyle/>
          <a:p>
            <a:r>
              <a:rPr lang="en-US" sz="1600" dirty="0"/>
              <a:t>Feeds into macroeconomic, sovereign risk, and market impact models</a:t>
            </a:r>
          </a:p>
        </p:txBody>
      </p:sp>
      <p:sp>
        <p:nvSpPr>
          <p:cNvPr id="20" name="TextBox 19">
            <a:extLst>
              <a:ext uri="{FF2B5EF4-FFF2-40B4-BE49-F238E27FC236}">
                <a16:creationId xmlns:a16="http://schemas.microsoft.com/office/drawing/2014/main" id="{E9B18879-737F-4FC0-BCCD-ABA663F1588C}"/>
              </a:ext>
            </a:extLst>
          </p:cNvPr>
          <p:cNvSpPr txBox="1"/>
          <p:nvPr/>
        </p:nvSpPr>
        <p:spPr>
          <a:xfrm>
            <a:off x="7438099" y="5394987"/>
            <a:ext cx="3012199" cy="830997"/>
          </a:xfrm>
          <a:prstGeom prst="rect">
            <a:avLst/>
          </a:prstGeom>
          <a:noFill/>
        </p:spPr>
        <p:txBody>
          <a:bodyPr wrap="square" rtlCol="0">
            <a:spAutoFit/>
          </a:bodyPr>
          <a:lstStyle/>
          <a:p>
            <a:r>
              <a:rPr lang="en-US" sz="1600" dirty="0"/>
              <a:t>Asset valuation impacts are aggregated into company valuation impact models</a:t>
            </a:r>
          </a:p>
        </p:txBody>
      </p:sp>
      <p:sp>
        <p:nvSpPr>
          <p:cNvPr id="3" name="Slide Number Placeholder 2">
            <a:extLst>
              <a:ext uri="{FF2B5EF4-FFF2-40B4-BE49-F238E27FC236}">
                <a16:creationId xmlns:a16="http://schemas.microsoft.com/office/drawing/2014/main" id="{F03299C2-441C-4CB6-91D4-22004414B628}"/>
              </a:ext>
            </a:extLst>
          </p:cNvPr>
          <p:cNvSpPr>
            <a:spLocks noGrp="1"/>
          </p:cNvSpPr>
          <p:nvPr>
            <p:ph type="sldNum" sz="quarter" idx="4"/>
          </p:nvPr>
        </p:nvSpPr>
        <p:spPr/>
        <p:txBody>
          <a:bodyPr/>
          <a:lstStyle/>
          <a:p>
            <a:fld id="{005ED145-52BD-FC41-B15C-9E02BE74B9C5}" type="slidenum">
              <a:rPr lang="en-US" smtClean="0"/>
              <a:pPr/>
              <a:t>6</a:t>
            </a:fld>
            <a:endParaRPr lang="en-US" dirty="0"/>
          </a:p>
        </p:txBody>
      </p:sp>
    </p:spTree>
    <p:extLst>
      <p:ext uri="{BB962C8B-B14F-4D97-AF65-F5344CB8AC3E}">
        <p14:creationId xmlns:p14="http://schemas.microsoft.com/office/powerpoint/2010/main" val="1688774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3AD1A28-DEDF-48D0-B679-4A68425DF3B5}"/>
              </a:ext>
            </a:extLst>
          </p:cNvPr>
          <p:cNvSpPr>
            <a:spLocks noGrp="1"/>
          </p:cNvSpPr>
          <p:nvPr>
            <p:ph type="sldNum" sz="quarter" idx="4"/>
          </p:nvPr>
        </p:nvSpPr>
        <p:spPr/>
        <p:txBody>
          <a:bodyPr/>
          <a:lstStyle/>
          <a:p>
            <a:fld id="{005ED145-52BD-FC41-B15C-9E02BE74B9C5}" type="slidenum">
              <a:rPr lang="en-US" smtClean="0"/>
              <a:pPr/>
              <a:t>7</a:t>
            </a:fld>
            <a:endParaRPr lang="en-US" dirty="0"/>
          </a:p>
        </p:txBody>
      </p:sp>
      <p:sp>
        <p:nvSpPr>
          <p:cNvPr id="5" name="Rectangle: Rounded Corners 4">
            <a:extLst>
              <a:ext uri="{FF2B5EF4-FFF2-40B4-BE49-F238E27FC236}">
                <a16:creationId xmlns:a16="http://schemas.microsoft.com/office/drawing/2014/main" id="{CED93834-F988-4DD6-9612-F0645A05644F}"/>
              </a:ext>
            </a:extLst>
          </p:cNvPr>
          <p:cNvSpPr/>
          <p:nvPr/>
        </p:nvSpPr>
        <p:spPr>
          <a:xfrm>
            <a:off x="3886200" y="1828800"/>
            <a:ext cx="4267200" cy="2667000"/>
          </a:xfrm>
          <a:prstGeom prst="roundRect">
            <a:avLst/>
          </a:prstGeom>
          <a:solidFill>
            <a:schemeClr val="bg2"/>
          </a:solidFill>
          <a:ln w="38100" cmpd="sng">
            <a:noFill/>
          </a:ln>
        </p:spPr>
        <p:style>
          <a:lnRef idx="2">
            <a:schemeClr val="accent6"/>
          </a:lnRef>
          <a:fillRef idx="1">
            <a:schemeClr val="lt1"/>
          </a:fillRef>
          <a:effectRef idx="0">
            <a:schemeClr val="accent6"/>
          </a:effectRef>
          <a:fontRef idx="minor">
            <a:schemeClr val="dk1"/>
          </a:fontRef>
        </p:style>
        <p:txBody>
          <a:bodyPr rtlCol="0" anchor="ctr"/>
          <a:lstStyle/>
          <a:p>
            <a:pPr marR="0" lvl="0" algn="ctr">
              <a:spcBef>
                <a:spcPts val="0"/>
              </a:spcBef>
              <a:spcAft>
                <a:spcPts val="0"/>
              </a:spcAft>
            </a:pPr>
            <a:r>
              <a:rPr lang="en-US" b="1" dirty="0">
                <a:latin typeface="Candara" panose="020E0502030303020204" pitchFamily="34" charset="0"/>
                <a:ea typeface="Calibri" panose="020F0502020204030204" pitchFamily="34" charset="0"/>
              </a:rPr>
              <a:t>Highlights from our South Africa study</a:t>
            </a:r>
          </a:p>
        </p:txBody>
      </p:sp>
    </p:spTree>
    <p:extLst>
      <p:ext uri="{BB962C8B-B14F-4D97-AF65-F5344CB8AC3E}">
        <p14:creationId xmlns:p14="http://schemas.microsoft.com/office/powerpoint/2010/main" val="2387513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75664"/>
          </a:xfrm>
          <a:solidFill>
            <a:schemeClr val="bg2">
              <a:lumMod val="90000"/>
            </a:schemeClr>
          </a:solidFill>
        </p:spPr>
        <p:txBody>
          <a:bodyPr>
            <a:noAutofit/>
          </a:bodyPr>
          <a:lstStyle/>
          <a:p>
            <a:pPr marL="57150"/>
            <a:r>
              <a:rPr lang="en-US" sz="2200" i="0" dirty="0">
                <a:latin typeface="Candara" panose="020E0502030303020204" pitchFamily="34" charset="0"/>
              </a:rPr>
              <a:t>South Africa needs to respond to a global transition that is already underway</a:t>
            </a:r>
          </a:p>
        </p:txBody>
      </p:sp>
      <p:sp>
        <p:nvSpPr>
          <p:cNvPr id="3" name="Slide Number Placeholder 2">
            <a:extLst>
              <a:ext uri="{FF2B5EF4-FFF2-40B4-BE49-F238E27FC236}">
                <a16:creationId xmlns:a16="http://schemas.microsoft.com/office/drawing/2014/main" id="{7D349D35-D36A-4F4B-9799-30E04B42E842}"/>
              </a:ext>
            </a:extLst>
          </p:cNvPr>
          <p:cNvSpPr>
            <a:spLocks noGrp="1"/>
          </p:cNvSpPr>
          <p:nvPr>
            <p:ph type="sldNum" sz="quarter" idx="4"/>
          </p:nvPr>
        </p:nvSpPr>
        <p:spPr/>
        <p:txBody>
          <a:bodyPr/>
          <a:lstStyle/>
          <a:p>
            <a:fld id="{005ED145-52BD-FC41-B15C-9E02BE74B9C5}" type="slidenum">
              <a:rPr lang="en-US" smtClean="0"/>
              <a:pPr/>
              <a:t>8</a:t>
            </a:fld>
            <a:endParaRPr lang="en-US" dirty="0"/>
          </a:p>
        </p:txBody>
      </p:sp>
      <p:sp>
        <p:nvSpPr>
          <p:cNvPr id="35" name="TextBox 34">
            <a:extLst>
              <a:ext uri="{FF2B5EF4-FFF2-40B4-BE49-F238E27FC236}">
                <a16:creationId xmlns:a16="http://schemas.microsoft.com/office/drawing/2014/main" id="{029C2B36-D01C-44A2-8881-5ACCEEDE8FAB}"/>
              </a:ext>
            </a:extLst>
          </p:cNvPr>
          <p:cNvSpPr txBox="1"/>
          <p:nvPr/>
        </p:nvSpPr>
        <p:spPr>
          <a:xfrm>
            <a:off x="1015875" y="816114"/>
            <a:ext cx="3098925" cy="707886"/>
          </a:xfrm>
          <a:prstGeom prst="rect">
            <a:avLst/>
          </a:prstGeom>
          <a:noFill/>
        </p:spPr>
        <p:txBody>
          <a:bodyPr wrap="none" rtlCol="0">
            <a:spAutoFit/>
          </a:bodyPr>
          <a:lstStyle/>
          <a:p>
            <a:pPr algn="ctr"/>
            <a:r>
              <a:rPr lang="en-US" sz="2000" b="1" dirty="0"/>
              <a:t>Questions for South Africa</a:t>
            </a:r>
          </a:p>
          <a:p>
            <a:pPr algn="ctr"/>
            <a:r>
              <a:rPr lang="en-US" sz="2000" b="1" dirty="0"/>
              <a:t>on the transition</a:t>
            </a:r>
          </a:p>
        </p:txBody>
      </p:sp>
      <p:sp>
        <p:nvSpPr>
          <p:cNvPr id="38" name="TextBox 37">
            <a:extLst>
              <a:ext uri="{FF2B5EF4-FFF2-40B4-BE49-F238E27FC236}">
                <a16:creationId xmlns:a16="http://schemas.microsoft.com/office/drawing/2014/main" id="{04E0A6AA-7187-4C08-BEA6-BD7299E376A5}"/>
              </a:ext>
            </a:extLst>
          </p:cNvPr>
          <p:cNvSpPr txBox="1"/>
          <p:nvPr/>
        </p:nvSpPr>
        <p:spPr>
          <a:xfrm>
            <a:off x="591172" y="2155233"/>
            <a:ext cx="4378449" cy="3416320"/>
          </a:xfrm>
          <a:prstGeom prst="rect">
            <a:avLst/>
          </a:prstGeom>
          <a:noFill/>
        </p:spPr>
        <p:txBody>
          <a:bodyPr wrap="square" rtlCol="0">
            <a:spAutoFit/>
          </a:bodyPr>
          <a:lstStyle/>
          <a:p>
            <a:r>
              <a:rPr lang="en-US" b="1" dirty="0"/>
              <a:t>What has already happened? </a:t>
            </a:r>
          </a:p>
          <a:p>
            <a:endParaRPr lang="en-US" b="1" dirty="0"/>
          </a:p>
          <a:p>
            <a:endParaRPr lang="en-US" b="1" dirty="0"/>
          </a:p>
          <a:p>
            <a:r>
              <a:rPr lang="en-US" b="1" dirty="0"/>
              <a:t>What could happen?</a:t>
            </a:r>
          </a:p>
          <a:p>
            <a:endParaRPr lang="en-US" b="1" dirty="0"/>
          </a:p>
          <a:p>
            <a:endParaRPr lang="en-US" b="1" dirty="0"/>
          </a:p>
          <a:p>
            <a:r>
              <a:rPr lang="en-US" b="1" dirty="0"/>
              <a:t>Are the drivers of transition impact global or domestic?</a:t>
            </a:r>
          </a:p>
          <a:p>
            <a:endParaRPr lang="en-US" b="1" dirty="0"/>
          </a:p>
          <a:p>
            <a:endParaRPr lang="en-US" b="1" dirty="0"/>
          </a:p>
          <a:p>
            <a:r>
              <a:rPr lang="en-US" b="1" dirty="0"/>
              <a:t>Who bears the risk and what can they do about it?</a:t>
            </a:r>
          </a:p>
        </p:txBody>
      </p:sp>
      <p:grpSp>
        <p:nvGrpSpPr>
          <p:cNvPr id="10" name="Group 9">
            <a:extLst>
              <a:ext uri="{FF2B5EF4-FFF2-40B4-BE49-F238E27FC236}">
                <a16:creationId xmlns:a16="http://schemas.microsoft.com/office/drawing/2014/main" id="{69996CB4-87C5-4BC6-8C4B-93ABE2253522}"/>
              </a:ext>
            </a:extLst>
          </p:cNvPr>
          <p:cNvGrpSpPr/>
          <p:nvPr/>
        </p:nvGrpSpPr>
        <p:grpSpPr>
          <a:xfrm>
            <a:off x="5405334" y="785139"/>
            <a:ext cx="6634266" cy="5920461"/>
            <a:chOff x="5405334" y="785139"/>
            <a:chExt cx="6634266" cy="5920461"/>
          </a:xfrm>
        </p:grpSpPr>
        <p:grpSp>
          <p:nvGrpSpPr>
            <p:cNvPr id="9" name="Group 8">
              <a:extLst>
                <a:ext uri="{FF2B5EF4-FFF2-40B4-BE49-F238E27FC236}">
                  <a16:creationId xmlns:a16="http://schemas.microsoft.com/office/drawing/2014/main" id="{4D8D9A35-F411-4927-ADC3-809DA457A3B2}"/>
                </a:ext>
              </a:extLst>
            </p:cNvPr>
            <p:cNvGrpSpPr/>
            <p:nvPr/>
          </p:nvGrpSpPr>
          <p:grpSpPr>
            <a:xfrm>
              <a:off x="5405334" y="838200"/>
              <a:ext cx="6634266" cy="5867400"/>
              <a:chOff x="5405334" y="1752026"/>
              <a:chExt cx="6634266" cy="4892394"/>
            </a:xfrm>
          </p:grpSpPr>
          <p:pic>
            <p:nvPicPr>
              <p:cNvPr id="1027" name="Picture 3" descr="Figure ES1 original_David's original design.jpg">
                <a:extLst>
                  <a:ext uri="{FF2B5EF4-FFF2-40B4-BE49-F238E27FC236}">
                    <a16:creationId xmlns:a16="http://schemas.microsoft.com/office/drawing/2014/main" id="{74B8C603-E34A-433E-B247-BAD3665855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29" t="25878" r="40887" b="24075"/>
              <a:stretch/>
            </p:blipFill>
            <p:spPr bwMode="auto">
              <a:xfrm>
                <a:off x="5804017" y="2286000"/>
                <a:ext cx="6235583" cy="43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5F7F94B7-BA22-4ED3-BBED-B27B585806E1}"/>
                  </a:ext>
                </a:extLst>
              </p:cNvPr>
              <p:cNvSpPr txBox="1"/>
              <p:nvPr/>
            </p:nvSpPr>
            <p:spPr>
              <a:xfrm>
                <a:off x="5574971" y="3885351"/>
                <a:ext cx="303425" cy="387431"/>
              </a:xfrm>
              <a:prstGeom prst="rect">
                <a:avLst/>
              </a:prstGeom>
              <a:noFill/>
            </p:spPr>
            <p:txBody>
              <a:bodyPr wrap="none" rtlCol="0">
                <a:spAutoFit/>
              </a:bodyPr>
              <a:lstStyle/>
              <a:p>
                <a:r>
                  <a:rPr lang="en-US" sz="1600" b="1" dirty="0"/>
                  <a:t>0</a:t>
                </a:r>
              </a:p>
            </p:txBody>
          </p:sp>
          <p:sp>
            <p:nvSpPr>
              <p:cNvPr id="36" name="TextBox 35">
                <a:extLst>
                  <a:ext uri="{FF2B5EF4-FFF2-40B4-BE49-F238E27FC236}">
                    <a16:creationId xmlns:a16="http://schemas.microsoft.com/office/drawing/2014/main" id="{A10464E4-32DA-4514-87BB-04B988D7BC0A}"/>
                  </a:ext>
                </a:extLst>
              </p:cNvPr>
              <p:cNvSpPr txBox="1"/>
              <p:nvPr/>
            </p:nvSpPr>
            <p:spPr>
              <a:xfrm>
                <a:off x="5452408" y="2163604"/>
                <a:ext cx="416050" cy="387431"/>
              </a:xfrm>
              <a:prstGeom prst="rect">
                <a:avLst/>
              </a:prstGeom>
              <a:noFill/>
            </p:spPr>
            <p:txBody>
              <a:bodyPr wrap="none" rtlCol="0">
                <a:spAutoFit/>
              </a:bodyPr>
              <a:lstStyle/>
              <a:p>
                <a:r>
                  <a:rPr lang="en-US" sz="1600" b="1" dirty="0"/>
                  <a:t>60</a:t>
                </a:r>
              </a:p>
            </p:txBody>
          </p:sp>
          <p:sp>
            <p:nvSpPr>
              <p:cNvPr id="37" name="TextBox 36">
                <a:extLst>
                  <a:ext uri="{FF2B5EF4-FFF2-40B4-BE49-F238E27FC236}">
                    <a16:creationId xmlns:a16="http://schemas.microsoft.com/office/drawing/2014/main" id="{576679BD-02B6-4F70-AAC2-8D1BBDCF68AA}"/>
                  </a:ext>
                </a:extLst>
              </p:cNvPr>
              <p:cNvSpPr txBox="1"/>
              <p:nvPr/>
            </p:nvSpPr>
            <p:spPr>
              <a:xfrm>
                <a:off x="5405334" y="5595730"/>
                <a:ext cx="469050" cy="387431"/>
              </a:xfrm>
              <a:prstGeom prst="rect">
                <a:avLst/>
              </a:prstGeom>
              <a:noFill/>
            </p:spPr>
            <p:txBody>
              <a:bodyPr wrap="none" rtlCol="0">
                <a:spAutoFit/>
              </a:bodyPr>
              <a:lstStyle/>
              <a:p>
                <a:r>
                  <a:rPr lang="en-US" sz="1600" b="1" dirty="0"/>
                  <a:t>-60</a:t>
                </a:r>
              </a:p>
            </p:txBody>
          </p:sp>
          <p:sp>
            <p:nvSpPr>
              <p:cNvPr id="5" name="Rectangle 4">
                <a:extLst>
                  <a:ext uri="{FF2B5EF4-FFF2-40B4-BE49-F238E27FC236}">
                    <a16:creationId xmlns:a16="http://schemas.microsoft.com/office/drawing/2014/main" id="{6A6F1D28-CDA2-4375-B7A0-6706543E7C20}"/>
                  </a:ext>
                </a:extLst>
              </p:cNvPr>
              <p:cNvSpPr/>
              <p:nvPr/>
            </p:nvSpPr>
            <p:spPr>
              <a:xfrm>
                <a:off x="5444655" y="1752026"/>
                <a:ext cx="1143000" cy="378405"/>
              </a:xfrm>
              <a:prstGeom prst="rect">
                <a:avLst/>
              </a:prstGeom>
              <a:solidFill>
                <a:schemeClr val="bg1"/>
              </a:solidFill>
              <a:ln w="38100" cmpd="sng">
                <a:noFill/>
              </a:ln>
            </p:spPr>
            <p:style>
              <a:lnRef idx="2">
                <a:schemeClr val="accent6"/>
              </a:lnRef>
              <a:fillRef idx="1">
                <a:schemeClr val="lt1"/>
              </a:fillRef>
              <a:effectRef idx="0">
                <a:schemeClr val="accent6"/>
              </a:effectRef>
              <a:fontRef idx="minor">
                <a:schemeClr val="dk1"/>
              </a:fontRef>
            </p:style>
            <p:txBody>
              <a:bodyPr rtlCol="0" anchor="ctr"/>
              <a:lstStyle/>
              <a:p>
                <a:r>
                  <a:rPr lang="en-US" sz="1200" b="1" dirty="0"/>
                  <a:t>$bn </a:t>
                </a:r>
              </a:p>
              <a:p>
                <a:r>
                  <a:rPr lang="en-US" sz="1000" dirty="0"/>
                  <a:t>(NPV to 2035)</a:t>
                </a:r>
              </a:p>
            </p:txBody>
          </p:sp>
        </p:grpSp>
        <p:sp>
          <p:nvSpPr>
            <p:cNvPr id="16" name="TextBox 15">
              <a:extLst>
                <a:ext uri="{FF2B5EF4-FFF2-40B4-BE49-F238E27FC236}">
                  <a16:creationId xmlns:a16="http://schemas.microsoft.com/office/drawing/2014/main" id="{B7A1F459-CC1F-4758-9D81-BB1276AF9469}"/>
                </a:ext>
              </a:extLst>
            </p:cNvPr>
            <p:cNvSpPr txBox="1"/>
            <p:nvPr/>
          </p:nvSpPr>
          <p:spPr>
            <a:xfrm>
              <a:off x="6587655" y="785139"/>
              <a:ext cx="4238661" cy="615553"/>
            </a:xfrm>
            <a:prstGeom prst="rect">
              <a:avLst/>
            </a:prstGeom>
            <a:noFill/>
          </p:spPr>
          <p:txBody>
            <a:bodyPr wrap="none" rtlCol="0">
              <a:spAutoFit/>
            </a:bodyPr>
            <a:lstStyle/>
            <a:p>
              <a:r>
                <a:rPr lang="en-US" sz="2000" b="1" dirty="0"/>
                <a:t>Sources of risk in a climate transition</a:t>
              </a:r>
            </a:p>
            <a:p>
              <a:pPr algn="ctr"/>
              <a:r>
                <a:rPr lang="en-US" sz="1400" dirty="0"/>
                <a:t>By driver of risk and time period</a:t>
              </a:r>
            </a:p>
          </p:txBody>
        </p:sp>
      </p:grpSp>
    </p:spTree>
    <p:extLst>
      <p:ext uri="{BB962C8B-B14F-4D97-AF65-F5344CB8AC3E}">
        <p14:creationId xmlns:p14="http://schemas.microsoft.com/office/powerpoint/2010/main" val="2037543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7185A5C-85D9-4A3C-96E4-3892FE9D103B}"/>
              </a:ext>
            </a:extLst>
          </p:cNvPr>
          <p:cNvSpPr>
            <a:spLocks noGrp="1"/>
          </p:cNvSpPr>
          <p:nvPr>
            <p:ph type="title"/>
          </p:nvPr>
        </p:nvSpPr>
        <p:spPr>
          <a:xfrm>
            <a:off x="0" y="0"/>
            <a:ext cx="12192000" cy="799136"/>
          </a:xfrm>
        </p:spPr>
        <p:txBody>
          <a:bodyPr/>
          <a:lstStyle/>
          <a:p>
            <a:endParaRPr lang="en-US"/>
          </a:p>
        </p:txBody>
      </p:sp>
      <p:sp>
        <p:nvSpPr>
          <p:cNvPr id="21" name="Title 1">
            <a:extLst>
              <a:ext uri="{FF2B5EF4-FFF2-40B4-BE49-F238E27FC236}">
                <a16:creationId xmlns:a16="http://schemas.microsoft.com/office/drawing/2014/main" id="{006B7EAF-C6CD-4645-B013-3618FE0F36FD}"/>
              </a:ext>
            </a:extLst>
          </p:cNvPr>
          <p:cNvSpPr txBox="1">
            <a:spLocks/>
          </p:cNvSpPr>
          <p:nvPr/>
        </p:nvSpPr>
        <p:spPr>
          <a:xfrm>
            <a:off x="1719" y="0"/>
            <a:ext cx="12188694" cy="775664"/>
          </a:xfrm>
          <a:prstGeom prst="rect">
            <a:avLst/>
          </a:prstGeom>
          <a:solidFill>
            <a:schemeClr val="bg2">
              <a:lumMod val="90000"/>
            </a:schemeClr>
          </a:solidFill>
        </p:spPr>
        <p:txBody>
          <a:bodyPr vert="horz" lIns="91440" tIns="45720" rIns="91440" bIns="45720" rtlCol="0" anchor="ctr" anchorCtr="0">
            <a:noAutofit/>
          </a:bodyPr>
          <a:lstStyle>
            <a:lvl1pPr algn="l" defTabSz="457212" rtl="0" eaLnBrk="1" latinLnBrk="0" hangingPunct="1">
              <a:spcBef>
                <a:spcPct val="0"/>
              </a:spcBef>
              <a:buNone/>
              <a:defRPr sz="2800" b="0" i="1" kern="1200">
                <a:solidFill>
                  <a:schemeClr val="tx1">
                    <a:lumMod val="85000"/>
                    <a:lumOff val="15000"/>
                  </a:schemeClr>
                </a:solidFill>
                <a:latin typeface="+mj-lt"/>
                <a:ea typeface="+mj-ea"/>
                <a:cs typeface="Times New Roman"/>
              </a:defRPr>
            </a:lvl1pPr>
          </a:lstStyle>
          <a:p>
            <a:pPr marL="114300"/>
            <a:r>
              <a:rPr lang="en-US" sz="2200" i="0" dirty="0">
                <a:latin typeface="Candara" panose="020E0502030303020204" pitchFamily="34" charset="0"/>
              </a:rPr>
              <a:t>The prospects for future South African exports have already collapsed over the last five years, but recognition of this within South Africa is inconsistent </a:t>
            </a:r>
          </a:p>
        </p:txBody>
      </p:sp>
      <p:graphicFrame>
        <p:nvGraphicFramePr>
          <p:cNvPr id="30" name="Chart 29">
            <a:extLst>
              <a:ext uri="{FF2B5EF4-FFF2-40B4-BE49-F238E27FC236}">
                <a16:creationId xmlns:a16="http://schemas.microsoft.com/office/drawing/2014/main" id="{712EA801-9E8D-44A4-833B-FB60EA246560}"/>
              </a:ext>
            </a:extLst>
          </p:cNvPr>
          <p:cNvGraphicFramePr>
            <a:graphicFrameLocks/>
          </p:cNvGraphicFramePr>
          <p:nvPr>
            <p:extLst>
              <p:ext uri="{D42A27DB-BD31-4B8C-83A1-F6EECF244321}">
                <p14:modId xmlns:p14="http://schemas.microsoft.com/office/powerpoint/2010/main" val="2387936161"/>
              </p:ext>
            </p:extLst>
          </p:nvPr>
        </p:nvGraphicFramePr>
        <p:xfrm>
          <a:off x="6324600" y="1295400"/>
          <a:ext cx="5638200" cy="5410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1" name="Chart 30">
            <a:extLst>
              <a:ext uri="{FF2B5EF4-FFF2-40B4-BE49-F238E27FC236}">
                <a16:creationId xmlns:a16="http://schemas.microsoft.com/office/drawing/2014/main" id="{6BEDF3D4-6624-4841-85C9-9858DABF2F66}"/>
              </a:ext>
            </a:extLst>
          </p:cNvPr>
          <p:cNvGraphicFramePr>
            <a:graphicFrameLocks/>
          </p:cNvGraphicFramePr>
          <p:nvPr>
            <p:extLst>
              <p:ext uri="{D42A27DB-BD31-4B8C-83A1-F6EECF244321}">
                <p14:modId xmlns:p14="http://schemas.microsoft.com/office/powerpoint/2010/main" val="1002226881"/>
              </p:ext>
            </p:extLst>
          </p:nvPr>
        </p:nvGraphicFramePr>
        <p:xfrm>
          <a:off x="310412" y="1266825"/>
          <a:ext cx="5520600" cy="5259600"/>
        </p:xfrm>
        <a:graphic>
          <a:graphicData uri="http://schemas.openxmlformats.org/drawingml/2006/chart">
            <c:chart xmlns:c="http://schemas.openxmlformats.org/drawingml/2006/chart" xmlns:r="http://schemas.openxmlformats.org/officeDocument/2006/relationships" r:id="rId4"/>
          </a:graphicData>
        </a:graphic>
      </p:graphicFrame>
      <p:sp>
        <p:nvSpPr>
          <p:cNvPr id="32" name="TextBox 31">
            <a:extLst>
              <a:ext uri="{FF2B5EF4-FFF2-40B4-BE49-F238E27FC236}">
                <a16:creationId xmlns:a16="http://schemas.microsoft.com/office/drawing/2014/main" id="{A366C981-2877-478F-8A8F-72296E739029}"/>
              </a:ext>
            </a:extLst>
          </p:cNvPr>
          <p:cNvSpPr txBox="1"/>
          <p:nvPr/>
        </p:nvSpPr>
        <p:spPr>
          <a:xfrm>
            <a:off x="5558687" y="4829159"/>
            <a:ext cx="954212" cy="480131"/>
          </a:xfrm>
          <a:prstGeom prst="rect">
            <a:avLst/>
          </a:prstGeom>
          <a:noFill/>
        </p:spPr>
        <p:txBody>
          <a:bodyPr wrap="square" rtlCol="0">
            <a:spAutoFit/>
          </a:bodyPr>
          <a:lstStyle/>
          <a:p>
            <a:pPr>
              <a:lnSpc>
                <a:spcPct val="90000"/>
              </a:lnSpc>
            </a:pPr>
            <a:r>
              <a:rPr lang="en-US" sz="1400" b="1" dirty="0"/>
              <a:t>BAU 2017 forecast</a:t>
            </a:r>
            <a:endParaRPr lang="en-GB" sz="1400" b="1" dirty="0"/>
          </a:p>
        </p:txBody>
      </p:sp>
      <p:sp>
        <p:nvSpPr>
          <p:cNvPr id="33" name="TextBox 32">
            <a:extLst>
              <a:ext uri="{FF2B5EF4-FFF2-40B4-BE49-F238E27FC236}">
                <a16:creationId xmlns:a16="http://schemas.microsoft.com/office/drawing/2014/main" id="{D990469C-B59C-4B1C-A6C4-532D834C74CD}"/>
              </a:ext>
            </a:extLst>
          </p:cNvPr>
          <p:cNvSpPr txBox="1"/>
          <p:nvPr/>
        </p:nvSpPr>
        <p:spPr>
          <a:xfrm>
            <a:off x="5081581" y="1520716"/>
            <a:ext cx="954212" cy="480131"/>
          </a:xfrm>
          <a:prstGeom prst="rect">
            <a:avLst/>
          </a:prstGeom>
          <a:noFill/>
        </p:spPr>
        <p:txBody>
          <a:bodyPr wrap="square" rtlCol="0">
            <a:spAutoFit/>
          </a:bodyPr>
          <a:lstStyle/>
          <a:p>
            <a:pPr>
              <a:lnSpc>
                <a:spcPct val="90000"/>
              </a:lnSpc>
            </a:pPr>
            <a:r>
              <a:rPr lang="en-US" sz="1400" b="1" dirty="0"/>
              <a:t>BAU 2013 forecast</a:t>
            </a:r>
            <a:endParaRPr lang="en-GB" sz="1400" b="1" dirty="0"/>
          </a:p>
        </p:txBody>
      </p:sp>
      <p:sp>
        <p:nvSpPr>
          <p:cNvPr id="36" name="TextBox 35">
            <a:extLst>
              <a:ext uri="{FF2B5EF4-FFF2-40B4-BE49-F238E27FC236}">
                <a16:creationId xmlns:a16="http://schemas.microsoft.com/office/drawing/2014/main" id="{B9F45288-EFFD-4389-952A-AA240CEB16DD}"/>
              </a:ext>
            </a:extLst>
          </p:cNvPr>
          <p:cNvSpPr txBox="1"/>
          <p:nvPr/>
        </p:nvSpPr>
        <p:spPr>
          <a:xfrm>
            <a:off x="5530113" y="5591175"/>
            <a:ext cx="1066800" cy="286232"/>
          </a:xfrm>
          <a:prstGeom prst="rect">
            <a:avLst/>
          </a:prstGeom>
          <a:noFill/>
        </p:spPr>
        <p:txBody>
          <a:bodyPr wrap="square" rtlCol="0">
            <a:spAutoFit/>
          </a:bodyPr>
          <a:lstStyle/>
          <a:p>
            <a:pPr>
              <a:lnSpc>
                <a:spcPct val="90000"/>
              </a:lnSpc>
            </a:pPr>
            <a:r>
              <a:rPr lang="en-US" sz="1400" b="1" dirty="0"/>
              <a:t>2 degrees</a:t>
            </a:r>
            <a:endParaRPr lang="en-GB" sz="1400" b="1" dirty="0"/>
          </a:p>
        </p:txBody>
      </p:sp>
      <p:sp>
        <p:nvSpPr>
          <p:cNvPr id="37" name="TextBox 36">
            <a:extLst>
              <a:ext uri="{FF2B5EF4-FFF2-40B4-BE49-F238E27FC236}">
                <a16:creationId xmlns:a16="http://schemas.microsoft.com/office/drawing/2014/main" id="{C8F1AE75-0C6D-4395-941B-682C7F117518}"/>
              </a:ext>
            </a:extLst>
          </p:cNvPr>
          <p:cNvSpPr txBox="1"/>
          <p:nvPr/>
        </p:nvSpPr>
        <p:spPr>
          <a:xfrm>
            <a:off x="8534400" y="3502783"/>
            <a:ext cx="2971800" cy="523220"/>
          </a:xfrm>
          <a:prstGeom prst="rect">
            <a:avLst/>
          </a:prstGeom>
          <a:noFill/>
        </p:spPr>
        <p:txBody>
          <a:bodyPr wrap="square" rtlCol="0">
            <a:spAutoFit/>
          </a:bodyPr>
          <a:lstStyle/>
          <a:p>
            <a:pPr algn="ctr"/>
            <a:r>
              <a:rPr lang="en-US" sz="1600" b="1" dirty="0"/>
              <a:t>Expected value lost 2013 -2017</a:t>
            </a:r>
          </a:p>
          <a:p>
            <a:pPr algn="ctr"/>
            <a:r>
              <a:rPr lang="en-US" sz="1200" dirty="0"/>
              <a:t>Due to changes in global expectations</a:t>
            </a:r>
            <a:endParaRPr lang="en-GB" sz="1200" dirty="0"/>
          </a:p>
        </p:txBody>
      </p:sp>
      <p:sp>
        <p:nvSpPr>
          <p:cNvPr id="39" name="TextBox 38">
            <a:extLst>
              <a:ext uri="{FF2B5EF4-FFF2-40B4-BE49-F238E27FC236}">
                <a16:creationId xmlns:a16="http://schemas.microsoft.com/office/drawing/2014/main" id="{63F18673-1A94-4A0A-BF44-524D3F037AE2}"/>
              </a:ext>
            </a:extLst>
          </p:cNvPr>
          <p:cNvSpPr txBox="1"/>
          <p:nvPr/>
        </p:nvSpPr>
        <p:spPr>
          <a:xfrm>
            <a:off x="6162763" y="1089803"/>
            <a:ext cx="511679" cy="338554"/>
          </a:xfrm>
          <a:prstGeom prst="rect">
            <a:avLst/>
          </a:prstGeom>
          <a:noFill/>
        </p:spPr>
        <p:txBody>
          <a:bodyPr wrap="none" rtlCol="0">
            <a:spAutoFit/>
          </a:bodyPr>
          <a:lstStyle/>
          <a:p>
            <a:r>
              <a:rPr lang="en-GB" sz="1600" b="1" dirty="0"/>
              <a:t>$Bn</a:t>
            </a:r>
          </a:p>
        </p:txBody>
      </p:sp>
      <p:sp>
        <p:nvSpPr>
          <p:cNvPr id="40" name="TextBox 39">
            <a:extLst>
              <a:ext uri="{FF2B5EF4-FFF2-40B4-BE49-F238E27FC236}">
                <a16:creationId xmlns:a16="http://schemas.microsoft.com/office/drawing/2014/main" id="{CB734B2C-F9E3-4771-9CB8-B75E5C1BD32A}"/>
              </a:ext>
            </a:extLst>
          </p:cNvPr>
          <p:cNvSpPr txBox="1"/>
          <p:nvPr/>
        </p:nvSpPr>
        <p:spPr>
          <a:xfrm>
            <a:off x="310412" y="1081597"/>
            <a:ext cx="399468" cy="307777"/>
          </a:xfrm>
          <a:prstGeom prst="rect">
            <a:avLst/>
          </a:prstGeom>
          <a:noFill/>
        </p:spPr>
        <p:txBody>
          <a:bodyPr wrap="none" rtlCol="0">
            <a:spAutoFit/>
          </a:bodyPr>
          <a:lstStyle/>
          <a:p>
            <a:r>
              <a:rPr lang="en-GB" sz="1400" b="1" dirty="0" err="1"/>
              <a:t>mt</a:t>
            </a:r>
            <a:endParaRPr lang="en-GB" sz="1400" b="1" dirty="0"/>
          </a:p>
        </p:txBody>
      </p:sp>
      <p:sp>
        <p:nvSpPr>
          <p:cNvPr id="41" name="TextBox 40">
            <a:extLst>
              <a:ext uri="{FF2B5EF4-FFF2-40B4-BE49-F238E27FC236}">
                <a16:creationId xmlns:a16="http://schemas.microsoft.com/office/drawing/2014/main" id="{BCD68D40-893F-47F5-85AC-AF423BB67B21}"/>
              </a:ext>
            </a:extLst>
          </p:cNvPr>
          <p:cNvSpPr txBox="1"/>
          <p:nvPr/>
        </p:nvSpPr>
        <p:spPr>
          <a:xfrm>
            <a:off x="8418143" y="5098921"/>
            <a:ext cx="2971800" cy="584775"/>
          </a:xfrm>
          <a:prstGeom prst="rect">
            <a:avLst/>
          </a:prstGeom>
          <a:noFill/>
        </p:spPr>
        <p:txBody>
          <a:bodyPr wrap="square" rtlCol="0">
            <a:spAutoFit/>
          </a:bodyPr>
          <a:lstStyle/>
          <a:p>
            <a:pPr algn="ctr"/>
            <a:r>
              <a:rPr lang="en-US" sz="1600" b="1" dirty="0"/>
              <a:t>Further decline in value </a:t>
            </a:r>
          </a:p>
          <a:p>
            <a:pPr algn="ctr"/>
            <a:r>
              <a:rPr lang="en-US" sz="1600" b="1" dirty="0"/>
              <a:t>under 2DS</a:t>
            </a:r>
            <a:endParaRPr lang="en-GB" sz="1200" dirty="0"/>
          </a:p>
        </p:txBody>
      </p:sp>
      <p:sp>
        <p:nvSpPr>
          <p:cNvPr id="42" name="TextBox 41">
            <a:extLst>
              <a:ext uri="{FF2B5EF4-FFF2-40B4-BE49-F238E27FC236}">
                <a16:creationId xmlns:a16="http://schemas.microsoft.com/office/drawing/2014/main" id="{969733C4-036D-4216-BA9F-66282A278C79}"/>
              </a:ext>
            </a:extLst>
          </p:cNvPr>
          <p:cNvSpPr txBox="1"/>
          <p:nvPr/>
        </p:nvSpPr>
        <p:spPr>
          <a:xfrm>
            <a:off x="6366613" y="5277036"/>
            <a:ext cx="2971800" cy="584775"/>
          </a:xfrm>
          <a:prstGeom prst="rect">
            <a:avLst/>
          </a:prstGeom>
          <a:noFill/>
        </p:spPr>
        <p:txBody>
          <a:bodyPr wrap="square" rtlCol="0">
            <a:spAutoFit/>
          </a:bodyPr>
          <a:lstStyle/>
          <a:p>
            <a:pPr algn="ctr"/>
            <a:r>
              <a:rPr lang="en-US" sz="1600" b="1" dirty="0"/>
              <a:t>Remaining value</a:t>
            </a:r>
          </a:p>
          <a:p>
            <a:pPr algn="ctr"/>
            <a:r>
              <a:rPr lang="en-US" sz="1600" b="1" dirty="0"/>
              <a:t>2DS</a:t>
            </a:r>
            <a:endParaRPr lang="en-GB" sz="1200" dirty="0"/>
          </a:p>
        </p:txBody>
      </p:sp>
      <p:sp>
        <p:nvSpPr>
          <p:cNvPr id="43" name="TextBox 42">
            <a:extLst>
              <a:ext uri="{FF2B5EF4-FFF2-40B4-BE49-F238E27FC236}">
                <a16:creationId xmlns:a16="http://schemas.microsoft.com/office/drawing/2014/main" id="{20C68F4E-7FF2-4DF0-91EB-EE9A8ACEA7D1}"/>
              </a:ext>
            </a:extLst>
          </p:cNvPr>
          <p:cNvSpPr txBox="1"/>
          <p:nvPr/>
        </p:nvSpPr>
        <p:spPr>
          <a:xfrm>
            <a:off x="821107" y="5569423"/>
            <a:ext cx="2971800" cy="523220"/>
          </a:xfrm>
          <a:prstGeom prst="rect">
            <a:avLst/>
          </a:prstGeom>
          <a:noFill/>
        </p:spPr>
        <p:txBody>
          <a:bodyPr wrap="square" rtlCol="0">
            <a:spAutoFit/>
          </a:bodyPr>
          <a:lstStyle/>
          <a:p>
            <a:pPr algn="ctr"/>
            <a:r>
              <a:rPr lang="en-US" sz="1600" b="1" dirty="0"/>
              <a:t>Remaining volume 2DS</a:t>
            </a:r>
          </a:p>
          <a:p>
            <a:pPr algn="ctr"/>
            <a:endParaRPr lang="en-GB" sz="1200" dirty="0"/>
          </a:p>
        </p:txBody>
      </p:sp>
      <p:sp>
        <p:nvSpPr>
          <p:cNvPr id="44" name="TextBox 43">
            <a:extLst>
              <a:ext uri="{FF2B5EF4-FFF2-40B4-BE49-F238E27FC236}">
                <a16:creationId xmlns:a16="http://schemas.microsoft.com/office/drawing/2014/main" id="{727576EC-41B0-4FCF-BBCE-149113A100C0}"/>
              </a:ext>
            </a:extLst>
          </p:cNvPr>
          <p:cNvSpPr txBox="1"/>
          <p:nvPr/>
        </p:nvSpPr>
        <p:spPr>
          <a:xfrm>
            <a:off x="2396387" y="4860949"/>
            <a:ext cx="2971800" cy="584775"/>
          </a:xfrm>
          <a:prstGeom prst="rect">
            <a:avLst/>
          </a:prstGeom>
          <a:noFill/>
        </p:spPr>
        <p:txBody>
          <a:bodyPr wrap="square" rtlCol="0">
            <a:spAutoFit/>
          </a:bodyPr>
          <a:lstStyle/>
          <a:p>
            <a:pPr algn="ctr"/>
            <a:r>
              <a:rPr lang="en-US" sz="1600" b="1" dirty="0"/>
              <a:t>Further decline in volume </a:t>
            </a:r>
          </a:p>
          <a:p>
            <a:pPr algn="ctr"/>
            <a:r>
              <a:rPr lang="en-US" sz="1600" b="1" dirty="0"/>
              <a:t>under 2DS</a:t>
            </a:r>
            <a:endParaRPr lang="en-GB" sz="1200" dirty="0"/>
          </a:p>
        </p:txBody>
      </p:sp>
      <p:sp>
        <p:nvSpPr>
          <p:cNvPr id="45" name="TextBox 44">
            <a:extLst>
              <a:ext uri="{FF2B5EF4-FFF2-40B4-BE49-F238E27FC236}">
                <a16:creationId xmlns:a16="http://schemas.microsoft.com/office/drawing/2014/main" id="{6E077104-0441-48DB-BE6D-766A18DE6267}"/>
              </a:ext>
            </a:extLst>
          </p:cNvPr>
          <p:cNvSpPr txBox="1"/>
          <p:nvPr/>
        </p:nvSpPr>
        <p:spPr>
          <a:xfrm>
            <a:off x="2590800" y="3861174"/>
            <a:ext cx="2971800" cy="769441"/>
          </a:xfrm>
          <a:prstGeom prst="rect">
            <a:avLst/>
          </a:prstGeom>
          <a:noFill/>
        </p:spPr>
        <p:txBody>
          <a:bodyPr wrap="square" rtlCol="0">
            <a:spAutoFit/>
          </a:bodyPr>
          <a:lstStyle/>
          <a:p>
            <a:pPr algn="ctr"/>
            <a:r>
              <a:rPr lang="en-US" sz="1600" b="1" dirty="0"/>
              <a:t>Decline in future export volume expectations 2013 -2017</a:t>
            </a:r>
          </a:p>
          <a:p>
            <a:pPr algn="ctr"/>
            <a:r>
              <a:rPr lang="en-US" sz="1200" dirty="0"/>
              <a:t>Due to changes in global expectations</a:t>
            </a:r>
            <a:endParaRPr lang="en-GB" sz="1200" dirty="0"/>
          </a:p>
        </p:txBody>
      </p:sp>
      <p:sp>
        <p:nvSpPr>
          <p:cNvPr id="4" name="TextBox 3">
            <a:extLst>
              <a:ext uri="{FF2B5EF4-FFF2-40B4-BE49-F238E27FC236}">
                <a16:creationId xmlns:a16="http://schemas.microsoft.com/office/drawing/2014/main" id="{9AEF6511-B7F0-4529-BBA7-2BDA06FFBED4}"/>
              </a:ext>
            </a:extLst>
          </p:cNvPr>
          <p:cNvSpPr txBox="1"/>
          <p:nvPr/>
        </p:nvSpPr>
        <p:spPr>
          <a:xfrm>
            <a:off x="898003" y="876229"/>
            <a:ext cx="4719305" cy="646331"/>
          </a:xfrm>
          <a:prstGeom prst="rect">
            <a:avLst/>
          </a:prstGeom>
          <a:noFill/>
        </p:spPr>
        <p:txBody>
          <a:bodyPr wrap="none" rtlCol="0">
            <a:spAutoFit/>
          </a:bodyPr>
          <a:lstStyle/>
          <a:p>
            <a:pPr algn="ctr"/>
            <a:r>
              <a:rPr lang="en-US" b="1" dirty="0"/>
              <a:t>Yearly demand for South African coal exports</a:t>
            </a:r>
          </a:p>
          <a:p>
            <a:pPr algn="ctr"/>
            <a:r>
              <a:rPr lang="en-US" dirty="0"/>
              <a:t>(2018-2035)</a:t>
            </a:r>
          </a:p>
        </p:txBody>
      </p:sp>
      <p:sp>
        <p:nvSpPr>
          <p:cNvPr id="46" name="TextBox 45">
            <a:extLst>
              <a:ext uri="{FF2B5EF4-FFF2-40B4-BE49-F238E27FC236}">
                <a16:creationId xmlns:a16="http://schemas.microsoft.com/office/drawing/2014/main" id="{1A313683-2E4D-4C1E-B9F4-9382F8078FB4}"/>
              </a:ext>
            </a:extLst>
          </p:cNvPr>
          <p:cNvSpPr txBox="1"/>
          <p:nvPr/>
        </p:nvSpPr>
        <p:spPr>
          <a:xfrm>
            <a:off x="6730167" y="809662"/>
            <a:ext cx="5216492" cy="923330"/>
          </a:xfrm>
          <a:prstGeom prst="rect">
            <a:avLst/>
          </a:prstGeom>
          <a:noFill/>
        </p:spPr>
        <p:txBody>
          <a:bodyPr wrap="none" rtlCol="0">
            <a:spAutoFit/>
          </a:bodyPr>
          <a:lstStyle/>
          <a:p>
            <a:pPr algn="ctr"/>
            <a:r>
              <a:rPr lang="en-US" b="1" dirty="0"/>
              <a:t>Expected yearly net cash flows from South African </a:t>
            </a:r>
          </a:p>
          <a:p>
            <a:pPr algn="ctr"/>
            <a:r>
              <a:rPr lang="en-US" b="1" dirty="0"/>
              <a:t>coal exports</a:t>
            </a:r>
          </a:p>
          <a:p>
            <a:pPr algn="ctr"/>
            <a:r>
              <a:rPr lang="en-US" dirty="0"/>
              <a:t>(2018-2035)</a:t>
            </a:r>
          </a:p>
        </p:txBody>
      </p:sp>
      <p:sp>
        <p:nvSpPr>
          <p:cNvPr id="2" name="Slide Number Placeholder 1">
            <a:extLst>
              <a:ext uri="{FF2B5EF4-FFF2-40B4-BE49-F238E27FC236}">
                <a16:creationId xmlns:a16="http://schemas.microsoft.com/office/drawing/2014/main" id="{80C1D99F-356D-4F13-84CC-569F6FBAA3F2}"/>
              </a:ext>
            </a:extLst>
          </p:cNvPr>
          <p:cNvSpPr>
            <a:spLocks noGrp="1"/>
          </p:cNvSpPr>
          <p:nvPr>
            <p:ph type="sldNum" sz="quarter" idx="4"/>
          </p:nvPr>
        </p:nvSpPr>
        <p:spPr/>
        <p:txBody>
          <a:bodyPr/>
          <a:lstStyle/>
          <a:p>
            <a:fld id="{005ED145-52BD-FC41-B15C-9E02BE74B9C5}" type="slidenum">
              <a:rPr lang="en-US" smtClean="0"/>
              <a:pPr/>
              <a:t>9</a:t>
            </a:fld>
            <a:endParaRPr lang="en-US" dirty="0"/>
          </a:p>
        </p:txBody>
      </p:sp>
    </p:spTree>
    <p:extLst>
      <p:ext uri="{BB962C8B-B14F-4D97-AF65-F5344CB8AC3E}">
        <p14:creationId xmlns:p14="http://schemas.microsoft.com/office/powerpoint/2010/main" val="1506951318"/>
      </p:ext>
    </p:extLst>
  </p:cSld>
  <p:clrMapOvr>
    <a:masterClrMapping/>
  </p:clrMapOvr>
</p:sld>
</file>

<file path=ppt/theme/theme1.xml><?xml version="1.0" encoding="utf-8"?>
<a:theme xmlns:a="http://schemas.openxmlformats.org/drawingml/2006/main" name="CPI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mpd="sng"/>
      </a:spPr>
      <a:bodyPr rtlCol="0" anchor="ctr"/>
      <a:lstStyle>
        <a:defPPr algn="ctr">
          <a:defRPr/>
        </a:defPPr>
      </a:lstStyle>
      <a:style>
        <a:lnRef idx="2">
          <a:schemeClr val="accent6"/>
        </a:lnRef>
        <a:fillRef idx="1">
          <a:schemeClr val="lt1"/>
        </a:fillRef>
        <a:effectRef idx="0">
          <a:schemeClr val="accent6"/>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57097</TotalTime>
  <Words>2462</Words>
  <Application>Microsoft Office PowerPoint</Application>
  <PresentationFormat>Widescreen</PresentationFormat>
  <Paragraphs>349</Paragraphs>
  <Slides>25</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Candara</vt:lpstr>
      <vt:lpstr>Cronos Pro</vt:lpstr>
      <vt:lpstr>Symbol</vt:lpstr>
      <vt:lpstr>Times New Roman</vt:lpstr>
      <vt:lpstr>Whitney Condensed Book</vt:lpstr>
      <vt:lpstr>CPI theme</vt:lpstr>
      <vt:lpstr>Understanding the impact of a low carbon transition on South Africa  </vt:lpstr>
      <vt:lpstr>Agenda</vt:lpstr>
      <vt:lpstr>PowerPoint Presentation</vt:lpstr>
      <vt:lpstr>Transition risk and its impact on sovereigns, corporations, and individuals, may be the bigger impediment to progress in mitigating climate change than cost</vt:lpstr>
      <vt:lpstr>Understanding the destabilising potential of climate transition risk to national financial systems is key to mitigating that risk</vt:lpstr>
      <vt:lpstr>The analysis needs to be micro/asset based, scenario driven, path dependent, and both global and national in perspective</vt:lpstr>
      <vt:lpstr>PowerPoint Presentation</vt:lpstr>
      <vt:lpstr>South Africa needs to respond to a global transition that is already underway</vt:lpstr>
      <vt:lpstr>PowerPoint Presentation</vt:lpstr>
      <vt:lpstr>PowerPoint Presentation</vt:lpstr>
      <vt:lpstr>PowerPoint Presentation</vt:lpstr>
      <vt:lpstr>PowerPoint Presentation</vt:lpstr>
      <vt:lpstr>Transition risk, if not identified, monitored and managed, could hurt the South African sovereign credit rating and impact long term growth prospects and social outcomes</vt:lpstr>
      <vt:lpstr>The report contains a detailed set of recommended actions for South African policy makers…</vt:lpstr>
      <vt:lpstr>…which fall into three more broadly applicable categories</vt:lpstr>
      <vt:lpstr>PowerPoint Presentation</vt:lpstr>
      <vt:lpstr>PowerPoint Presentation</vt:lpstr>
      <vt:lpstr>PowerPoint Presentation</vt:lpstr>
      <vt:lpstr>PowerPoint Presentation</vt:lpstr>
      <vt:lpstr>PowerPoint Presentation</vt:lpstr>
      <vt:lpstr>Other major fossil fuel exporting countries will also face transition risks that are largely out of their control and should be targets for further analysis</vt:lpstr>
      <vt:lpstr>Major consumers of coal in the power sector will face increased stranding risk as the costs of renewables and load factors of fossil power plants fall</vt:lpstr>
      <vt:lpstr>PowerPoint Presentation</vt:lpstr>
      <vt:lpstr>PowerPoint Presentation</vt:lpstr>
      <vt:lpstr>PowerPoint Presentation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Nelson</dc:creator>
  <cp:lastModifiedBy>Matthew Huxham</cp:lastModifiedBy>
  <cp:revision>844</cp:revision>
  <cp:lastPrinted>2019-03-21T09:33:07Z</cp:lastPrinted>
  <dcterms:created xsi:type="dcterms:W3CDTF">2014-02-08T22:12:01Z</dcterms:created>
  <dcterms:modified xsi:type="dcterms:W3CDTF">2019-04-09T16:22:37Z</dcterms:modified>
</cp:coreProperties>
</file>