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A00"/>
    <a:srgbClr val="D9DD89"/>
    <a:srgbClr val="FFFFAF"/>
    <a:srgbClr val="4D4D4D"/>
    <a:srgbClr val="663300"/>
    <a:srgbClr val="63A0D7"/>
    <a:srgbClr val="230F9D"/>
    <a:srgbClr val="FF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fld id="{F94788C4-9F2B-4879-8BB0-121964F12327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64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fld id="{446AC75B-4E1B-4B74-8575-8993E8E073C5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07EFE-DA1D-4DBE-AD19-263BABF1D6E8}" type="slidenum">
              <a:rPr lang="pt-BR"/>
              <a:pPr/>
              <a:t>1</a:t>
            </a:fld>
            <a:endParaRPr lang="pt-BR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3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755650" y="4652963"/>
            <a:ext cx="8154988" cy="100965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289834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662613"/>
            <a:ext cx="8058150" cy="936625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9842" name="Rectangle 5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289843" name="Rectangle 5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289844" name="Rectangle 5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4180DF3-6E70-4671-80E5-0582F4FF3EB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02B42-8FAE-4118-8173-F8259F2C59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5468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5468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C2F13-76C1-46BC-8A39-D43F038B32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73DCF-660F-4758-8BA2-79DD89D1BAB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7B805-D0F4-48B0-B621-681EA7F43AE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5" y="170021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484FD-A57D-4852-9D61-5B59EF753A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9F307-20EC-4807-812C-7DCFB9F6A38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5AE63-1054-476D-AAA7-6DFB8C03984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81BC-6E23-42C6-B946-E4FC53663D3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DB34C-F69C-4A21-94A2-0555282D11B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F0D4-7F8B-45A9-8438-8D44AB0DE9D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09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88810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0213"/>
            <a:ext cx="86423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88823" name="Rectangle 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88824" name="Rectangle 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88825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fld id="{8DA9CE98-F170-4D02-A4CD-196C1FA29260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bviagens.com.br/" TargetMode="External"/><Relationship Id="rId2" Type="http://schemas.openxmlformats.org/officeDocument/2006/relationships/hyperlink" Target="mailto:priscila@tbviagens.com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941168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Priscila Barbosa</a:t>
            </a:r>
          </a:p>
          <a:p>
            <a:pPr>
              <a:buNone/>
            </a:pPr>
            <a:r>
              <a:rPr lang="en-US" sz="1600" dirty="0" smtClean="0"/>
              <a:t>E-mail: </a:t>
            </a:r>
            <a:r>
              <a:rPr lang="en-US" sz="1600" dirty="0" smtClean="0">
                <a:hlinkClick r:id="rId2"/>
              </a:rPr>
              <a:t>priscila@tbviagens.com.br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Site: </a:t>
            </a:r>
            <a:r>
              <a:rPr lang="en-US" sz="1600" dirty="0" smtClean="0">
                <a:hlinkClick r:id="rId3"/>
              </a:rPr>
              <a:t>www.tbviagens.com.br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Fone</a:t>
            </a:r>
            <a:r>
              <a:rPr lang="en-US" sz="1600" dirty="0" smtClean="0"/>
              <a:t>: 11 2305-3530</a:t>
            </a:r>
          </a:p>
          <a:p>
            <a:pPr>
              <a:buNone/>
            </a:pPr>
            <a:r>
              <a:rPr lang="en-US" sz="1600" dirty="0" err="1" smtClean="0"/>
              <a:t>Cel</a:t>
            </a:r>
            <a:r>
              <a:rPr lang="en-US" sz="1600" dirty="0" smtClean="0"/>
              <a:t>: 11 9 5136-8485</a:t>
            </a:r>
            <a:endParaRPr lang="pt-BR" sz="1600" dirty="0"/>
          </a:p>
        </p:txBody>
      </p:sp>
      <p:pic>
        <p:nvPicPr>
          <p:cNvPr id="5" name="Picture 3" descr="D:\Deskto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14" y="2941072"/>
            <a:ext cx="8784976" cy="1446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79512" y="1628799"/>
            <a:ext cx="8712969" cy="4824537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TBViagens</a:t>
            </a:r>
            <a:r>
              <a:rPr lang="pt-BR" dirty="0" smtClean="0"/>
              <a:t> tem como missão ser uma agência de turismo com foco no atendimento personalizado aos seus clientes, criando um vínculo de amizade e prezando pelo bem-estar e conforto deles antes, durante e depois das viagens. Proporcionando sempre, segurança e tranquilidade em suas viagens, com serviços eficientes, confortáveis e divertidos.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Imagem 6" descr="3-cayman-isla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49080"/>
            <a:ext cx="3168352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 descr="IMG_caribe_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5960" y="4149080"/>
            <a:ext cx="316804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 descr="Caribe_cancu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4149080"/>
            <a:ext cx="3168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3" descr="D:\Desktop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700213"/>
            <a:ext cx="9144000" cy="496252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pt-BR" sz="2000" dirty="0" smtClean="0">
                <a:ea typeface="Calibri"/>
                <a:cs typeface="Times New Roman"/>
              </a:rPr>
              <a:t>Superando todos os desafios com dedicação, agilidade, eficiência,</a:t>
            </a:r>
          </a:p>
          <a:p>
            <a:pPr>
              <a:spcAft>
                <a:spcPts val="0"/>
              </a:spcAft>
              <a:buNone/>
            </a:pPr>
            <a:r>
              <a:rPr lang="pt-BR" sz="2000" dirty="0" smtClean="0">
                <a:ea typeface="Calibri"/>
                <a:cs typeface="Times New Roman"/>
              </a:rPr>
              <a:t>excelência, tecnologia, confiança e transparência, isto significa </a:t>
            </a:r>
          </a:p>
          <a:p>
            <a:pPr>
              <a:spcAft>
                <a:spcPts val="0"/>
              </a:spcAft>
              <a:buNone/>
            </a:pPr>
            <a:r>
              <a:rPr lang="pt-BR" sz="2000" dirty="0" smtClean="0">
                <a:ea typeface="Calibri"/>
                <a:cs typeface="Times New Roman"/>
              </a:rPr>
              <a:t>atender os nossos clientes de forma exclusiva, identificando suas</a:t>
            </a:r>
          </a:p>
          <a:p>
            <a:pPr>
              <a:spcAft>
                <a:spcPts val="0"/>
              </a:spcAft>
              <a:buNone/>
            </a:pPr>
            <a:r>
              <a:rPr lang="pt-BR" sz="2000" dirty="0" smtClean="0">
                <a:ea typeface="Calibri"/>
                <a:cs typeface="Times New Roman"/>
              </a:rPr>
              <a:t>necessidades e garantindo sua plena satisfação.</a:t>
            </a:r>
          </a:p>
          <a:p>
            <a:pPr>
              <a:spcAft>
                <a:spcPts val="0"/>
              </a:spcAft>
              <a:buNone/>
            </a:pPr>
            <a:endParaRPr lang="pt-BR" sz="20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pt-BR" sz="2000" dirty="0" smtClean="0">
                <a:ea typeface="Calibri"/>
                <a:cs typeface="Times New Roman"/>
              </a:rPr>
              <a:t>Somos uma agência especializada em prestação de serviços e </a:t>
            </a:r>
          </a:p>
          <a:p>
            <a:pPr>
              <a:spcAft>
                <a:spcPts val="0"/>
              </a:spcAft>
              <a:buNone/>
            </a:pPr>
            <a:r>
              <a:rPr lang="pt-BR" sz="2000" dirty="0" smtClean="0">
                <a:ea typeface="Calibri"/>
                <a:cs typeface="Times New Roman"/>
              </a:rPr>
              <a:t>gestão de viagens – negócios, lazer, eventos e incentivos.</a:t>
            </a:r>
          </a:p>
          <a:p>
            <a:endParaRPr lang="pt-BR" dirty="0"/>
          </a:p>
        </p:txBody>
      </p:sp>
      <p:pic>
        <p:nvPicPr>
          <p:cNvPr id="5" name="Imagem 4" descr="imagesCA9PFX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37112"/>
            <a:ext cx="1979712" cy="2143125"/>
          </a:xfrm>
          <a:prstGeom prst="rect">
            <a:avLst/>
          </a:prstGeom>
        </p:spPr>
      </p:pic>
      <p:pic>
        <p:nvPicPr>
          <p:cNvPr id="6" name="Imagem 5" descr="2607-A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4437112"/>
            <a:ext cx="3600400" cy="2160240"/>
          </a:xfrm>
          <a:prstGeom prst="rect">
            <a:avLst/>
          </a:prstGeom>
        </p:spPr>
      </p:pic>
      <p:pic>
        <p:nvPicPr>
          <p:cNvPr id="8" name="Imagem 7" descr="hotel_2323685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4437112"/>
            <a:ext cx="3635896" cy="2160240"/>
          </a:xfrm>
          <a:prstGeom prst="rect">
            <a:avLst/>
          </a:prstGeom>
        </p:spPr>
      </p:pic>
      <p:pic>
        <p:nvPicPr>
          <p:cNvPr id="10" name="Picture 3" descr="D:\Desktop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1" dirty="0" smtClean="0"/>
              <a:t>Passagens aéreas:</a:t>
            </a:r>
            <a:r>
              <a:rPr lang="pt-BR" sz="2000" dirty="0" smtClean="0"/>
              <a:t> reserva e emissão de passagens aéreas nacionais e internacionais com entrega imediatamente após sua solicitação;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i="1" dirty="0" smtClean="0"/>
              <a:t>Cruzeiros:</a:t>
            </a:r>
            <a:r>
              <a:rPr lang="pt-BR" sz="2000" dirty="0" smtClean="0"/>
              <a:t> reserva e emissão de bilhetes de cruzeiros;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i="1" dirty="0" smtClean="0"/>
              <a:t>Pacotes turísticos:</a:t>
            </a:r>
            <a:r>
              <a:rPr lang="pt-BR" sz="2000" dirty="0" smtClean="0"/>
              <a:t> para os mais variados destinos e perfis, nacionais e internacionais;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 descr="aviao-g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293096"/>
            <a:ext cx="2664296" cy="2564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 descr="imagesCABXKGH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293096"/>
            <a:ext cx="3168352" cy="2564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 descr="caruso-genivs-loc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4293096"/>
            <a:ext cx="3131840" cy="2564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3" descr="D:\Desktop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1" dirty="0" smtClean="0"/>
              <a:t>Hotéis:</a:t>
            </a:r>
            <a:r>
              <a:rPr lang="pt-BR" sz="2000" dirty="0" smtClean="0"/>
              <a:t> reserva de hotéis em todas as categorias, no Brasil e no exterior, com tarifas direfenciadas, garantidas por acordos comerciais com nossos parceiros; 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i="1" dirty="0" smtClean="0"/>
              <a:t>Locação de veículos:</a:t>
            </a:r>
            <a:r>
              <a:rPr lang="pt-BR" sz="2000" dirty="0" smtClean="0"/>
              <a:t> reserva de veículos, no Brasil e no exterior, com tarifas diferenciadas por meio de acordos corporativos;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pt-BR" sz="2000" dirty="0" smtClean="0"/>
          </a:p>
          <a:p>
            <a:endParaRPr lang="pt-BR" dirty="0"/>
          </a:p>
        </p:txBody>
      </p:sp>
      <p:pic>
        <p:nvPicPr>
          <p:cNvPr id="5" name="Imagem 4" descr="SEGMEN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077072"/>
            <a:ext cx="3960440" cy="2780928"/>
          </a:xfrm>
          <a:prstGeom prst="rect">
            <a:avLst/>
          </a:prstGeom>
        </p:spPr>
      </p:pic>
      <p:pic>
        <p:nvPicPr>
          <p:cNvPr id="6" name="Imagem 5" descr="Dubai-Hotels-7-St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077072"/>
            <a:ext cx="3980337" cy="2780928"/>
          </a:xfrm>
          <a:prstGeom prst="rect">
            <a:avLst/>
          </a:prstGeom>
        </p:spPr>
      </p:pic>
      <p:pic>
        <p:nvPicPr>
          <p:cNvPr id="8" name="Picture 3" descr="D:\Deskto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1" dirty="0" smtClean="0"/>
              <a:t>Documentação:</a:t>
            </a:r>
            <a:r>
              <a:rPr lang="pt-BR" sz="2000" dirty="0" smtClean="0"/>
              <a:t> assistência personalizada para a obtenção de passaportes e vistos;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i="1" dirty="0" smtClean="0"/>
              <a:t>Seguros:</a:t>
            </a:r>
            <a:r>
              <a:rPr lang="pt-BR" sz="2000" dirty="0" smtClean="0"/>
              <a:t> efetuamos todos os procedimentos para que o cliente tenha uma viajem segura;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i="1" dirty="0" smtClean="0"/>
              <a:t>Receptivos e traslados:</a:t>
            </a:r>
            <a:r>
              <a:rPr lang="pt-BR" sz="2000" dirty="0" smtClean="0"/>
              <a:t> para comodidade de nossos clientes trabalhamos com traslados aeroporto-hotel e hotel-aeroporto, inclusive para cadeirantes (mediante agendamento prévio);</a:t>
            </a:r>
            <a:endParaRPr lang="pt-BR" sz="2000" dirty="0"/>
          </a:p>
        </p:txBody>
      </p:sp>
      <p:pic>
        <p:nvPicPr>
          <p:cNvPr id="4" name="Imagem 3" descr="2829400_casal_no_aeroporto___check_in_turismo_224_2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509120"/>
            <a:ext cx="2847975" cy="2133600"/>
          </a:xfrm>
          <a:prstGeom prst="rect">
            <a:avLst/>
          </a:prstGeom>
        </p:spPr>
      </p:pic>
      <p:pic>
        <p:nvPicPr>
          <p:cNvPr id="5" name="Imagem 4" descr="imagesCA9IZTN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4581128"/>
            <a:ext cx="1847850" cy="2034927"/>
          </a:xfrm>
          <a:prstGeom prst="rect">
            <a:avLst/>
          </a:prstGeom>
        </p:spPr>
      </p:pic>
      <p:pic>
        <p:nvPicPr>
          <p:cNvPr id="6" name="Imagem 5" descr="viagemeurop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4797152"/>
            <a:ext cx="2808312" cy="1803846"/>
          </a:xfrm>
          <a:prstGeom prst="rect">
            <a:avLst/>
          </a:prstGeom>
        </p:spPr>
      </p:pic>
      <p:pic>
        <p:nvPicPr>
          <p:cNvPr id="8" name="Picture 3" descr="D:\Desktop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1" dirty="0" smtClean="0"/>
              <a:t>Faturamento simplificado:</a:t>
            </a:r>
            <a:r>
              <a:rPr lang="pt-BR" sz="2000" dirty="0" smtClean="0"/>
              <a:t> O prazo de faturamento de nossos serviços é acertado conforme a necessidade de cada cliente. Mais comodidade e adequação à sua agenda financeira.</a:t>
            </a:r>
          </a:p>
          <a:p>
            <a:r>
              <a:rPr lang="pt-BR" sz="2000" b="1" dirty="0" smtClean="0"/>
              <a:t>Consultores Exclusivo</a:t>
            </a:r>
            <a:r>
              <a:rPr lang="pt-BR" sz="2000" dirty="0" smtClean="0"/>
              <a:t>s: Consultoria formada por uma experiente equipe que analisa as necessidades de cada cliente, oferecendo o melhor custo/beneficio do mercado.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 descr="executiv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149080"/>
            <a:ext cx="5080000" cy="2448272"/>
          </a:xfrm>
          <a:prstGeom prst="rect">
            <a:avLst/>
          </a:prstGeom>
        </p:spPr>
      </p:pic>
      <p:pic>
        <p:nvPicPr>
          <p:cNvPr id="6" name="Picture 3" descr="D: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b="1" dirty="0" smtClean="0"/>
              <a:t>FORMAS DE PAGAMENTO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CARTÃO DE CRÉDITO Oferece prazo de pagamento até 36 dias a partir da data da compra. </a:t>
            </a:r>
          </a:p>
          <a:p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EBTA/ CTA/ CPB Trata-se de um sistema de cartão de crédito virtual, exclusivo para pagamento de passagens aéreas, onde o cliente poderá centralizar todas as suas despesas com esse serviço, além de obter outros benefícios como pagamentos mensais, seguro viagem, entre outros.</a:t>
            </a:r>
          </a:p>
          <a:p>
            <a:pPr>
              <a:buNone/>
            </a:pPr>
            <a:r>
              <a:rPr lang="pt-BR" sz="2000" dirty="0" smtClean="0"/>
              <a:t> </a:t>
            </a:r>
          </a:p>
          <a:p>
            <a:r>
              <a:rPr lang="pt-BR" sz="2000" dirty="0" smtClean="0"/>
              <a:t>FATURAMENTO </a:t>
            </a:r>
            <a:r>
              <a:rPr lang="pt-BR" sz="2000" dirty="0" err="1" smtClean="0"/>
              <a:t>Faturamento</a:t>
            </a:r>
            <a:r>
              <a:rPr lang="pt-BR" sz="2000" dirty="0" smtClean="0"/>
              <a:t> direto ao cliente com as seguintes condições: Parte Aérea e Terrestre – 10 dias fora semana de emissão.</a:t>
            </a:r>
          </a:p>
          <a:p>
            <a:endParaRPr lang="pt-BR" sz="2000" dirty="0"/>
          </a:p>
        </p:txBody>
      </p:sp>
      <p:pic>
        <p:nvPicPr>
          <p:cNvPr id="5" name="Picture 3" descr="D: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8642350" cy="792683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Venha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nos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fazer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uma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visita</a:t>
            </a:r>
            <a:r>
              <a:rPr lang="en-US" b="1" dirty="0" smtClean="0">
                <a:solidFill>
                  <a:schemeClr val="bg2"/>
                </a:solidFill>
              </a:rPr>
              <a:t>!!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" name="Imagem 5" descr="commitment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64904"/>
            <a:ext cx="9144000" cy="4293096"/>
          </a:xfrm>
          <a:prstGeom prst="rect">
            <a:avLst/>
          </a:prstGeom>
        </p:spPr>
      </p:pic>
      <p:pic>
        <p:nvPicPr>
          <p:cNvPr id="8" name="Picture 3" descr="D: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8589" y="166606"/>
            <a:ext cx="6962775" cy="114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plane close-up design template">
  <a:themeElements>
    <a:clrScheme name="Competition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000066"/>
      </a:accent1>
      <a:accent2>
        <a:srgbClr val="3333CC"/>
      </a:accent2>
      <a:accent3>
        <a:srgbClr val="AACAFF"/>
      </a:accent3>
      <a:accent4>
        <a:srgbClr val="DADADA"/>
      </a:accent4>
      <a:accent5>
        <a:srgbClr val="AAAAB8"/>
      </a:accent5>
      <a:accent6>
        <a:srgbClr val="2D2DB9"/>
      </a:accent6>
      <a:hlink>
        <a:srgbClr val="FF6600"/>
      </a:hlink>
      <a:folHlink>
        <a:srgbClr val="00CC99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000066"/>
        </a:accent1>
        <a:accent2>
          <a:srgbClr val="3333CC"/>
        </a:accent2>
        <a:accent3>
          <a:srgbClr val="AACAFF"/>
        </a:accent3>
        <a:accent4>
          <a:srgbClr val="DADADA"/>
        </a:accent4>
        <a:accent5>
          <a:srgbClr val="AAAAB8"/>
        </a:accent5>
        <a:accent6>
          <a:srgbClr val="2D2DB9"/>
        </a:accent6>
        <a:hlink>
          <a:srgbClr val="FF6600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Airplane close-up design template</Template>
  <TotalTime>113</TotalTime>
  <Words>345</Words>
  <Application>Microsoft Office PowerPoint</Application>
  <PresentationFormat>Apresentação na tela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Airplane close-up design template</vt:lpstr>
      <vt:lpstr>Slide 1</vt:lpstr>
      <vt:lpstr>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Priscila</dc:creator>
  <cp:lastModifiedBy>Bruno Medeiros Lima</cp:lastModifiedBy>
  <cp:revision>15</cp:revision>
  <dcterms:created xsi:type="dcterms:W3CDTF">2013-07-08T22:03:55Z</dcterms:created>
  <dcterms:modified xsi:type="dcterms:W3CDTF">2013-07-10T23:16:11Z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TC011408031046</vt:lpwstr>
  </property>
</Properties>
</file>