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17" r:id="rId3"/>
    <p:sldId id="316" r:id="rId4"/>
    <p:sldId id="330" r:id="rId5"/>
    <p:sldId id="329" r:id="rId6"/>
    <p:sldId id="258" r:id="rId7"/>
    <p:sldId id="259" r:id="rId8"/>
    <p:sldId id="262" r:id="rId9"/>
    <p:sldId id="302" r:id="rId10"/>
    <p:sldId id="303" r:id="rId11"/>
    <p:sldId id="333" r:id="rId12"/>
    <p:sldId id="334" r:id="rId13"/>
    <p:sldId id="266" r:id="rId14"/>
    <p:sldId id="297" r:id="rId15"/>
    <p:sldId id="298" r:id="rId16"/>
    <p:sldId id="332" r:id="rId17"/>
    <p:sldId id="300" r:id="rId18"/>
    <p:sldId id="308" r:id="rId19"/>
    <p:sldId id="335" r:id="rId20"/>
    <p:sldId id="336" r:id="rId21"/>
    <p:sldId id="337" r:id="rId22"/>
    <p:sldId id="338" r:id="rId23"/>
    <p:sldId id="340" r:id="rId24"/>
    <p:sldId id="292" r:id="rId25"/>
    <p:sldId id="341" r:id="rId26"/>
    <p:sldId id="319" r:id="rId27"/>
    <p:sldId id="318" r:id="rId28"/>
    <p:sldId id="345" r:id="rId29"/>
    <p:sldId id="263" r:id="rId30"/>
    <p:sldId id="264" r:id="rId31"/>
    <p:sldId id="322" r:id="rId32"/>
    <p:sldId id="323" r:id="rId33"/>
    <p:sldId id="324" r:id="rId34"/>
    <p:sldId id="325" r:id="rId35"/>
    <p:sldId id="320" r:id="rId36"/>
    <p:sldId id="343" r:id="rId37"/>
    <p:sldId id="326" r:id="rId38"/>
    <p:sldId id="328" r:id="rId39"/>
    <p:sldId id="327" r:id="rId40"/>
    <p:sldId id="284" r:id="rId41"/>
    <p:sldId id="279" r:id="rId42"/>
    <p:sldId id="344" r:id="rId43"/>
    <p:sldId id="314" r:id="rId44"/>
    <p:sldId id="290" r:id="rId45"/>
    <p:sldId id="315" r:id="rId46"/>
    <p:sldId id="291" r:id="rId47"/>
    <p:sldId id="295" r:id="rId48"/>
    <p:sldId id="342" r:id="rId49"/>
    <p:sldId id="346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80882" autoAdjust="0"/>
  </p:normalViewPr>
  <p:slideViewPr>
    <p:cSldViewPr>
      <p:cViewPr>
        <p:scale>
          <a:sx n="75" d="100"/>
          <a:sy n="75" d="100"/>
        </p:scale>
        <p:origin x="-2028" y="-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07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46D92-24C5-46FF-AB48-C2A3BF13907E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F6E41-2A85-446D-9301-080AC0334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05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25DAD-B031-4DB9-B241-015A9B7582F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99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3 passos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6E41-2A85-446D-9301-080AC03347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13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Demo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6E41-2A85-446D-9301-080AC03347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16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3 passos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6E41-2A85-446D-9301-080AC03347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13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Pedidos HTTP</a:t>
            </a:r>
            <a:r>
              <a:rPr lang="pt-PT" baseline="0" dirty="0" smtClean="0"/>
              <a:t> chegam e podem ser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Criação de </a:t>
            </a:r>
            <a:r>
              <a:rPr lang="pt-PT" baseline="0" dirty="0" err="1" smtClean="0"/>
              <a:t>indices</a:t>
            </a:r>
            <a:endParaRPr lang="pt-PT" baseline="0" dirty="0" smtClean="0"/>
          </a:p>
          <a:p>
            <a:pPr marL="171450" indent="-171450">
              <a:buFontTx/>
              <a:buChar char="-"/>
            </a:pPr>
            <a:r>
              <a:rPr lang="pt-PT" baseline="0" dirty="0" err="1" smtClean="0"/>
              <a:t>Queries</a:t>
            </a:r>
            <a:endParaRPr lang="pt-PT" baseline="0" dirty="0" smtClean="0"/>
          </a:p>
          <a:p>
            <a:pPr marL="171450" indent="-171450">
              <a:buFontTx/>
              <a:buChar char="-"/>
            </a:pPr>
            <a:r>
              <a:rPr lang="pt-PT" baseline="0" dirty="0" smtClean="0"/>
              <a:t>Carregamento de documentos</a:t>
            </a:r>
          </a:p>
          <a:p>
            <a:pPr marL="171450" indent="-171450">
              <a:buFontTx/>
              <a:buChar char="-"/>
            </a:pPr>
            <a:r>
              <a:rPr lang="pt-PT" dirty="0" err="1" smtClean="0"/>
              <a:t>Obtençao</a:t>
            </a:r>
            <a:r>
              <a:rPr lang="pt-PT" dirty="0" smtClean="0"/>
              <a:t> de </a:t>
            </a:r>
            <a:r>
              <a:rPr lang="pt-PT" dirty="0" err="1" smtClean="0"/>
              <a:t>estatisticas</a:t>
            </a:r>
            <a:endParaRPr lang="pt-PT" dirty="0" smtClean="0"/>
          </a:p>
          <a:p>
            <a:pPr marL="171450" indent="-171450">
              <a:buFontTx/>
              <a:buChar char="-"/>
            </a:pPr>
            <a:r>
              <a:rPr lang="pt-PT" dirty="0" err="1" smtClean="0"/>
              <a:t>Operaçoes</a:t>
            </a:r>
            <a:r>
              <a:rPr lang="pt-PT" dirty="0" smtClean="0"/>
              <a:t> avançadas</a:t>
            </a:r>
          </a:p>
          <a:p>
            <a:pPr marL="628650" lvl="1" indent="-171450">
              <a:buFontTx/>
              <a:buChar char="-"/>
            </a:pPr>
            <a:r>
              <a:rPr lang="pt-PT" dirty="0" err="1" smtClean="0"/>
              <a:t>Patches</a:t>
            </a:r>
            <a:endParaRPr lang="pt-PT" dirty="0" smtClean="0"/>
          </a:p>
          <a:p>
            <a:pPr marL="628650" lvl="1" indent="-171450">
              <a:buFontTx/>
              <a:buChar char="-"/>
            </a:pPr>
            <a:r>
              <a:rPr lang="pt-PT" dirty="0" smtClean="0"/>
              <a:t>deletes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6E41-2A85-446D-9301-080AC03347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84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O facto de </a:t>
            </a:r>
            <a:r>
              <a:rPr lang="pt-PT" baseline="0" dirty="0" smtClean="0"/>
              <a:t> a API externa do servidor ser HTTP (e bem comportado) permite-nos: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Usar caches </a:t>
            </a:r>
            <a:r>
              <a:rPr lang="pt-PT" baseline="0" dirty="0" err="1" smtClean="0"/>
              <a:t>http</a:t>
            </a:r>
            <a:r>
              <a:rPr lang="pt-PT" baseline="0" dirty="0" smtClean="0"/>
              <a:t> para fazer </a:t>
            </a:r>
            <a:r>
              <a:rPr lang="pt-PT" baseline="0" dirty="0" err="1" smtClean="0"/>
              <a:t>caching</a:t>
            </a:r>
            <a:r>
              <a:rPr lang="pt-PT" baseline="0" dirty="0" smtClean="0"/>
              <a:t> de </a:t>
            </a:r>
            <a:r>
              <a:rPr lang="pt-PT" baseline="0" dirty="0" err="1" smtClean="0"/>
              <a:t>conteudo</a:t>
            </a:r>
            <a:r>
              <a:rPr lang="pt-PT" baseline="0" dirty="0" smtClean="0"/>
              <a:t> (como resultados de </a:t>
            </a:r>
            <a:r>
              <a:rPr lang="pt-PT" baseline="0" dirty="0" err="1" smtClean="0"/>
              <a:t>queries</a:t>
            </a:r>
            <a:r>
              <a:rPr lang="pt-PT" baseline="0" dirty="0" smtClean="0"/>
              <a:t>, ou documentos)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Usar ferramentas de diagnostico como </a:t>
            </a:r>
            <a:r>
              <a:rPr lang="pt-PT" baseline="0" dirty="0" err="1" smtClean="0"/>
              <a:t>fiddler</a:t>
            </a:r>
            <a:r>
              <a:rPr lang="pt-PT" baseline="0" dirty="0" smtClean="0"/>
              <a:t> para espreitar para dentro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Usar </a:t>
            </a:r>
            <a:r>
              <a:rPr lang="pt-PT" baseline="0" dirty="0" err="1" smtClean="0"/>
              <a:t>proxies</a:t>
            </a:r>
            <a:r>
              <a:rPr lang="pt-PT" baseline="0" dirty="0" smtClean="0"/>
              <a:t> de </a:t>
            </a:r>
            <a:r>
              <a:rPr lang="pt-PT" baseline="0" dirty="0" err="1" smtClean="0"/>
              <a:t>http</a:t>
            </a:r>
            <a:endParaRPr lang="pt-PT" baseline="0" dirty="0" smtClean="0"/>
          </a:p>
          <a:p>
            <a:pPr marL="171450" indent="-171450">
              <a:buFontTx/>
              <a:buChar char="-"/>
            </a:pPr>
            <a:r>
              <a:rPr lang="pt-PT" baseline="0" dirty="0" err="1" smtClean="0"/>
              <a:t>User</a:t>
            </a:r>
            <a:r>
              <a:rPr lang="pt-PT" baseline="0" dirty="0" smtClean="0"/>
              <a:t> ferramentas como </a:t>
            </a:r>
            <a:r>
              <a:rPr lang="pt-PT" baseline="0" dirty="0" err="1" smtClean="0"/>
              <a:t>wget</a:t>
            </a:r>
            <a:r>
              <a:rPr lang="pt-PT" baseline="0" dirty="0" smtClean="0"/>
              <a:t> ou </a:t>
            </a:r>
            <a:r>
              <a:rPr lang="pt-PT" baseline="0" dirty="0" err="1" smtClean="0"/>
              <a:t>curl</a:t>
            </a:r>
            <a:r>
              <a:rPr lang="pt-PT" baseline="0" dirty="0" smtClean="0"/>
              <a:t> para efectuar pedidos directamente ao servidor </a:t>
            </a:r>
          </a:p>
          <a:p>
            <a:pPr marL="628650" lvl="1" indent="-171450">
              <a:buFontTx/>
              <a:buChar char="-"/>
            </a:pPr>
            <a:r>
              <a:rPr lang="pt-PT" baseline="0" dirty="0" smtClean="0"/>
              <a:t>Para diagnostico</a:t>
            </a:r>
          </a:p>
          <a:p>
            <a:pPr marL="628650" lvl="1" indent="-171450">
              <a:buFontTx/>
              <a:buChar char="-"/>
            </a:pPr>
            <a:r>
              <a:rPr lang="pt-PT" baseline="0" dirty="0" smtClean="0"/>
              <a:t>Para </a:t>
            </a:r>
            <a:r>
              <a:rPr lang="pt-PT" baseline="0" dirty="0" err="1" smtClean="0"/>
              <a:t>scripting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6E41-2A85-446D-9301-080AC03347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84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Responders são os componentes que “respondem aos pedidos” a partir de um url</a:t>
            </a:r>
          </a:p>
          <a:p>
            <a:pPr marL="171450" indent="-171450">
              <a:buFontTx/>
              <a:buChar char="-"/>
            </a:pPr>
            <a:r>
              <a:rPr lang="pt-PT" dirty="0" smtClean="0"/>
              <a:t>Há responders que</a:t>
            </a:r>
            <a:r>
              <a:rPr lang="pt-PT" baseline="0" dirty="0" smtClean="0"/>
              <a:t> criam indices 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Há responders para queries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Há responders para carregar documentos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Outros para estatisticas e informação de diagnostico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Outros para operações de base de dados como “actualiza todos os utilizadores com o campo X = Y para ter status=blocked” (patch)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É um ponto de extensibilidade, podemos criar bundles que teem mais responders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6E41-2A85-446D-9301-080AC033476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84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Triggers permitem</a:t>
            </a:r>
            <a:r>
              <a:rPr lang="pt-PT" baseline="0" dirty="0" smtClean="0"/>
              <a:t> interceptar operações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Bloquear reads baseados em headers (authorization bundle)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Gravar versão de documento para historico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Também são extensíveis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6E41-2A85-446D-9301-080AC033476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84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Linq para definiçao</a:t>
            </a:r>
            <a:r>
              <a:rPr lang="pt-PT" baseline="0" dirty="0" smtClean="0"/>
              <a:t> de indices</a:t>
            </a:r>
          </a:p>
          <a:p>
            <a:endParaRPr lang="pt-PT" baseline="0" dirty="0" smtClean="0"/>
          </a:p>
          <a:p>
            <a:r>
              <a:rPr lang="en-US" dirty="0" smtClean="0"/>
              <a:t>Mas no 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nºao</a:t>
            </a:r>
            <a:r>
              <a:rPr lang="en-US" dirty="0" smtClean="0"/>
              <a:t> </a:t>
            </a:r>
            <a:r>
              <a:rPr lang="en-US" dirty="0" err="1" smtClean="0"/>
              <a:t>conhece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 é </a:t>
            </a:r>
            <a:r>
              <a:rPr lang="en-US" dirty="0" err="1" smtClean="0"/>
              <a:t>tudo</a:t>
            </a:r>
            <a:r>
              <a:rPr lang="en-US" dirty="0" smtClean="0"/>
              <a:t> dynamic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6E41-2A85-446D-9301-080AC033476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84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Lucene para indexar e procurar</a:t>
            </a:r>
          </a:p>
          <a:p>
            <a:pPr marL="171450" indent="-171450">
              <a:buFontTx/>
              <a:buChar char="-"/>
            </a:pPr>
            <a:r>
              <a:rPr lang="pt-PT" dirty="0" smtClean="0"/>
              <a:t>Fixe porque</a:t>
            </a:r>
            <a:r>
              <a:rPr lang="pt-PT" baseline="0" dirty="0" smtClean="0"/>
              <a:t> é maduro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Da full text search de borla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Existem ferramentas para analise dos indices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6E41-2A85-446D-9301-080AC033476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84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Document store pode ser fully managed (.net, munin) ou usar esent, que é uma “biblioteca” de base de dados de mto baixo nivel do windows</a:t>
            </a:r>
            <a:r>
              <a:rPr lang="pt-PT" baseline="0" dirty="0" smtClean="0"/>
              <a:t> (?)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6E41-2A85-446D-9301-080AC033476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8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Por favor, interrompam</a:t>
            </a:r>
            <a:r>
              <a:rPr lang="pt-PT" baseline="0" dirty="0" smtClean="0"/>
              <a:t> se tiverem questões. Prefiro sessões interactivas</a:t>
            </a:r>
          </a:p>
          <a:p>
            <a:endParaRPr lang="pt-PT" dirty="0" smtClean="0"/>
          </a:p>
          <a:p>
            <a:r>
              <a:rPr lang="pt-PT" dirty="0" smtClean="0"/>
              <a:t>Demos,</a:t>
            </a:r>
            <a:r>
              <a:rPr lang="pt-PT" baseline="0" dirty="0" smtClean="0"/>
              <a:t> porque segundo o Pedro Felix, no ISEL não se aprende a programar por slides, certo</a:t>
            </a:r>
            <a:r>
              <a:rPr lang="pt-PT" baseline="0" dirty="0" smtClean="0"/>
              <a:t>?</a:t>
            </a:r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6E41-2A85-446D-9301-080AC03347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76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6E41-2A85-446D-9301-080AC033476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2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Demo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6E41-2A85-446D-9301-080AC033476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161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6E41-2A85-446D-9301-080AC033476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530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Numero</a:t>
            </a:r>
            <a:r>
              <a:rPr lang="pt-PT" baseline="0" dirty="0" smtClean="0"/>
              <a:t> de tarefas por pessoa</a:t>
            </a:r>
          </a:p>
          <a:p>
            <a:r>
              <a:rPr lang="pt-PT" baseline="0" dirty="0" smtClean="0"/>
              <a:t> Em sql, como seria?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6E41-2A85-446D-9301-080AC033476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54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Numero</a:t>
            </a:r>
            <a:r>
              <a:rPr lang="pt-PT" baseline="0" dirty="0" smtClean="0"/>
              <a:t> de tarefas 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6E41-2A85-446D-9301-080AC033476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54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6E41-2A85-446D-9301-080AC033476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34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6E41-2A85-446D-9301-080AC033476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051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6E41-2A85-446D-9301-080AC033476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088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6E41-2A85-446D-9301-080AC033476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70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6E41-2A85-446D-9301-080AC033476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94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Definição</a:t>
            </a:r>
            <a:r>
              <a:rPr lang="pt-PT" baseline="0" dirty="0" smtClean="0"/>
              <a:t> da wikipedia. </a:t>
            </a:r>
          </a:p>
          <a:p>
            <a:r>
              <a:rPr lang="pt-PT" baseline="0" dirty="0" smtClean="0"/>
              <a:t>Acima de tudo document databases são bases de dados guardam informação semi-estruturada.</a:t>
            </a:r>
          </a:p>
          <a:p>
            <a:r>
              <a:rPr lang="pt-PT" baseline="0" dirty="0" smtClean="0"/>
              <a:t>Em vez de ter um schema explicito e mandatório para cada entidade, a base de dados não requer nenhuma forma para cada entidade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6E41-2A85-446D-9301-080AC03347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996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6E41-2A85-446D-9301-080AC033476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812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6E41-2A85-446D-9301-080AC033476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19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Demo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6E41-2A85-446D-9301-080AC033476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161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6E41-2A85-446D-9301-080AC033476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052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6E41-2A85-446D-9301-080AC033476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402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de </a:t>
            </a:r>
            <a:r>
              <a:rPr lang="en-US" dirty="0" err="1" smtClean="0"/>
              <a:t>juntar</a:t>
            </a:r>
            <a:r>
              <a:rPr lang="en-US" dirty="0" smtClean="0"/>
              <a:t> </a:t>
            </a:r>
            <a:r>
              <a:rPr lang="en-US" dirty="0" err="1" smtClean="0"/>
              <a:t>tudo</a:t>
            </a:r>
            <a:r>
              <a:rPr lang="en-US" dirty="0" smtClean="0"/>
              <a:t> no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objecto</a:t>
            </a:r>
            <a:r>
              <a:rPr lang="en-US" dirty="0" smtClean="0"/>
              <a:t>, se </a:t>
            </a:r>
            <a:r>
              <a:rPr lang="en-US" dirty="0" err="1" smtClean="0"/>
              <a:t>calhar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faziamos</a:t>
            </a:r>
            <a:r>
              <a:rPr lang="en-US" dirty="0" smtClean="0"/>
              <a:t> </a:t>
            </a:r>
            <a:r>
              <a:rPr lang="en-US" dirty="0" err="1" smtClean="0"/>
              <a:t>numa</a:t>
            </a:r>
            <a:r>
              <a:rPr lang="en-US" dirty="0" smtClean="0"/>
              <a:t> base de dados </a:t>
            </a:r>
            <a:r>
              <a:rPr lang="en-US" dirty="0" err="1" smtClean="0"/>
              <a:t>sql</a:t>
            </a:r>
            <a:r>
              <a:rPr lang="en-US" dirty="0" smtClean="0"/>
              <a:t>, e </a:t>
            </a:r>
            <a:r>
              <a:rPr lang="en-US" dirty="0" err="1" smtClean="0"/>
              <a:t>abstrair</a:t>
            </a:r>
            <a:r>
              <a:rPr lang="en-US" dirty="0" smtClean="0"/>
              <a:t> as </a:t>
            </a:r>
            <a:r>
              <a:rPr lang="en-US" dirty="0" err="1" smtClean="0"/>
              <a:t>relações</a:t>
            </a:r>
            <a:endParaRPr lang="en-US" dirty="0" smtClean="0"/>
          </a:p>
          <a:p>
            <a:r>
              <a:rPr lang="en-US" dirty="0" err="1" smtClean="0"/>
              <a:t>Explicitamente</a:t>
            </a:r>
            <a:r>
              <a:rPr lang="en-US" dirty="0" smtClean="0"/>
              <a:t> </a:t>
            </a:r>
            <a:r>
              <a:rPr lang="en-US" dirty="0" err="1" smtClean="0"/>
              <a:t>modelamos</a:t>
            </a:r>
            <a:r>
              <a:rPr lang="en-US" dirty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contextos</a:t>
            </a:r>
            <a:r>
              <a:rPr lang="en-US" dirty="0" smtClean="0"/>
              <a:t> </a:t>
            </a:r>
            <a:r>
              <a:rPr lang="en-US" dirty="0" err="1" smtClean="0"/>
              <a:t>separadamente</a:t>
            </a:r>
            <a:r>
              <a:rPr lang="en-US" dirty="0" smtClean="0"/>
              <a:t>, com </a:t>
            </a:r>
            <a:r>
              <a:rPr lang="en-US" dirty="0" err="1" smtClean="0"/>
              <a:t>relações</a:t>
            </a:r>
            <a:r>
              <a:rPr lang="en-US" dirty="0" smtClean="0"/>
              <a:t> entre </a:t>
            </a:r>
            <a:r>
              <a:rPr lang="en-US" dirty="0" err="1" smtClean="0"/>
              <a:t>eles</a:t>
            </a:r>
            <a:r>
              <a:rPr lang="en-US" dirty="0" smtClean="0"/>
              <a:t> de </a:t>
            </a:r>
            <a:r>
              <a:rPr lang="en-US" dirty="0" err="1" smtClean="0"/>
              <a:t>referência</a:t>
            </a:r>
            <a:r>
              <a:rPr lang="en-US" dirty="0" smtClean="0"/>
              <a:t> </a:t>
            </a:r>
          </a:p>
          <a:p>
            <a:r>
              <a:rPr lang="en-US" dirty="0" smtClean="0"/>
              <a:t>*** TODO*** </a:t>
            </a:r>
            <a:r>
              <a:rPr lang="en-US" dirty="0" err="1" smtClean="0"/>
              <a:t>falar</a:t>
            </a:r>
            <a:r>
              <a:rPr lang="en-US" dirty="0" smtClean="0"/>
              <a:t> do </a:t>
            </a:r>
            <a:r>
              <a:rPr lang="en-US" dirty="0" err="1" smtClean="0"/>
              <a:t>que</a:t>
            </a:r>
            <a:r>
              <a:rPr lang="en-US" dirty="0" smtClean="0"/>
              <a:t> é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relação</a:t>
            </a:r>
            <a:r>
              <a:rPr lang="en-US" dirty="0" smtClean="0"/>
              <a:t> de </a:t>
            </a:r>
            <a:r>
              <a:rPr lang="en-US" dirty="0" err="1" smtClean="0"/>
              <a:t>referência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6E41-2A85-446D-9301-080AC033476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424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Nem sempre a aproximação tradicional é má</a:t>
            </a:r>
          </a:p>
          <a:p>
            <a:r>
              <a:rPr lang="pt-PT" dirty="0" smtClean="0"/>
              <a:t>Mas mesmo assim tags podem ficar em cada documento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6E41-2A85-446D-9301-080AC033476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430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Várias soluções para problemas semelhantes</a:t>
            </a:r>
            <a:endParaRPr lang="en-US" dirty="0" smtClean="0"/>
          </a:p>
          <a:p>
            <a:r>
              <a:rPr lang="pt-PT" dirty="0" smtClean="0"/>
              <a:t>Há</a:t>
            </a:r>
            <a:r>
              <a:rPr lang="pt-PT" baseline="0" dirty="0" smtClean="0"/>
              <a:t> varias formas de resolver o mesmo problema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6E41-2A85-446D-9301-080AC033476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974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Demo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6E41-2A85-446D-9301-080AC033476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161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6E41-2A85-446D-9301-080AC033476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88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Quando falamos de </a:t>
            </a:r>
            <a:r>
              <a:rPr lang="pt-PT" dirty="0" smtClean="0"/>
              <a:t>document </a:t>
            </a:r>
            <a:r>
              <a:rPr lang="pt-PT" dirty="0" smtClean="0"/>
              <a:t>databases é comum vir</a:t>
            </a:r>
            <a:r>
              <a:rPr lang="pt-PT" baseline="0" dirty="0" smtClean="0"/>
              <a:t> o tema NoSQL.</a:t>
            </a:r>
          </a:p>
          <a:p>
            <a:r>
              <a:rPr lang="pt-PT" baseline="0" dirty="0" smtClean="0"/>
              <a:t>Quem conhece?</a:t>
            </a:r>
          </a:p>
          <a:p>
            <a:r>
              <a:rPr lang="pt-PT" baseline="0" dirty="0" smtClean="0"/>
              <a:t>O termo refere-se a um conjunto de sistemas de bases de dados que em vez de aderirem ao modelo relacional tipico adoptam modelos alternativos</a:t>
            </a:r>
          </a:p>
          <a:p>
            <a:endParaRPr lang="pt-PT" baseline="0" dirty="0" smtClean="0"/>
          </a:p>
          <a:p>
            <a:r>
              <a:rPr lang="pt-PT" baseline="0" dirty="0" smtClean="0"/>
              <a:t>Object databases como db4o</a:t>
            </a:r>
          </a:p>
          <a:p>
            <a:r>
              <a:rPr lang="pt-PT" baseline="0" dirty="0" smtClean="0"/>
              <a:t>Graph databases como neo4j</a:t>
            </a:r>
          </a:p>
          <a:p>
            <a:r>
              <a:rPr lang="pt-PT" baseline="0" dirty="0" smtClean="0"/>
              <a:t>Key-Value stores memcached, redis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6E41-2A85-446D-9301-080AC03347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648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6E41-2A85-446D-9301-080AC033476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880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Se</a:t>
            </a:r>
            <a:r>
              <a:rPr lang="pt-PT" baseline="0" dirty="0" smtClean="0"/>
              <a:t> quiserem mandar perguntas, procurem por brunomlopes </a:t>
            </a:r>
            <a:r>
              <a:rPr lang="pt-PT" baseline="0" dirty="0" smtClean="0">
                <a:sym typeface="Wingdings" pitchFamily="2" charset="2"/>
              </a:rPr>
              <a:t>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6E41-2A85-446D-9301-080AC033476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853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Se</a:t>
            </a:r>
            <a:r>
              <a:rPr lang="pt-PT" baseline="0" dirty="0" smtClean="0"/>
              <a:t> quiserem mandar perguntas, procurem por brunomlopes </a:t>
            </a:r>
            <a:r>
              <a:rPr lang="pt-PT" baseline="0" dirty="0" smtClean="0">
                <a:sym typeface="Wingdings" pitchFamily="2" charset="2"/>
              </a:rPr>
              <a:t>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6E41-2A85-446D-9301-080AC033476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85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3 exemplos de DocDbs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6E41-2A85-446D-9301-080AC03347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25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Comparativamente com bases de dados relacionais como mysql ou oracle, temos uma abordagem diferente.</a:t>
            </a:r>
          </a:p>
          <a:p>
            <a:endParaRPr lang="pt-PT" dirty="0" smtClean="0"/>
          </a:p>
          <a:p>
            <a:r>
              <a:rPr lang="pt-PT" dirty="0" smtClean="0"/>
              <a:t>Onde num mysql temos tabelas com formatos</a:t>
            </a:r>
            <a:r>
              <a:rPr lang="pt-PT" baseline="0" dirty="0" smtClean="0"/>
              <a:t> especificos para cada uma, cada documento de couchdb pode ser diferente de todos os outros.</a:t>
            </a:r>
          </a:p>
          <a:p>
            <a:r>
              <a:rPr lang="pt-PT" baseline="0" dirty="0" smtClean="0"/>
              <a:t>Em vez de termos linhas com dados, temos documentos.</a:t>
            </a:r>
          </a:p>
          <a:p>
            <a:r>
              <a:rPr lang="pt-PT" baseline="0" dirty="0" smtClean="0"/>
              <a:t>E em vez de usarmos SQL, acabamos por ter linguagens diferentes em cada caso. Couchdb e mongo usam javascript para definir vistas e agregrações, onde ravendb usa linq. Mas o algoritmo e estrutura que está por tras é sempre o mesmo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6E41-2A85-446D-9301-080AC03347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75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O que 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6E41-2A85-446D-9301-080AC03347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58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Arquitectura de ravendb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6E41-2A85-446D-9301-080AC03347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13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3 passos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6E41-2A85-446D-9301-080AC03347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1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B57F-790D-411E-B62D-7AF535B000EF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0699-99BA-456F-9540-273674F2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B57F-790D-411E-B62D-7AF535B000EF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0699-99BA-456F-9540-273674F2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7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B57F-790D-411E-B62D-7AF535B000EF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0699-99BA-456F-9540-273674F2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B57F-790D-411E-B62D-7AF535B000EF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0699-99BA-456F-9540-273674F2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9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B57F-790D-411E-B62D-7AF535B000EF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0699-99BA-456F-9540-273674F2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B57F-790D-411E-B62D-7AF535B000EF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0699-99BA-456F-9540-273674F2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8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B57F-790D-411E-B62D-7AF535B000EF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0699-99BA-456F-9540-273674F2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7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B57F-790D-411E-B62D-7AF535B000EF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0699-99BA-456F-9540-273674F2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4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B57F-790D-411E-B62D-7AF535B000EF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0699-99BA-456F-9540-273674F2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5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B57F-790D-411E-B62D-7AF535B000EF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0699-99BA-456F-9540-273674F2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5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B57F-790D-411E-B62D-7AF535B000EF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0699-99BA-456F-9540-273674F2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5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CB57F-790D-411E-B62D-7AF535B000EF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00699-99BA-456F-9540-273674F2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3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yende/RaccoonBlog" TargetMode="External"/><Relationship Id="rId3" Type="http://schemas.openxmlformats.org/officeDocument/2006/relationships/hyperlink" Target="http://ayende.com/blog" TargetMode="External"/><Relationship Id="rId7" Type="http://schemas.openxmlformats.org/officeDocument/2006/relationships/hyperlink" Target="https://github.com/ravendb/" TargetMode="External"/><Relationship Id="rId2" Type="http://schemas.openxmlformats.org/officeDocument/2006/relationships/hyperlink" Target="http://ravendb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roups.google.com/group/ravendb/" TargetMode="External"/><Relationship Id="rId5" Type="http://schemas.openxmlformats.org/officeDocument/2006/relationships/hyperlink" Target="http://www.youtube.com/user/HibernatingRhinos" TargetMode="External"/><Relationship Id="rId4" Type="http://schemas.openxmlformats.org/officeDocument/2006/relationships/hyperlink" Target="http://codeofrob.com/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1124744" y="2127819"/>
            <a:ext cx="7772400" cy="1470025"/>
          </a:xfrm>
        </p:spPr>
        <p:txBody>
          <a:bodyPr/>
          <a:lstStyle/>
          <a:p>
            <a:r>
              <a:rPr lang="pt-PT" dirty="0" err="1" smtClean="0"/>
              <a:t>Document</a:t>
            </a:r>
            <a:r>
              <a:rPr lang="pt-PT" dirty="0" smtClean="0"/>
              <a:t> </a:t>
            </a:r>
            <a:r>
              <a:rPr lang="pt-PT" dirty="0" err="1" smtClean="0"/>
              <a:t>Databases</a:t>
            </a:r>
            <a:r>
              <a:rPr lang="pt-PT" dirty="0" smtClean="0"/>
              <a:t> e            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 descr="http://ravendb.net/Static/images/logo-raven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488" y="2190475"/>
            <a:ext cx="3429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76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RavenDB</a:t>
            </a:r>
            <a:r>
              <a:rPr lang="en-US" dirty="0"/>
              <a:t> is a </a:t>
            </a:r>
            <a:endParaRPr lang="en-US" dirty="0" smtClean="0"/>
          </a:p>
          <a:p>
            <a:pPr lvl="1"/>
            <a:r>
              <a:rPr lang="en-US" b="1" dirty="0" smtClean="0"/>
              <a:t>transactional</a:t>
            </a:r>
            <a:endParaRPr lang="en-US" dirty="0" smtClean="0"/>
          </a:p>
          <a:p>
            <a:pPr lvl="1"/>
            <a:r>
              <a:rPr lang="en-US" b="1" dirty="0" smtClean="0"/>
              <a:t>.</a:t>
            </a:r>
            <a:r>
              <a:rPr lang="en-US" b="1" dirty="0"/>
              <a:t>NET </a:t>
            </a:r>
            <a:r>
              <a:rPr lang="en-US" b="1" dirty="0" smtClean="0"/>
              <a:t> </a:t>
            </a:r>
          </a:p>
          <a:p>
            <a:pPr lvl="1"/>
            <a:r>
              <a:rPr lang="en-US" b="1" dirty="0" smtClean="0"/>
              <a:t>open-source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Data is </a:t>
            </a:r>
          </a:p>
          <a:p>
            <a:pPr lvl="1"/>
            <a:r>
              <a:rPr lang="en-US" b="1" dirty="0" smtClean="0"/>
              <a:t>schema-less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queried via </a:t>
            </a:r>
            <a:r>
              <a:rPr lang="en-US" b="1" dirty="0" err="1" smtClean="0"/>
              <a:t>Linq</a:t>
            </a:r>
            <a:r>
              <a:rPr lang="en-US" dirty="0" smtClean="0"/>
              <a:t> </a:t>
            </a:r>
            <a:r>
              <a:rPr lang="en-US" b="1" dirty="0" smtClean="0"/>
              <a:t>queries from .NET code </a:t>
            </a:r>
            <a:endParaRPr lang="en-US" dirty="0" smtClean="0"/>
          </a:p>
          <a:p>
            <a:pPr lvl="1"/>
            <a:r>
              <a:rPr lang="en-US" dirty="0" smtClean="0"/>
              <a:t>Accessed via </a:t>
            </a:r>
            <a:r>
              <a:rPr lang="en-US" b="1" dirty="0" err="1" smtClean="0"/>
              <a:t>RESTful</a:t>
            </a:r>
            <a:r>
              <a:rPr lang="en-US" dirty="0" smtClean="0"/>
              <a:t> HTTP API</a:t>
            </a:r>
          </a:p>
          <a:p>
            <a:r>
              <a:rPr lang="en-US" dirty="0"/>
              <a:t>out-of-the-box</a:t>
            </a:r>
            <a:endParaRPr lang="en-US" dirty="0" smtClean="0"/>
          </a:p>
          <a:p>
            <a:pPr lvl="1"/>
            <a:r>
              <a:rPr lang="en-US" b="1" dirty="0" smtClean="0"/>
              <a:t>replication</a:t>
            </a:r>
            <a:r>
              <a:rPr lang="en-US" dirty="0"/>
              <a:t>  </a:t>
            </a:r>
            <a:endParaRPr lang="en-US" dirty="0" smtClean="0"/>
          </a:p>
          <a:p>
            <a:pPr lvl="1"/>
            <a:r>
              <a:rPr lang="en-US" b="1" dirty="0" err="1" smtClean="0"/>
              <a:t>sharding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96752"/>
            <a:ext cx="560401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PT" dirty="0" smtClean="0"/>
              <a:t>Cliente/Servidor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8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472" t="-26441" r="-31697" b="-25083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Content Placeholder 4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1472" t="52688" r="-31697" b="-25084"/>
          <a:stretch/>
        </p:blipFill>
        <p:spPr bwMode="auto">
          <a:xfrm>
            <a:off x="0" y="3581400"/>
            <a:ext cx="91440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PT" dirty="0" smtClean="0"/>
              <a:t>Cliente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Ravendb</a:t>
            </a:r>
            <a:r>
              <a:rPr lang="pt-PT" dirty="0" smtClean="0"/>
              <a:t> em 3 simples passos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11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2448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 err="1" smtClean="0"/>
              <a:t>install</a:t>
            </a:r>
            <a:r>
              <a:rPr lang="pt-PT" sz="2400" dirty="0" smtClean="0"/>
              <a:t>-package </a:t>
            </a:r>
            <a:r>
              <a:rPr lang="pt-PT" sz="2400" dirty="0" err="1" smtClean="0"/>
              <a:t>ravendb-embeddable</a:t>
            </a:r>
            <a:endParaRPr lang="pt-PT" sz="2400" dirty="0" smtClean="0"/>
          </a:p>
          <a:p>
            <a:pPr marL="0" indent="0">
              <a:buNone/>
            </a:pPr>
            <a:endParaRPr lang="pt-PT" sz="2400" dirty="0" smtClean="0"/>
          </a:p>
          <a:p>
            <a:pPr marL="0" indent="0">
              <a:buNone/>
            </a:pPr>
            <a:r>
              <a:rPr lang="pt-PT" sz="2400" dirty="0" smtClean="0"/>
              <a:t>var </a:t>
            </a:r>
            <a:r>
              <a:rPr lang="pt-PT" sz="2400" dirty="0" err="1" smtClean="0"/>
              <a:t>store</a:t>
            </a:r>
            <a:r>
              <a:rPr lang="pt-PT" sz="2400" dirty="0" smtClean="0"/>
              <a:t> = </a:t>
            </a:r>
            <a:r>
              <a:rPr lang="pt-PT" sz="2400" dirty="0" err="1" smtClean="0"/>
              <a:t>new</a:t>
            </a:r>
            <a:r>
              <a:rPr lang="pt-PT" sz="2400" dirty="0" smtClean="0"/>
              <a:t> </a:t>
            </a:r>
            <a:r>
              <a:rPr lang="en-US" sz="2400" dirty="0" err="1" smtClean="0"/>
              <a:t>EmbeddableDocumentStore</a:t>
            </a:r>
            <a:r>
              <a:rPr lang="pt-PT" sz="2400" dirty="0" smtClean="0"/>
              <a:t>().</a:t>
            </a:r>
            <a:r>
              <a:rPr lang="pt-PT" sz="2400" dirty="0" err="1" smtClean="0"/>
              <a:t>Initialize</a:t>
            </a:r>
            <a:r>
              <a:rPr lang="pt-PT" sz="2400" dirty="0" smtClean="0"/>
              <a:t>();</a:t>
            </a:r>
          </a:p>
          <a:p>
            <a:pPr marL="0" indent="0">
              <a:buNone/>
            </a:pPr>
            <a:endParaRPr lang="pt-PT" sz="2400" dirty="0" smtClean="0"/>
          </a:p>
          <a:p>
            <a:pPr marL="0" indent="0">
              <a:buNone/>
            </a:pPr>
            <a:r>
              <a:rPr lang="pt-PT" sz="2400" dirty="0" smtClean="0"/>
              <a:t>var </a:t>
            </a:r>
            <a:r>
              <a:rPr lang="pt-PT" sz="2400" dirty="0" err="1" smtClean="0"/>
              <a:t>session</a:t>
            </a:r>
            <a:r>
              <a:rPr lang="pt-PT" sz="2400" dirty="0" smtClean="0"/>
              <a:t> = </a:t>
            </a:r>
            <a:r>
              <a:rPr lang="pt-PT" sz="2400" dirty="0" err="1" smtClean="0"/>
              <a:t>store.OpenSession</a:t>
            </a:r>
            <a:r>
              <a:rPr lang="pt-PT" sz="2400" dirty="0" smtClean="0"/>
              <a:t>();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707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43138"/>
            <a:ext cx="60960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93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472" t="-26441" r="-31697" b="-25083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Content Placeholder 4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1472" t="-26442" r="-31697" b="47732"/>
          <a:stretch/>
        </p:blipFill>
        <p:spPr bwMode="auto">
          <a:xfrm>
            <a:off x="0" y="0"/>
            <a:ext cx="914400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PT" dirty="0" smtClean="0"/>
              <a:t>Servidor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93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Arquitectura de </a:t>
            </a:r>
            <a:r>
              <a:rPr lang="pt-PT" dirty="0" err="1" smtClean="0"/>
              <a:t>ravendb</a:t>
            </a:r>
            <a:endParaRPr lang="en-US" dirty="0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00" t="-27862" r="-17928" b="-12291"/>
          <a:stretch/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24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Arquitectura de </a:t>
            </a:r>
            <a:r>
              <a:rPr lang="pt-PT" dirty="0" err="1" smtClean="0"/>
              <a:t>ravendb</a:t>
            </a:r>
            <a:endParaRPr lang="en-US" dirty="0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0100" t="-27862" r="-17928" b="-12291"/>
          <a:stretch/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00" t="-27862" r="-17928" b="81923"/>
          <a:stretch/>
        </p:blipFill>
        <p:spPr bwMode="auto">
          <a:xfrm>
            <a:off x="0" y="-1"/>
            <a:ext cx="9144000" cy="224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1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Arquitectura de </a:t>
            </a:r>
            <a:r>
              <a:rPr lang="pt-PT" dirty="0" err="1" smtClean="0"/>
              <a:t>ravendb</a:t>
            </a:r>
            <a:endParaRPr lang="en-US" dirty="0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0100" t="-27862" r="-17928" b="-12291"/>
          <a:stretch/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00" t="23199" r="-17928" b="41532"/>
          <a:stretch/>
        </p:blipFill>
        <p:spPr bwMode="auto">
          <a:xfrm>
            <a:off x="0" y="2498501"/>
            <a:ext cx="9144000" cy="1725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616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Bruno Lopes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Pequenas contribuições para CouchDB e </a:t>
            </a:r>
            <a:r>
              <a:rPr lang="pt-BR" sz="2800" dirty="0" smtClean="0"/>
              <a:t>RavenDB</a:t>
            </a:r>
          </a:p>
          <a:p>
            <a:r>
              <a:rPr lang="pt-BR" sz="2800" dirty="0" smtClean="0"/>
              <a:t>Um par de projectos em github</a:t>
            </a:r>
          </a:p>
          <a:p>
            <a:r>
              <a:rPr lang="pt-BR" sz="2800" dirty="0" smtClean="0"/>
              <a:t>Algumas apresentações na </a:t>
            </a:r>
          </a:p>
          <a:p>
            <a:r>
              <a:rPr lang="pt-BR" sz="2800" dirty="0" smtClean="0"/>
              <a:t>Co-founder de uma startup </a:t>
            </a:r>
          </a:p>
          <a:p>
            <a:pPr lvl="1"/>
            <a:r>
              <a:rPr lang="pt-BR" sz="2400" dirty="0" smtClean="0"/>
              <a:t>80% do que fiz e faço é web e .Net</a:t>
            </a:r>
          </a:p>
          <a:p>
            <a:pPr lvl="1"/>
            <a:r>
              <a:rPr lang="pt-BR" sz="2400" dirty="0" smtClean="0"/>
              <a:t>Éramos uma empresa de custom development</a:t>
            </a:r>
          </a:p>
          <a:p>
            <a:pPr lvl="1"/>
            <a:r>
              <a:rPr lang="pt-BR" sz="2400" dirty="0" smtClean="0"/>
              <a:t>Agora estamos agora a vender, desenvolver, comercializar e suportar um produto</a:t>
            </a:r>
          </a:p>
        </p:txBody>
      </p:sp>
      <p:pic>
        <p:nvPicPr>
          <p:cNvPr id="1026" name="Picture 2" descr="http://welisten.eu/css/img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140270"/>
            <a:ext cx="2160240" cy="134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64" b="19268"/>
          <a:stretch/>
        </p:blipFill>
        <p:spPr bwMode="auto">
          <a:xfrm>
            <a:off x="4861756" y="4994802"/>
            <a:ext cx="2444824" cy="56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netponto.org/Content/images/netponto-header.pn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7" t="18512" r="62326" b="19583"/>
          <a:stretch/>
        </p:blipFill>
        <p:spPr bwMode="auto">
          <a:xfrm>
            <a:off x="4852888" y="2492896"/>
            <a:ext cx="2311400" cy="82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0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Arquitectura de </a:t>
            </a:r>
            <a:r>
              <a:rPr lang="pt-PT" dirty="0" err="1" smtClean="0"/>
              <a:t>ravendb</a:t>
            </a:r>
            <a:endParaRPr lang="en-US" dirty="0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0100" t="-27862" r="-17928" b="-12291"/>
          <a:stretch/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00" t="59257" r="-17928" b="29425"/>
          <a:stretch/>
        </p:blipFill>
        <p:spPr bwMode="auto">
          <a:xfrm>
            <a:off x="0" y="4262907"/>
            <a:ext cx="9144000" cy="553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148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Arquitectura de </a:t>
            </a:r>
            <a:r>
              <a:rPr lang="pt-PT" dirty="0" err="1" smtClean="0"/>
              <a:t>ravendb</a:t>
            </a:r>
            <a:endParaRPr lang="en-US" dirty="0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0100" t="-27862" r="-17928" b="-12291"/>
          <a:stretch/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00" t="71890" r="71888" b="15476"/>
          <a:stretch/>
        </p:blipFill>
        <p:spPr bwMode="auto">
          <a:xfrm>
            <a:off x="0" y="4881093"/>
            <a:ext cx="3193961" cy="618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606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Arquitectura de </a:t>
            </a:r>
            <a:r>
              <a:rPr lang="pt-PT" dirty="0" err="1" smtClean="0"/>
              <a:t>ravendb</a:t>
            </a:r>
            <a:endParaRPr lang="en-US" dirty="0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0100" t="-27862" r="-17928" b="-12291"/>
          <a:stretch/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00" t="85840" r="73832" b="210"/>
          <a:stretch/>
        </p:blipFill>
        <p:spPr bwMode="auto">
          <a:xfrm>
            <a:off x="1" y="5563672"/>
            <a:ext cx="3065172" cy="682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19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Arquitectura de </a:t>
            </a:r>
            <a:r>
              <a:rPr lang="pt-PT" dirty="0" err="1" smtClean="0"/>
              <a:t>ravendb</a:t>
            </a:r>
            <a:endParaRPr lang="en-US" dirty="0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0100" t="-27862" r="-17928" b="-12291"/>
          <a:stretch/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4" t="71626" r="43506" b="211"/>
          <a:stretch/>
        </p:blipFill>
        <p:spPr bwMode="auto">
          <a:xfrm>
            <a:off x="3464417" y="4868214"/>
            <a:ext cx="1609858" cy="137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818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Arquitectura de aplicação web com </a:t>
            </a:r>
            <a:r>
              <a:rPr lang="pt-PT" dirty="0" err="1" smtClean="0"/>
              <a:t>ravendb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43138"/>
            <a:ext cx="60960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795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Agregações e filtros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3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Número de Tarefas por Pessoa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 marL="0" indent="0">
              <a:buNone/>
            </a:pPr>
            <a:r>
              <a:rPr lang="pt-PT" dirty="0" smtClean="0"/>
              <a:t>				   ?</a:t>
            </a:r>
            <a:endParaRPr lang="pt-PT" dirty="0"/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998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smtClean="0"/>
              <a:t>SQL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429309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err="1" smtClean="0"/>
              <a:t>RavenDB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67544" y="53012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Número de Tarefas por Pessoa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 marL="0" indent="0">
              <a:buNone/>
            </a:pPr>
            <a:r>
              <a:rPr lang="pt-PT" dirty="0" smtClean="0"/>
              <a:t>SELECT </a:t>
            </a:r>
            <a:r>
              <a:rPr lang="pt-PT" dirty="0" err="1" smtClean="0"/>
              <a:t>count</a:t>
            </a:r>
            <a:r>
              <a:rPr lang="pt-PT" dirty="0" smtClean="0"/>
              <a:t>(1),</a:t>
            </a:r>
            <a:r>
              <a:rPr lang="pt-PT" dirty="0" err="1" smtClean="0"/>
              <a:t>user_id</a:t>
            </a:r>
            <a:r>
              <a:rPr lang="pt-PT" dirty="0" smtClean="0"/>
              <a:t> </a:t>
            </a:r>
          </a:p>
          <a:p>
            <a:pPr marL="0" indent="0">
              <a:buNone/>
            </a:pPr>
            <a:r>
              <a:rPr lang="pt-PT" dirty="0" smtClean="0"/>
              <a:t>FROM </a:t>
            </a:r>
            <a:r>
              <a:rPr lang="pt-PT" dirty="0" err="1" smtClean="0"/>
              <a:t>tasks</a:t>
            </a:r>
            <a:r>
              <a:rPr lang="pt-PT" dirty="0" smtClean="0"/>
              <a:t> </a:t>
            </a:r>
          </a:p>
          <a:p>
            <a:pPr marL="0" indent="0">
              <a:buNone/>
            </a:pPr>
            <a:r>
              <a:rPr lang="pt-PT" dirty="0" smtClean="0"/>
              <a:t>GROUP BY </a:t>
            </a:r>
            <a:r>
              <a:rPr lang="pt-PT" dirty="0" err="1" smtClean="0"/>
              <a:t>tasks.user_id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998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smtClean="0"/>
              <a:t>SQL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429309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err="1" smtClean="0"/>
              <a:t>RavenDB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67544" y="53012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2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Map</a:t>
            </a:r>
            <a:r>
              <a:rPr lang="pt-PT" dirty="0" smtClean="0"/>
              <a:t>/</a:t>
            </a:r>
            <a:r>
              <a:rPr lang="pt-PT" dirty="0" err="1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Aparte teórico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2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Agenda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err="1" smtClean="0"/>
              <a:t>Intro</a:t>
            </a:r>
            <a:endParaRPr lang="pt-PT" dirty="0" smtClean="0"/>
          </a:p>
          <a:p>
            <a:r>
              <a:rPr lang="pt-PT" dirty="0" smtClean="0"/>
              <a:t>3 diferentes exemplos de </a:t>
            </a:r>
            <a:r>
              <a:rPr lang="pt-PT" dirty="0" err="1" smtClean="0"/>
              <a:t>Document</a:t>
            </a:r>
            <a:r>
              <a:rPr lang="pt-PT" dirty="0" smtClean="0"/>
              <a:t> </a:t>
            </a:r>
            <a:r>
              <a:rPr lang="pt-PT" dirty="0" err="1" smtClean="0"/>
              <a:t>Databases</a:t>
            </a:r>
            <a:endParaRPr lang="pt-PT" dirty="0" smtClean="0"/>
          </a:p>
          <a:p>
            <a:r>
              <a:rPr lang="pt-PT" dirty="0" smtClean="0"/>
              <a:t>Diferenças com RDBMS</a:t>
            </a:r>
          </a:p>
          <a:p>
            <a:r>
              <a:rPr lang="pt-PT" dirty="0" err="1" smtClean="0"/>
              <a:t>RavenDB</a:t>
            </a:r>
            <a:endParaRPr lang="pt-PT" dirty="0" smtClean="0"/>
          </a:p>
          <a:p>
            <a:pPr lvl="1"/>
            <a:r>
              <a:rPr lang="pt-PT" dirty="0" smtClean="0"/>
              <a:t>Intro</a:t>
            </a:r>
          </a:p>
          <a:p>
            <a:pPr lvl="1"/>
            <a:r>
              <a:rPr lang="pt-PT" dirty="0" smtClean="0"/>
              <a:t>Demos</a:t>
            </a:r>
          </a:p>
          <a:p>
            <a:pPr lvl="1"/>
            <a:r>
              <a:rPr lang="pt-PT" dirty="0" smtClean="0"/>
              <a:t>Demos</a:t>
            </a:r>
          </a:p>
          <a:p>
            <a:pPr lvl="1"/>
            <a:r>
              <a:rPr lang="pt-PT" dirty="0" smtClean="0"/>
              <a:t>Demos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859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Map</a:t>
            </a:r>
            <a:r>
              <a:rPr lang="pt-PT" dirty="0" smtClean="0"/>
              <a:t>/</a:t>
            </a:r>
            <a:r>
              <a:rPr lang="pt-PT" dirty="0" err="1" smtClean="0"/>
              <a:t>Reduce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76" t="-29522" r="-16076" b="-1378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89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Map</a:t>
            </a:r>
            <a:r>
              <a:rPr lang="pt-PT" dirty="0" smtClean="0"/>
              <a:t>/</a:t>
            </a:r>
            <a:r>
              <a:rPr lang="pt-PT" dirty="0" err="1" smtClean="0"/>
              <a:t>Reduce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6076" t="-29522" r="-16076" b="-1378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77" t="-29522" r="62802" b="-13787"/>
          <a:stretch/>
        </p:blipFill>
        <p:spPr bwMode="auto">
          <a:xfrm>
            <a:off x="-1" y="0"/>
            <a:ext cx="368617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42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Map</a:t>
            </a:r>
            <a:r>
              <a:rPr lang="pt-PT" dirty="0" smtClean="0"/>
              <a:t>/</a:t>
            </a:r>
            <a:r>
              <a:rPr lang="pt-PT" dirty="0" err="1" smtClean="0"/>
              <a:t>Reduce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6076" t="-29522" r="-16076" b="-1378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5" t="-29522" r="44768" b="-13787"/>
          <a:stretch/>
        </p:blipFill>
        <p:spPr bwMode="auto">
          <a:xfrm>
            <a:off x="2886075" y="0"/>
            <a:ext cx="204787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033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Map</a:t>
            </a:r>
            <a:r>
              <a:rPr lang="pt-PT" dirty="0" smtClean="0"/>
              <a:t>/</a:t>
            </a:r>
            <a:r>
              <a:rPr lang="pt-PT" dirty="0" err="1" smtClean="0"/>
              <a:t>Reduce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6076" t="-29522" r="-16076" b="-1378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7" t="11082" r="43530" b="80757"/>
          <a:stretch/>
        </p:blipFill>
        <p:spPr bwMode="auto">
          <a:xfrm>
            <a:off x="4219575" y="1943100"/>
            <a:ext cx="8001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76" t="20951" r="-2035" b="66609"/>
          <a:stretch/>
        </p:blipFill>
        <p:spPr bwMode="auto">
          <a:xfrm>
            <a:off x="6134100" y="2414587"/>
            <a:ext cx="2038350" cy="595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70" t="24816" r="44769" b="69213"/>
          <a:stretch/>
        </p:blipFill>
        <p:spPr bwMode="auto">
          <a:xfrm>
            <a:off x="4286249" y="2600326"/>
            <a:ext cx="647701" cy="28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6" t="42132" r="43530" b="49906"/>
          <a:stretch/>
        </p:blipFill>
        <p:spPr bwMode="auto">
          <a:xfrm>
            <a:off x="4219575" y="3429000"/>
            <a:ext cx="800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719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Map</a:t>
            </a:r>
            <a:r>
              <a:rPr lang="pt-PT" dirty="0" smtClean="0"/>
              <a:t>/</a:t>
            </a:r>
            <a:r>
              <a:rPr lang="pt-PT" dirty="0" err="1" smtClean="0"/>
              <a:t>Reduce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6076" t="-29522" r="-16076" b="-1378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95" t="-29522" r="-522" b="-13787"/>
          <a:stretch/>
        </p:blipFill>
        <p:spPr bwMode="auto">
          <a:xfrm>
            <a:off x="6467475" y="0"/>
            <a:ext cx="16002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18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meu primeiro MAP/</a:t>
            </a:r>
            <a:r>
              <a:rPr lang="pt-PT" dirty="0" err="1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43138"/>
            <a:ext cx="60960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716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Será este modelo adequado?</a:t>
            </a:r>
            <a:endParaRPr lang="pt-PT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Como marcar apenas uma tarefa como feita?</a:t>
            </a:r>
          </a:p>
          <a:p>
            <a:r>
              <a:rPr lang="pt-PT" dirty="0" smtClean="0"/>
              <a:t>Pesquisar tarefas e mostrar com informação de projectos?</a:t>
            </a:r>
          </a:p>
          <a:p>
            <a:r>
              <a:rPr lang="pt-PT" dirty="0" smtClean="0"/>
              <a:t>O que acontece quando se muda o nome de uma pessoa?</a:t>
            </a:r>
            <a:endParaRPr lang="pt-PT" dirty="0"/>
          </a:p>
          <a:p>
            <a:r>
              <a:rPr lang="pt-PT" dirty="0" smtClean="0"/>
              <a:t>Como é que estão a ser os nossos casos de uso?</a:t>
            </a:r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36073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Aparte teórico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4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Projecto/Actividade/Tarefa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Modelar não pela forma</a:t>
            </a:r>
          </a:p>
          <a:p>
            <a:pPr lvl="1"/>
            <a:r>
              <a:rPr lang="pt-PT" dirty="0" smtClean="0"/>
              <a:t>Projecto -&gt; Actividade -&gt; Tarefa-&gt; Pessoa</a:t>
            </a:r>
          </a:p>
          <a:p>
            <a:r>
              <a:rPr lang="pt-PT" dirty="0" smtClean="0"/>
              <a:t>Mas sim pelo comportamento</a:t>
            </a:r>
          </a:p>
          <a:p>
            <a:pPr lvl="1"/>
            <a:r>
              <a:rPr lang="pt-PT" dirty="0" smtClean="0"/>
              <a:t>Actuamos com cada parte em alturas diferentes:</a:t>
            </a:r>
          </a:p>
          <a:p>
            <a:pPr lvl="2"/>
            <a:r>
              <a:rPr lang="pt-PT" dirty="0" smtClean="0"/>
              <a:t>Projecto</a:t>
            </a:r>
          </a:p>
          <a:p>
            <a:pPr lvl="2"/>
            <a:r>
              <a:rPr lang="pt-PT" dirty="0" smtClean="0"/>
              <a:t>Actividade</a:t>
            </a:r>
          </a:p>
          <a:p>
            <a:pPr lvl="2"/>
            <a:r>
              <a:rPr lang="pt-PT" dirty="0" smtClean="0"/>
              <a:t>Tarefa</a:t>
            </a:r>
          </a:p>
          <a:p>
            <a:pPr lvl="2"/>
            <a:r>
              <a:rPr lang="pt-PT" dirty="0" smtClean="0"/>
              <a:t>Pessoa</a:t>
            </a:r>
          </a:p>
          <a:p>
            <a:endParaRPr lang="pt-P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6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Document</a:t>
            </a:r>
            <a:r>
              <a:rPr lang="pt-PT" dirty="0" smtClean="0"/>
              <a:t> </a:t>
            </a:r>
            <a:r>
              <a:rPr lang="pt-PT" dirty="0" err="1" smtClean="0"/>
              <a:t>Databases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4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Projecto/Actividade/Tarefa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PT" dirty="0"/>
              <a:t>Tudo no mesmo </a:t>
            </a:r>
            <a:r>
              <a:rPr lang="pt-PT" dirty="0" smtClean="0"/>
              <a:t>documento</a:t>
            </a:r>
            <a:endParaRPr lang="pt-PT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PT" dirty="0"/>
              <a:t>Documentos </a:t>
            </a:r>
            <a:r>
              <a:rPr lang="pt-PT" dirty="0" smtClean="0"/>
              <a:t>separados</a:t>
            </a:r>
            <a:endParaRPr lang="pt-PT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50" y="2688431"/>
            <a:ext cx="25241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769" y="2521744"/>
            <a:ext cx="230505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1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Mudar para serem objectos diferentes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Demo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3568" y="1850901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7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43138"/>
            <a:ext cx="60960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716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resumo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4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Pros e contras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4040188" cy="639762"/>
          </a:xfrm>
        </p:spPr>
        <p:txBody>
          <a:bodyPr/>
          <a:lstStyle/>
          <a:p>
            <a:pPr algn="r"/>
            <a:r>
              <a:rPr lang="pt-PT" dirty="0" smtClean="0"/>
              <a:t>Técnológicos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908522"/>
            <a:ext cx="4040188" cy="2118221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pt-PT" dirty="0" smtClean="0"/>
              <a:t>Desenvolvido para .Net</a:t>
            </a:r>
          </a:p>
          <a:p>
            <a:pPr marL="0" indent="0" algn="r">
              <a:buNone/>
            </a:pPr>
            <a:r>
              <a:rPr lang="pt-PT" dirty="0" smtClean="0"/>
              <a:t>Menor (ou mesmo nenhuma) impedância entre objectos e armazenamento</a:t>
            </a:r>
          </a:p>
          <a:p>
            <a:pPr marL="0" indent="0" algn="r">
              <a:buNone/>
            </a:pPr>
            <a:r>
              <a:rPr lang="pt-PT" dirty="0" smtClean="0"/>
              <a:t>Queries rápidos</a:t>
            </a:r>
          </a:p>
          <a:p>
            <a:pPr marL="0" indent="0" algn="r">
              <a:buNone/>
            </a:pPr>
            <a:endParaRPr lang="pt-PT" dirty="0"/>
          </a:p>
          <a:p>
            <a:pPr marL="0" indent="0" algn="r">
              <a:buNone/>
            </a:pPr>
            <a:endParaRPr lang="pt-PT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52736"/>
            <a:ext cx="4041775" cy="639762"/>
          </a:xfrm>
        </p:spPr>
        <p:txBody>
          <a:bodyPr/>
          <a:lstStyle/>
          <a:p>
            <a:r>
              <a:rPr lang="pt-PT" dirty="0" smtClean="0"/>
              <a:t>De Negócio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8522"/>
            <a:ext cx="4041775" cy="1758181"/>
          </a:xfrm>
        </p:spPr>
        <p:txBody>
          <a:bodyPr/>
          <a:lstStyle/>
          <a:p>
            <a:pPr marL="0" indent="0">
              <a:buNone/>
            </a:pPr>
            <a:r>
              <a:rPr lang="pt-PT" dirty="0" smtClean="0"/>
              <a:t>Vários modelos de licenciamento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790652" y="4623147"/>
            <a:ext cx="4041775" cy="1758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PT" dirty="0" smtClean="0"/>
              <a:t>Não tão conhecido como RDBMSs tradicionais</a:t>
            </a:r>
          </a:p>
          <a:p>
            <a:pPr marL="0" indent="0">
              <a:buFont typeface="Arial" pitchFamily="34" charset="0"/>
              <a:buNone/>
            </a:pPr>
            <a:endParaRPr lang="pt-PT" dirty="0" smtClean="0"/>
          </a:p>
          <a:p>
            <a:pPr marL="0" indent="0">
              <a:buFont typeface="Arial" pitchFamily="34" charset="0"/>
              <a:buNone/>
            </a:pPr>
            <a:endParaRPr lang="pt-PT" dirty="0" smtClean="0"/>
          </a:p>
          <a:p>
            <a:pPr marL="0" indent="0">
              <a:buFont typeface="Arial" pitchFamily="34" charset="0"/>
              <a:buNone/>
            </a:pPr>
            <a:endParaRPr lang="pt-PT" dirty="0" smtClean="0"/>
          </a:p>
          <a:p>
            <a:pPr marL="0" indent="0">
              <a:buFont typeface="Arial" pitchFamily="34" charset="0"/>
              <a:buNone/>
            </a:pPr>
            <a:endParaRPr lang="pt-PT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4623147"/>
            <a:ext cx="4040188" cy="2118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PT" dirty="0"/>
              <a:t>Pode precisar de </a:t>
            </a:r>
            <a:r>
              <a:rPr lang="pt-PT" dirty="0" smtClean="0"/>
              <a:t>amadurecimento</a:t>
            </a:r>
            <a:endParaRPr lang="pt-PT" dirty="0"/>
          </a:p>
          <a:p>
            <a:pPr marL="0" indent="0" algn="r">
              <a:buNone/>
            </a:pPr>
            <a:r>
              <a:rPr lang="pt-PT" dirty="0"/>
              <a:t>Tecnologia e forma de modelar não tradicional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51520" y="4293096"/>
            <a:ext cx="85809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72000" y="1772816"/>
            <a:ext cx="44585" cy="4720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4"/>
          <p:cNvSpPr txBox="1">
            <a:spLocks/>
          </p:cNvSpPr>
          <p:nvPr/>
        </p:nvSpPr>
        <p:spPr>
          <a:xfrm>
            <a:off x="77495" y="3633568"/>
            <a:ext cx="43204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+</a:t>
            </a:r>
          </a:p>
        </p:txBody>
      </p:sp>
      <p:sp>
        <p:nvSpPr>
          <p:cNvPr id="17" name="Text Placeholder 4"/>
          <p:cNvSpPr txBox="1">
            <a:spLocks/>
          </p:cNvSpPr>
          <p:nvPr/>
        </p:nvSpPr>
        <p:spPr>
          <a:xfrm>
            <a:off x="107504" y="4293096"/>
            <a:ext cx="43204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-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0359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Para estudo futuro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4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Dev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 err="1" smtClean="0"/>
              <a:t>Sharding</a:t>
            </a:r>
            <a:endParaRPr lang="pt-PT" dirty="0" smtClean="0"/>
          </a:p>
          <a:p>
            <a:r>
              <a:rPr lang="pt-PT" dirty="0" err="1" smtClean="0"/>
              <a:t>Multi-tenancy</a:t>
            </a:r>
            <a:endParaRPr lang="pt-PT" dirty="0" smtClean="0"/>
          </a:p>
          <a:p>
            <a:r>
              <a:rPr lang="pt-PT" dirty="0" err="1" smtClean="0"/>
              <a:t>Listeners</a:t>
            </a:r>
            <a:r>
              <a:rPr lang="pt-PT" dirty="0" smtClean="0"/>
              <a:t> </a:t>
            </a:r>
            <a:r>
              <a:rPr lang="pt-PT" dirty="0" err="1" smtClean="0"/>
              <a:t>client</a:t>
            </a:r>
            <a:r>
              <a:rPr lang="pt-PT" dirty="0" smtClean="0"/>
              <a:t> </a:t>
            </a:r>
            <a:r>
              <a:rPr lang="pt-PT" dirty="0" err="1" smtClean="0"/>
              <a:t>side</a:t>
            </a:r>
            <a:endParaRPr lang="pt-PT" dirty="0" smtClean="0"/>
          </a:p>
          <a:p>
            <a:r>
              <a:rPr lang="pt-PT" dirty="0"/>
              <a:t>Extensibilidade server </a:t>
            </a:r>
            <a:r>
              <a:rPr lang="pt-PT" dirty="0" err="1"/>
              <a:t>side</a:t>
            </a:r>
            <a:endParaRPr lang="pt-PT" dirty="0"/>
          </a:p>
          <a:p>
            <a:r>
              <a:rPr lang="pt-PT" dirty="0" err="1" smtClean="0"/>
              <a:t>Facets</a:t>
            </a:r>
            <a:endParaRPr lang="pt-PT" dirty="0" smtClean="0"/>
          </a:p>
          <a:p>
            <a:r>
              <a:rPr lang="pt-PT" dirty="0" err="1" smtClean="0"/>
              <a:t>MoreLikeThis</a:t>
            </a:r>
            <a:endParaRPr lang="pt-PT" dirty="0" smtClean="0"/>
          </a:p>
          <a:p>
            <a:pPr lvl="1"/>
            <a:r>
              <a:rPr lang="pt-PT" dirty="0" err="1" smtClean="0"/>
              <a:t>Related</a:t>
            </a:r>
            <a:r>
              <a:rPr lang="pt-PT" dirty="0" smtClean="0"/>
              <a:t> </a:t>
            </a:r>
            <a:r>
              <a:rPr lang="pt-PT" dirty="0" err="1" smtClean="0"/>
              <a:t>entities</a:t>
            </a:r>
            <a:endParaRPr lang="pt-PT" dirty="0" smtClean="0"/>
          </a:p>
          <a:p>
            <a:r>
              <a:rPr lang="pt-PT" dirty="0" err="1" smtClean="0"/>
              <a:t>Extension</a:t>
            </a:r>
            <a:r>
              <a:rPr lang="pt-PT" dirty="0" smtClean="0"/>
              <a:t> </a:t>
            </a:r>
            <a:r>
              <a:rPr lang="pt-PT" smtClean="0"/>
              <a:t>bundles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 smtClean="0"/>
              <a:t>Ops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PT" dirty="0" err="1" smtClean="0"/>
              <a:t>Deployment</a:t>
            </a:r>
            <a:endParaRPr lang="pt-PT" dirty="0" smtClean="0"/>
          </a:p>
          <a:p>
            <a:r>
              <a:rPr lang="pt-PT" dirty="0" smtClean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6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Onde obter </a:t>
            </a:r>
            <a:r>
              <a:rPr lang="pt-PT" smtClean="0"/>
              <a:t>mais informação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>
                <a:hlinkClick r:id="rId2"/>
              </a:rPr>
              <a:t>http://ravendb.net/</a:t>
            </a:r>
            <a:endParaRPr lang="pt-PT" dirty="0" smtClean="0"/>
          </a:p>
          <a:p>
            <a:r>
              <a:rPr lang="pt-PT" dirty="0" smtClean="0"/>
              <a:t>Blogs</a:t>
            </a:r>
          </a:p>
          <a:p>
            <a:pPr lvl="1"/>
            <a:r>
              <a:rPr lang="pt-PT" dirty="0">
                <a:hlinkClick r:id="rId3"/>
              </a:rPr>
              <a:t>http://</a:t>
            </a:r>
            <a:r>
              <a:rPr lang="pt-PT" dirty="0" smtClean="0">
                <a:hlinkClick r:id="rId3"/>
              </a:rPr>
              <a:t>ayende.com/blog</a:t>
            </a:r>
            <a:endParaRPr lang="pt-PT" dirty="0" smtClean="0"/>
          </a:p>
          <a:p>
            <a:pPr lvl="1"/>
            <a:r>
              <a:rPr lang="pt-PT" dirty="0">
                <a:hlinkClick r:id="rId4"/>
              </a:rPr>
              <a:t>http://codeofrob.com/</a:t>
            </a:r>
            <a:endParaRPr lang="pt-PT" dirty="0" smtClean="0"/>
          </a:p>
          <a:p>
            <a:r>
              <a:rPr lang="pt-PT" dirty="0" smtClean="0"/>
              <a:t>Videos</a:t>
            </a:r>
          </a:p>
          <a:p>
            <a:pPr lvl="1"/>
            <a:r>
              <a:rPr lang="pt-PT" dirty="0" smtClean="0">
                <a:hlinkClick r:id="rId5"/>
              </a:rPr>
              <a:t>http</a:t>
            </a:r>
            <a:r>
              <a:rPr lang="pt-PT" dirty="0">
                <a:hlinkClick r:id="rId5"/>
              </a:rPr>
              <a:t>://www.youtube.com/user/HibernatingRhinos</a:t>
            </a:r>
            <a:endParaRPr lang="pt-PT" dirty="0" smtClean="0"/>
          </a:p>
          <a:p>
            <a:r>
              <a:rPr lang="pt-PT" dirty="0" smtClean="0"/>
              <a:t>Google group</a:t>
            </a:r>
          </a:p>
          <a:p>
            <a:pPr lvl="1"/>
            <a:r>
              <a:rPr lang="pt-PT" dirty="0">
                <a:hlinkClick r:id="rId6"/>
              </a:rPr>
              <a:t>http://groups.google.com/group/ravendb</a:t>
            </a:r>
            <a:r>
              <a:rPr lang="pt-PT" dirty="0" smtClean="0">
                <a:hlinkClick r:id="rId6"/>
              </a:rPr>
              <a:t>/</a:t>
            </a:r>
            <a:endParaRPr lang="pt-PT" dirty="0" smtClean="0"/>
          </a:p>
          <a:p>
            <a:r>
              <a:rPr lang="pt-PT" dirty="0" smtClean="0"/>
              <a:t>Code</a:t>
            </a:r>
          </a:p>
          <a:p>
            <a:pPr lvl="1"/>
            <a:r>
              <a:rPr lang="pt-PT" dirty="0">
                <a:hlinkClick r:id="rId7"/>
              </a:rPr>
              <a:t>https://github.com/ravendb</a:t>
            </a:r>
            <a:r>
              <a:rPr lang="pt-PT" dirty="0" smtClean="0">
                <a:hlinkClick r:id="rId7"/>
              </a:rPr>
              <a:t>/</a:t>
            </a:r>
            <a:endParaRPr lang="pt-PT" dirty="0" smtClean="0"/>
          </a:p>
          <a:p>
            <a:pPr lvl="1"/>
            <a:r>
              <a:rPr lang="pt-PT" dirty="0">
                <a:hlinkClick r:id="rId8"/>
              </a:rPr>
              <a:t>https://github.com/ayende/RaccoonBlog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8074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sz="9600" dirty="0" smtClean="0"/>
              <a:t>?s</a:t>
            </a:r>
            <a:endParaRPr lang="pt-PT" sz="9600" dirty="0"/>
          </a:p>
        </p:txBody>
      </p:sp>
    </p:spTree>
    <p:extLst>
      <p:ext uri="{BB962C8B-B14F-4D97-AF65-F5344CB8AC3E}">
        <p14:creationId xmlns:p14="http://schemas.microsoft.com/office/powerpoint/2010/main" val="189056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Obrigado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7" y="2610644"/>
            <a:ext cx="599122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" t="20175" r="6377" b="18421"/>
          <a:stretch/>
        </p:blipFill>
        <p:spPr bwMode="auto">
          <a:xfrm>
            <a:off x="1835696" y="4005064"/>
            <a:ext cx="4686300" cy="222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060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que são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7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dirty="0"/>
              <a:t> document-oriented database is </a:t>
            </a:r>
            <a:r>
              <a:rPr lang="en-US" dirty="0" smtClean="0"/>
              <a:t>a computer</a:t>
            </a:r>
            <a:r>
              <a:rPr lang="en-US" dirty="0"/>
              <a:t> </a:t>
            </a:r>
            <a:r>
              <a:rPr lang="en-US" dirty="0" smtClean="0"/>
              <a:t>program designed </a:t>
            </a:r>
            <a:r>
              <a:rPr lang="en-US" dirty="0"/>
              <a:t>for </a:t>
            </a:r>
            <a:r>
              <a:rPr lang="en-US" b="1" dirty="0"/>
              <a:t>storing, retrieving, and managing document-oriented</a:t>
            </a:r>
            <a:r>
              <a:rPr lang="en-US" dirty="0"/>
              <a:t>, or </a:t>
            </a:r>
            <a:r>
              <a:rPr lang="en-US" b="1" dirty="0" smtClean="0"/>
              <a:t>semi structured data</a:t>
            </a:r>
            <a:r>
              <a:rPr lang="en-US" dirty="0" smtClean="0"/>
              <a:t>, </a:t>
            </a:r>
            <a:r>
              <a:rPr lang="en-US" dirty="0"/>
              <a:t>information. Document-oriented databases are one of the main categories of </a:t>
            </a:r>
            <a:r>
              <a:rPr lang="en-US" dirty="0" smtClean="0"/>
              <a:t>so-called </a:t>
            </a:r>
            <a:r>
              <a:rPr lang="en-US" dirty="0" err="1" smtClean="0"/>
              <a:t>NoSQL</a:t>
            </a:r>
            <a:r>
              <a:rPr lang="en-US" dirty="0"/>
              <a:t> databases and the popularity of the term "document-oriented database" (or "document store") has grown with the use of the term </a:t>
            </a:r>
            <a:r>
              <a:rPr lang="en-US" dirty="0" err="1" smtClean="0"/>
              <a:t>NoSQL</a:t>
            </a:r>
            <a:r>
              <a:rPr lang="en-US" dirty="0" smtClean="0"/>
              <a:t> itself.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16016" y="3861048"/>
            <a:ext cx="380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Wikipedia, the free encyclopedia</a:t>
            </a:r>
          </a:p>
        </p:txBody>
      </p:sp>
    </p:spTree>
    <p:extLst>
      <p:ext uri="{BB962C8B-B14F-4D97-AF65-F5344CB8AC3E}">
        <p14:creationId xmlns:p14="http://schemas.microsoft.com/office/powerpoint/2010/main" val="34749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NoSQL?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NoSQL</a:t>
            </a:r>
          </a:p>
          <a:p>
            <a:pPr lvl="1"/>
            <a:r>
              <a:rPr lang="pt-PT" dirty="0" err="1" smtClean="0"/>
              <a:t>Key</a:t>
            </a:r>
            <a:r>
              <a:rPr lang="pt-PT" dirty="0" smtClean="0"/>
              <a:t>/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Stores</a:t>
            </a:r>
            <a:endParaRPr lang="pt-PT" dirty="0" smtClean="0"/>
          </a:p>
          <a:p>
            <a:pPr lvl="1"/>
            <a:r>
              <a:rPr lang="pt-PT" dirty="0" err="1" smtClean="0"/>
              <a:t>Object</a:t>
            </a:r>
            <a:r>
              <a:rPr lang="pt-PT" dirty="0" smtClean="0"/>
              <a:t> </a:t>
            </a:r>
            <a:r>
              <a:rPr lang="pt-PT" dirty="0" err="1" smtClean="0"/>
              <a:t>Databases</a:t>
            </a:r>
            <a:endParaRPr lang="pt-PT" dirty="0" smtClean="0"/>
          </a:p>
          <a:p>
            <a:pPr lvl="1"/>
            <a:r>
              <a:rPr lang="pt-PT" dirty="0" smtClean="0"/>
              <a:t>Document Databases</a:t>
            </a:r>
          </a:p>
          <a:p>
            <a:pPr lvl="1"/>
            <a:r>
              <a:rPr lang="pt-PT" dirty="0" smtClean="0"/>
              <a:t>Graph Databases</a:t>
            </a:r>
          </a:p>
          <a:p>
            <a:pPr lvl="1"/>
            <a:r>
              <a:rPr lang="pt-PT" dirty="0" smtClean="0"/>
              <a:t>Outros?</a:t>
            </a:r>
          </a:p>
        </p:txBody>
      </p:sp>
    </p:spTree>
    <p:extLst>
      <p:ext uri="{BB962C8B-B14F-4D97-AF65-F5344CB8AC3E}">
        <p14:creationId xmlns:p14="http://schemas.microsoft.com/office/powerpoint/2010/main" val="347306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Exemplos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71479" y="1629186"/>
            <a:ext cx="2664296" cy="639762"/>
          </a:xfrm>
        </p:spPr>
        <p:txBody>
          <a:bodyPr/>
          <a:lstStyle/>
          <a:p>
            <a:r>
              <a:rPr lang="pt-PT" dirty="0"/>
              <a:t>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1520" y="2372768"/>
            <a:ext cx="2736303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dirty="0" smtClean="0"/>
              <a:t>C</a:t>
            </a:r>
          </a:p>
          <a:p>
            <a:pPr marL="0" indent="0">
              <a:buNone/>
            </a:pPr>
            <a:r>
              <a:rPr lang="pt-PT" sz="2000" dirty="0" err="1" smtClean="0"/>
              <a:t>Javascript</a:t>
            </a:r>
            <a:r>
              <a:rPr lang="pt-PT" sz="2000" dirty="0" smtClean="0"/>
              <a:t> para agregações/operações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2" descr="PoweredMongoDBbrown6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660331"/>
            <a:ext cx="1522954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4"/>
          <p:cNvSpPr>
            <a:spLocks noGrp="1"/>
          </p:cNvSpPr>
          <p:nvPr>
            <p:ph type="body" idx="1"/>
          </p:nvPr>
        </p:nvSpPr>
        <p:spPr>
          <a:xfrm>
            <a:off x="3223807" y="1629186"/>
            <a:ext cx="2664296" cy="639762"/>
          </a:xfrm>
        </p:spPr>
        <p:txBody>
          <a:bodyPr/>
          <a:lstStyle/>
          <a:p>
            <a:r>
              <a:rPr lang="pt-PT" dirty="0" smtClean="0"/>
              <a:t>CouchDB</a:t>
            </a:r>
            <a:endParaRPr lang="pt-PT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2"/>
          </p:nvPr>
        </p:nvSpPr>
        <p:spPr>
          <a:xfrm>
            <a:off x="3203848" y="2372768"/>
            <a:ext cx="2736303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dirty="0"/>
              <a:t>Erlang</a:t>
            </a:r>
          </a:p>
          <a:p>
            <a:pPr marL="0" indent="0">
              <a:buNone/>
            </a:pPr>
            <a:r>
              <a:rPr lang="pt-PT" sz="2000" dirty="0"/>
              <a:t>Javascript para agregações/operações</a:t>
            </a:r>
          </a:p>
          <a:p>
            <a:pPr marL="0" indent="0">
              <a:buNone/>
            </a:pPr>
            <a:r>
              <a:rPr lang="pt-PT" sz="2000" dirty="0" smtClean="0"/>
              <a:t>HTTP API</a:t>
            </a:r>
            <a:endParaRPr lang="pt-PT" sz="20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idx="1"/>
          </p:nvPr>
        </p:nvSpPr>
        <p:spPr>
          <a:xfrm>
            <a:off x="6176135" y="1629186"/>
            <a:ext cx="2664296" cy="639762"/>
          </a:xfrm>
        </p:spPr>
        <p:txBody>
          <a:bodyPr/>
          <a:lstStyle/>
          <a:p>
            <a:r>
              <a:rPr lang="pt-PT" dirty="0" smtClean="0"/>
              <a:t>RavenDb</a:t>
            </a:r>
            <a:endParaRPr lang="pt-PT" dirty="0"/>
          </a:p>
        </p:txBody>
      </p:sp>
      <p:sp>
        <p:nvSpPr>
          <p:cNvPr id="23" name="Content Placeholder 2"/>
          <p:cNvSpPr>
            <a:spLocks noGrp="1"/>
          </p:cNvSpPr>
          <p:nvPr>
            <p:ph sz="half" idx="2"/>
          </p:nvPr>
        </p:nvSpPr>
        <p:spPr>
          <a:xfrm>
            <a:off x="6156176" y="2372768"/>
            <a:ext cx="2736303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dirty="0" smtClean="0"/>
              <a:t>.</a:t>
            </a:r>
            <a:r>
              <a:rPr lang="pt-PT" sz="2000" dirty="0"/>
              <a:t>Net</a:t>
            </a:r>
          </a:p>
          <a:p>
            <a:pPr marL="0" indent="0">
              <a:buNone/>
            </a:pPr>
            <a:r>
              <a:rPr lang="pt-PT" sz="2000" dirty="0"/>
              <a:t>LINQ para agregações/operações</a:t>
            </a:r>
          </a:p>
          <a:p>
            <a:pPr marL="0" indent="0">
              <a:buNone/>
            </a:pPr>
            <a:r>
              <a:rPr lang="pt-PT" sz="2000" dirty="0"/>
              <a:t>HTTP</a:t>
            </a:r>
          </a:p>
        </p:txBody>
      </p:sp>
      <p:pic>
        <p:nvPicPr>
          <p:cNvPr id="3074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420043"/>
            <a:ext cx="1349645" cy="119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://ravendb.net/Static/images/logo-ravend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316" y="4660331"/>
            <a:ext cx="2068487" cy="71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49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67544" y="1052736"/>
            <a:ext cx="4040188" cy="639762"/>
          </a:xfrm>
        </p:spPr>
        <p:txBody>
          <a:bodyPr>
            <a:normAutofit/>
          </a:bodyPr>
          <a:lstStyle/>
          <a:p>
            <a:pPr algn="r"/>
            <a:r>
              <a:rPr lang="pt-PT" sz="3200" dirty="0" smtClean="0"/>
              <a:t>Relational Databases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pt-BR" sz="2800" dirty="0"/>
              <a:t>Schemas explícitos</a:t>
            </a:r>
          </a:p>
          <a:p>
            <a:pPr marL="0" indent="0" algn="r">
              <a:buNone/>
            </a:pPr>
            <a:r>
              <a:rPr lang="pt-BR" sz="2800" dirty="0"/>
              <a:t>Tabelas</a:t>
            </a:r>
          </a:p>
          <a:p>
            <a:pPr marL="0" indent="0" algn="r">
              <a:buNone/>
            </a:pPr>
            <a:r>
              <a:rPr lang="pt-BR" sz="2800" dirty="0"/>
              <a:t>Linhas</a:t>
            </a:r>
          </a:p>
          <a:p>
            <a:pPr marL="0" indent="0" algn="r">
              <a:buNone/>
            </a:pPr>
            <a:r>
              <a:rPr lang="pt-BR" sz="2800" dirty="0"/>
              <a:t>SQL</a:t>
            </a:r>
          </a:p>
          <a:p>
            <a:pPr marL="0" indent="0" algn="r">
              <a:buNone/>
            </a:pPr>
            <a:endParaRPr lang="en-US" sz="2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4655369" y="1052736"/>
            <a:ext cx="4041775" cy="639762"/>
          </a:xfrm>
        </p:spPr>
        <p:txBody>
          <a:bodyPr>
            <a:noAutofit/>
          </a:bodyPr>
          <a:lstStyle/>
          <a:p>
            <a:r>
              <a:rPr lang="pt-PT" sz="3200" dirty="0" err="1" smtClean="0"/>
              <a:t>Document</a:t>
            </a:r>
            <a:r>
              <a:rPr lang="pt-PT" sz="3200" dirty="0" smtClean="0"/>
              <a:t> </a:t>
            </a:r>
            <a:r>
              <a:rPr lang="pt-PT" sz="3200" dirty="0" err="1" smtClean="0"/>
              <a:t>Databases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800" dirty="0" err="1"/>
              <a:t>Schemas</a:t>
            </a:r>
            <a:r>
              <a:rPr lang="pt-PT" sz="2800" dirty="0"/>
              <a:t> implícitos</a:t>
            </a:r>
          </a:p>
          <a:p>
            <a:pPr marL="0" indent="0">
              <a:buNone/>
            </a:pPr>
            <a:r>
              <a:rPr lang="pt-PT" sz="2800" dirty="0"/>
              <a:t>Colecções</a:t>
            </a:r>
          </a:p>
          <a:p>
            <a:pPr marL="0" indent="0">
              <a:buNone/>
            </a:pPr>
            <a:r>
              <a:rPr lang="pt-PT" sz="2800" dirty="0"/>
              <a:t>Documentos</a:t>
            </a:r>
          </a:p>
          <a:p>
            <a:pPr marL="0" indent="0">
              <a:buNone/>
            </a:pPr>
            <a:r>
              <a:rPr lang="pt-PT" sz="2800" dirty="0" smtClean="0"/>
              <a:t>Map/Reduce</a:t>
            </a:r>
          </a:p>
          <a:p>
            <a:pPr marL="0" indent="0">
              <a:buNone/>
            </a:pPr>
            <a:r>
              <a:rPr lang="pt-PT" sz="2800" dirty="0"/>
              <a:t>	</a:t>
            </a:r>
            <a:r>
              <a:rPr lang="pt-PT" sz="2800" dirty="0" smtClean="0"/>
              <a:t>Javascript</a:t>
            </a:r>
          </a:p>
          <a:p>
            <a:pPr marL="0" indent="0">
              <a:buNone/>
            </a:pPr>
            <a:r>
              <a:rPr lang="pt-PT" sz="2800" dirty="0"/>
              <a:t>	</a:t>
            </a:r>
            <a:r>
              <a:rPr lang="pt-PT" sz="2800" dirty="0" smtClean="0"/>
              <a:t>Linq</a:t>
            </a:r>
            <a:endParaRPr lang="pt-PT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pt-PT" sz="28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0" y="764704"/>
            <a:ext cx="0" cy="4176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01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que 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  <a:p>
            <a:endParaRPr lang="en-US" dirty="0"/>
          </a:p>
        </p:txBody>
      </p:sp>
      <p:pic>
        <p:nvPicPr>
          <p:cNvPr id="4" name="Picture 2" descr="http://ravendb.net/Static/images/logo-raven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077072"/>
            <a:ext cx="3429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91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</TotalTime>
  <Words>1071</Words>
  <Application>Microsoft Office PowerPoint</Application>
  <PresentationFormat>On-screen Show (4:3)</PresentationFormat>
  <Paragraphs>288</Paragraphs>
  <Slides>49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Document Databases e             </vt:lpstr>
      <vt:lpstr>Bruno Lopes</vt:lpstr>
      <vt:lpstr>Agenda</vt:lpstr>
      <vt:lpstr>Document Databases</vt:lpstr>
      <vt:lpstr>O que são ?</vt:lpstr>
      <vt:lpstr>NoSQL?</vt:lpstr>
      <vt:lpstr>Exemplos</vt:lpstr>
      <vt:lpstr>PowerPoint Presentation</vt:lpstr>
      <vt:lpstr>O que é</vt:lpstr>
      <vt:lpstr>PowerPoint Presentation</vt:lpstr>
      <vt:lpstr>Cliente/Servidor</vt:lpstr>
      <vt:lpstr>Cliente</vt:lpstr>
      <vt:lpstr>Ravendb em 3 simples passos</vt:lpstr>
      <vt:lpstr>PowerPoint Presentation</vt:lpstr>
      <vt:lpstr>PowerPoint Presentation</vt:lpstr>
      <vt:lpstr>Servidor</vt:lpstr>
      <vt:lpstr>Arquitectura de ravendb</vt:lpstr>
      <vt:lpstr>Arquitectura de ravendb</vt:lpstr>
      <vt:lpstr>Arquitectura de ravendb</vt:lpstr>
      <vt:lpstr>Arquitectura de ravendb</vt:lpstr>
      <vt:lpstr>Arquitectura de ravendb</vt:lpstr>
      <vt:lpstr>Arquitectura de ravendb</vt:lpstr>
      <vt:lpstr>Arquitectura de ravendb</vt:lpstr>
      <vt:lpstr>Arquitectura de aplicação web com ravendb</vt:lpstr>
      <vt:lpstr>PowerPoint Presentation</vt:lpstr>
      <vt:lpstr>Agregações e filtros</vt:lpstr>
      <vt:lpstr>Número de Tarefas por Pessoa</vt:lpstr>
      <vt:lpstr>Número de Tarefas por Pessoa</vt:lpstr>
      <vt:lpstr>Map/Reduce</vt:lpstr>
      <vt:lpstr>Map/Reduce</vt:lpstr>
      <vt:lpstr>Map/Reduce</vt:lpstr>
      <vt:lpstr>Map/Reduce</vt:lpstr>
      <vt:lpstr>Map/Reduce</vt:lpstr>
      <vt:lpstr>Map/Reduce</vt:lpstr>
      <vt:lpstr>O meu primeiro MAP/Reduce</vt:lpstr>
      <vt:lpstr>PowerPoint Presentation</vt:lpstr>
      <vt:lpstr>Será este modelo adequado?</vt:lpstr>
      <vt:lpstr>Modelação</vt:lpstr>
      <vt:lpstr>Projecto/Actividade/Tarefa</vt:lpstr>
      <vt:lpstr>Projecto/Actividade/Tarefa</vt:lpstr>
      <vt:lpstr>Mudar para serem objectos diferentes</vt:lpstr>
      <vt:lpstr>PowerPoint Presentation</vt:lpstr>
      <vt:lpstr>resumo</vt:lpstr>
      <vt:lpstr>Pros e contras</vt:lpstr>
      <vt:lpstr>Para estudo futuro</vt:lpstr>
      <vt:lpstr>PowerPoint Presentation</vt:lpstr>
      <vt:lpstr>Onde obter mais informação</vt:lpstr>
      <vt:lpstr>PowerPoint Presentation</vt:lpstr>
      <vt:lpstr>Obrigado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Lopes</dc:creator>
  <cp:lastModifiedBy>Bruno Lopes</cp:lastModifiedBy>
  <cp:revision>83</cp:revision>
  <dcterms:created xsi:type="dcterms:W3CDTF">2012-04-30T22:20:04Z</dcterms:created>
  <dcterms:modified xsi:type="dcterms:W3CDTF">2012-05-14T15:50:00Z</dcterms:modified>
</cp:coreProperties>
</file>