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4" r:id="rId4"/>
    <p:sldId id="265" r:id="rId5"/>
    <p:sldId id="266" r:id="rId6"/>
    <p:sldId id="276" r:id="rId7"/>
    <p:sldId id="267" r:id="rId8"/>
    <p:sldId id="268" r:id="rId9"/>
    <p:sldId id="269" r:id="rId10"/>
    <p:sldId id="270" r:id="rId11"/>
    <p:sldId id="272" r:id="rId12"/>
    <p:sldId id="271" r:id="rId13"/>
    <p:sldId id="274" r:id="rId14"/>
    <p:sldId id="275" r:id="rId15"/>
    <p:sldId id="258" r:id="rId16"/>
    <p:sldId id="259" r:id="rId17"/>
    <p:sldId id="273" r:id="rId18"/>
    <p:sldId id="261" r:id="rId19"/>
    <p:sldId id="262" r:id="rId20"/>
    <p:sldId id="263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275D72-15BD-4CDE-BB2F-485D74A5F1C4}">
          <p14:sldIdLst>
            <p14:sldId id="256"/>
            <p14:sldId id="257"/>
            <p14:sldId id="264"/>
            <p14:sldId id="265"/>
            <p14:sldId id="266"/>
            <p14:sldId id="276"/>
            <p14:sldId id="267"/>
            <p14:sldId id="268"/>
            <p14:sldId id="269"/>
            <p14:sldId id="270"/>
            <p14:sldId id="272"/>
            <p14:sldId id="271"/>
            <p14:sldId id="274"/>
            <p14:sldId id="275"/>
            <p14:sldId id="258"/>
            <p14:sldId id="259"/>
            <p14:sldId id="273"/>
            <p14:sldId id="261"/>
            <p14:sldId id="262"/>
            <p14:sldId id="263"/>
          </p14:sldIdLst>
        </p14:section>
        <p14:section name="Respostas" id="{0B5F8419-D91D-4581-8FFA-AA36951C897B}">
          <p14:sldIdLst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E3FF"/>
    <a:srgbClr val="A3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6000" autoAdjust="0"/>
  </p:normalViewPr>
  <p:slideViewPr>
    <p:cSldViewPr snapToGrid="0">
      <p:cViewPr>
        <p:scale>
          <a:sx n="90" d="100"/>
          <a:sy n="90" d="100"/>
        </p:scale>
        <p:origin x="1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3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2C272F-B4E5-47CF-899D-83B5B588641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DA8757E6-49E6-42B9-AFD6-B83D51BA7058}">
      <dgm:prSet phldrT="[Text]" custT="1"/>
      <dgm:spPr/>
      <dgm:t>
        <a:bodyPr/>
        <a:lstStyle/>
        <a:p>
          <a:r>
            <a:rPr lang="pt-PT" sz="2800" dirty="0" smtClean="0"/>
            <a:t>Cliente C#</a:t>
          </a:r>
          <a:endParaRPr lang="pt-PT" sz="2800" dirty="0"/>
        </a:p>
      </dgm:t>
    </dgm:pt>
    <dgm:pt modelId="{8A316C36-60C8-4611-AA88-12E8D0F1B0E8}" type="parTrans" cxnId="{32FA11B8-4990-4C1F-B682-AA0051F51077}">
      <dgm:prSet/>
      <dgm:spPr/>
      <dgm:t>
        <a:bodyPr/>
        <a:lstStyle/>
        <a:p>
          <a:endParaRPr lang="pt-PT"/>
        </a:p>
      </dgm:t>
    </dgm:pt>
    <dgm:pt modelId="{C35DDAB3-4535-411D-A646-C0529E0067DC}" type="sibTrans" cxnId="{32FA11B8-4990-4C1F-B682-AA0051F51077}">
      <dgm:prSet custT="1"/>
      <dgm:spPr/>
      <dgm:t>
        <a:bodyPr/>
        <a:lstStyle/>
        <a:p>
          <a:endParaRPr lang="pt-PT" sz="2000"/>
        </a:p>
      </dgm:t>
    </dgm:pt>
    <dgm:pt modelId="{D1C2F7E3-D2B3-4C16-90EB-74AFC4DF750F}">
      <dgm:prSet phldrT="[Text]" custT="1"/>
      <dgm:spPr/>
      <dgm:t>
        <a:bodyPr/>
        <a:lstStyle/>
        <a:p>
          <a:r>
            <a:rPr lang="pt-PT" sz="2000" dirty="0" smtClean="0"/>
            <a:t>Sync</a:t>
          </a:r>
          <a:endParaRPr lang="pt-PT" sz="2000" dirty="0"/>
        </a:p>
      </dgm:t>
    </dgm:pt>
    <dgm:pt modelId="{17779774-F5B4-490A-8691-CFB60C324CAF}" type="parTrans" cxnId="{23CC430C-DBC3-4C40-B3FC-FA519E2CA8CA}">
      <dgm:prSet/>
      <dgm:spPr/>
      <dgm:t>
        <a:bodyPr/>
        <a:lstStyle/>
        <a:p>
          <a:endParaRPr lang="pt-PT"/>
        </a:p>
      </dgm:t>
    </dgm:pt>
    <dgm:pt modelId="{F1334CCE-D508-41A2-ACE1-B82C3D34118E}" type="sibTrans" cxnId="{23CC430C-DBC3-4C40-B3FC-FA519E2CA8CA}">
      <dgm:prSet/>
      <dgm:spPr/>
      <dgm:t>
        <a:bodyPr/>
        <a:lstStyle/>
        <a:p>
          <a:endParaRPr lang="pt-PT"/>
        </a:p>
      </dgm:t>
    </dgm:pt>
    <dgm:pt modelId="{F96D23E8-A3FA-4C3C-94B2-73AC80F91729}">
      <dgm:prSet phldrT="[Text]" custT="1"/>
      <dgm:spPr/>
      <dgm:t>
        <a:bodyPr/>
        <a:lstStyle/>
        <a:p>
          <a:r>
            <a:rPr lang="pt-PT" sz="2000" dirty="0" smtClean="0"/>
            <a:t>Async</a:t>
          </a:r>
          <a:endParaRPr lang="pt-PT" sz="2000" dirty="0"/>
        </a:p>
      </dgm:t>
    </dgm:pt>
    <dgm:pt modelId="{A10CBFB6-B7B7-46F8-A3A8-594FC8104B82}" type="parTrans" cxnId="{498488FD-5693-4F4A-AAE7-37A50AA57133}">
      <dgm:prSet/>
      <dgm:spPr/>
      <dgm:t>
        <a:bodyPr/>
        <a:lstStyle/>
        <a:p>
          <a:endParaRPr lang="pt-PT"/>
        </a:p>
      </dgm:t>
    </dgm:pt>
    <dgm:pt modelId="{1B793FAB-0EE2-4D55-A7F5-33670AB37DB6}" type="sibTrans" cxnId="{498488FD-5693-4F4A-AAE7-37A50AA57133}">
      <dgm:prSet/>
      <dgm:spPr/>
      <dgm:t>
        <a:bodyPr/>
        <a:lstStyle/>
        <a:p>
          <a:endParaRPr lang="pt-PT"/>
        </a:p>
      </dgm:t>
    </dgm:pt>
    <dgm:pt modelId="{4EC43128-C235-4DBA-ABDE-7B906BE5E88D}">
      <dgm:prSet phldrT="[Text]" custT="1"/>
      <dgm:spPr/>
      <dgm:t>
        <a:bodyPr/>
        <a:lstStyle/>
        <a:p>
          <a:r>
            <a:rPr lang="pt-PT" sz="2000" dirty="0" smtClean="0"/>
            <a:t>Indices</a:t>
          </a:r>
          <a:endParaRPr lang="pt-PT" sz="2000" dirty="0"/>
        </a:p>
      </dgm:t>
    </dgm:pt>
    <dgm:pt modelId="{798E7C29-C8AE-4014-A939-8EFC74EA6FF4}" type="parTrans" cxnId="{D8846245-D1EC-4256-BDF0-B6EA7DCBA2C6}">
      <dgm:prSet/>
      <dgm:spPr/>
      <dgm:t>
        <a:bodyPr/>
        <a:lstStyle/>
        <a:p>
          <a:endParaRPr lang="pt-PT"/>
        </a:p>
      </dgm:t>
    </dgm:pt>
    <dgm:pt modelId="{D1344EBE-E11C-4A3E-9D8A-A9475D023D14}" type="sibTrans" cxnId="{D8846245-D1EC-4256-BDF0-B6EA7DCBA2C6}">
      <dgm:prSet/>
      <dgm:spPr/>
      <dgm:t>
        <a:bodyPr/>
        <a:lstStyle/>
        <a:p>
          <a:endParaRPr lang="pt-PT"/>
        </a:p>
      </dgm:t>
    </dgm:pt>
    <dgm:pt modelId="{75B3AB43-F4CB-42D0-AB56-729E37F57A5E}">
      <dgm:prSet custT="1"/>
      <dgm:spPr/>
      <dgm:t>
        <a:bodyPr/>
        <a:lstStyle/>
        <a:p>
          <a:r>
            <a:rPr lang="pt-PT" sz="2800" dirty="0" smtClean="0"/>
            <a:t>Interface HTTP</a:t>
          </a:r>
          <a:endParaRPr lang="pt-PT" sz="2800" dirty="0" smtClean="0"/>
        </a:p>
      </dgm:t>
    </dgm:pt>
    <dgm:pt modelId="{950154B1-6F1D-4A81-AB0C-BF605F538002}" type="parTrans" cxnId="{F3648737-9808-4379-8BB3-D5A632F9775D}">
      <dgm:prSet/>
      <dgm:spPr/>
      <dgm:t>
        <a:bodyPr/>
        <a:lstStyle/>
        <a:p>
          <a:endParaRPr lang="pt-PT"/>
        </a:p>
      </dgm:t>
    </dgm:pt>
    <dgm:pt modelId="{CBFC5972-276C-4F74-892C-BC825E701CF8}" type="sibTrans" cxnId="{F3648737-9808-4379-8BB3-D5A632F9775D}">
      <dgm:prSet custT="1"/>
      <dgm:spPr/>
      <dgm:t>
        <a:bodyPr/>
        <a:lstStyle/>
        <a:p>
          <a:endParaRPr lang="pt-PT" sz="2000"/>
        </a:p>
      </dgm:t>
    </dgm:pt>
    <dgm:pt modelId="{2BED461B-0C19-4DB0-B7E4-0F0B552FF903}">
      <dgm:prSet custT="1"/>
      <dgm:spPr/>
      <dgm:t>
        <a:bodyPr/>
        <a:lstStyle/>
        <a:p>
          <a:r>
            <a:rPr lang="pt-PT" sz="2800" dirty="0" smtClean="0"/>
            <a:t>Servidor</a:t>
          </a:r>
          <a:endParaRPr lang="pt-PT" sz="2800" dirty="0" smtClean="0"/>
        </a:p>
      </dgm:t>
    </dgm:pt>
    <dgm:pt modelId="{FA807D40-67A0-470D-AAF7-18E087B6519A}" type="parTrans" cxnId="{10634CFC-B17D-4260-B8D0-3440B080F803}">
      <dgm:prSet/>
      <dgm:spPr/>
      <dgm:t>
        <a:bodyPr/>
        <a:lstStyle/>
        <a:p>
          <a:endParaRPr lang="pt-PT"/>
        </a:p>
      </dgm:t>
    </dgm:pt>
    <dgm:pt modelId="{401C132A-C905-46FA-90D1-FB2093F176C2}" type="sibTrans" cxnId="{10634CFC-B17D-4260-B8D0-3440B080F803}">
      <dgm:prSet/>
      <dgm:spPr/>
      <dgm:t>
        <a:bodyPr/>
        <a:lstStyle/>
        <a:p>
          <a:endParaRPr lang="pt-PT"/>
        </a:p>
      </dgm:t>
    </dgm:pt>
    <dgm:pt modelId="{10D4E5B0-9FEE-4063-AA85-6B216D256C13}">
      <dgm:prSet custT="1"/>
      <dgm:spPr/>
      <dgm:t>
        <a:bodyPr/>
        <a:lstStyle/>
        <a:p>
          <a:r>
            <a:rPr lang="pt-PT" sz="2000" dirty="0" smtClean="0"/>
            <a:t>Duas partes</a:t>
          </a:r>
          <a:endParaRPr lang="pt-PT" sz="2000" dirty="0" smtClean="0"/>
        </a:p>
      </dgm:t>
    </dgm:pt>
    <dgm:pt modelId="{59BDF569-0399-4F9E-A938-8B663F638610}" type="parTrans" cxnId="{65A4A541-2F72-45A8-97C2-99370CF467D6}">
      <dgm:prSet/>
      <dgm:spPr/>
      <dgm:t>
        <a:bodyPr/>
        <a:lstStyle/>
        <a:p>
          <a:endParaRPr lang="pt-PT"/>
        </a:p>
      </dgm:t>
    </dgm:pt>
    <dgm:pt modelId="{2B9FB94A-DB6B-4D6F-8FEA-E5B3A6B0476B}" type="sibTrans" cxnId="{65A4A541-2F72-45A8-97C2-99370CF467D6}">
      <dgm:prSet/>
      <dgm:spPr/>
      <dgm:t>
        <a:bodyPr/>
        <a:lstStyle/>
        <a:p>
          <a:endParaRPr lang="pt-PT"/>
        </a:p>
      </dgm:t>
    </dgm:pt>
    <dgm:pt modelId="{0837D3F6-8B8B-4C2A-B841-A23C290ECF55}">
      <dgm:prSet custT="1"/>
      <dgm:spPr/>
      <dgm:t>
        <a:bodyPr/>
        <a:lstStyle/>
        <a:p>
          <a:r>
            <a:rPr lang="pt-PT" sz="2000" dirty="0" smtClean="0"/>
            <a:t>Documentos</a:t>
          </a:r>
          <a:endParaRPr lang="pt-PT" sz="2000" dirty="0" smtClean="0"/>
        </a:p>
      </dgm:t>
    </dgm:pt>
    <dgm:pt modelId="{A328A1CF-40A8-4D48-A4D6-CA405B34C57E}" type="parTrans" cxnId="{1E8D52C4-63BB-402C-9172-34EF30BBF5E4}">
      <dgm:prSet/>
      <dgm:spPr/>
      <dgm:t>
        <a:bodyPr/>
        <a:lstStyle/>
        <a:p>
          <a:endParaRPr lang="pt-PT"/>
        </a:p>
      </dgm:t>
    </dgm:pt>
    <dgm:pt modelId="{B3925341-0EC4-4A5B-9953-FF114616CB6F}" type="sibTrans" cxnId="{1E8D52C4-63BB-402C-9172-34EF30BBF5E4}">
      <dgm:prSet/>
      <dgm:spPr/>
      <dgm:t>
        <a:bodyPr/>
        <a:lstStyle/>
        <a:p>
          <a:endParaRPr lang="pt-PT"/>
        </a:p>
      </dgm:t>
    </dgm:pt>
    <dgm:pt modelId="{0DF8FD6D-5F67-4244-84AA-327D0DB0A418}">
      <dgm:prSet custT="1"/>
      <dgm:spPr/>
      <dgm:t>
        <a:bodyPr/>
        <a:lstStyle/>
        <a:p>
          <a:r>
            <a:rPr lang="pt-PT" sz="2000" dirty="0" smtClean="0"/>
            <a:t>Indíces</a:t>
          </a:r>
          <a:endParaRPr lang="pt-PT" sz="2000" dirty="0"/>
        </a:p>
      </dgm:t>
    </dgm:pt>
    <dgm:pt modelId="{DF5A9699-500B-4880-AAAF-D83B1325F3CB}" type="parTrans" cxnId="{C79A4CFE-B5E1-4655-AA50-2BA7CFB61468}">
      <dgm:prSet/>
      <dgm:spPr/>
      <dgm:t>
        <a:bodyPr/>
        <a:lstStyle/>
        <a:p>
          <a:endParaRPr lang="pt-PT"/>
        </a:p>
      </dgm:t>
    </dgm:pt>
    <dgm:pt modelId="{3DFE1D75-EC4D-46CC-8321-8684A6AAD4F3}" type="sibTrans" cxnId="{C79A4CFE-B5E1-4655-AA50-2BA7CFB61468}">
      <dgm:prSet/>
      <dgm:spPr/>
      <dgm:t>
        <a:bodyPr/>
        <a:lstStyle/>
        <a:p>
          <a:endParaRPr lang="pt-PT"/>
        </a:p>
      </dgm:t>
    </dgm:pt>
    <dgm:pt modelId="{0E6F0471-51A8-4FAA-9BE6-BAB1B6DD598F}" type="pres">
      <dgm:prSet presAssocID="{C22C272F-B4E5-47CF-899D-83B5B588641A}" presName="Name0" presStyleCnt="0">
        <dgm:presLayoutVars>
          <dgm:dir/>
          <dgm:resizeHandles val="exact"/>
        </dgm:presLayoutVars>
      </dgm:prSet>
      <dgm:spPr/>
    </dgm:pt>
    <dgm:pt modelId="{59A517D7-653B-4E9C-872F-C1C7C55AB846}" type="pres">
      <dgm:prSet presAssocID="{DA8757E6-49E6-42B9-AFD6-B83D51BA705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4F27A05-1239-464D-99A5-4B9DD6661163}" type="pres">
      <dgm:prSet presAssocID="{C35DDAB3-4535-411D-A646-C0529E0067DC}" presName="sibTrans" presStyleLbl="sibTrans2D1" presStyleIdx="0" presStyleCnt="2"/>
      <dgm:spPr/>
    </dgm:pt>
    <dgm:pt modelId="{27344294-2CE7-4916-8E35-D437D7862C20}" type="pres">
      <dgm:prSet presAssocID="{C35DDAB3-4535-411D-A646-C0529E0067DC}" presName="connectorText" presStyleLbl="sibTrans2D1" presStyleIdx="0" presStyleCnt="2"/>
      <dgm:spPr/>
    </dgm:pt>
    <dgm:pt modelId="{58064026-7559-48CE-B2C5-13BF738C20E6}" type="pres">
      <dgm:prSet presAssocID="{75B3AB43-F4CB-42D0-AB56-729E37F57A5E}" presName="node" presStyleLbl="node1" presStyleIdx="1" presStyleCnt="3">
        <dgm:presLayoutVars>
          <dgm:bulletEnabled val="1"/>
        </dgm:presLayoutVars>
      </dgm:prSet>
      <dgm:spPr/>
    </dgm:pt>
    <dgm:pt modelId="{7E59F488-AC5D-45B5-A406-EBFDCE60160B}" type="pres">
      <dgm:prSet presAssocID="{CBFC5972-276C-4F74-892C-BC825E701CF8}" presName="sibTrans" presStyleLbl="sibTrans2D1" presStyleIdx="1" presStyleCnt="2"/>
      <dgm:spPr/>
    </dgm:pt>
    <dgm:pt modelId="{B6904C1A-BB64-4560-8EC3-630318D2E47D}" type="pres">
      <dgm:prSet presAssocID="{CBFC5972-276C-4F74-892C-BC825E701CF8}" presName="connectorText" presStyleLbl="sibTrans2D1" presStyleIdx="1" presStyleCnt="2"/>
      <dgm:spPr/>
    </dgm:pt>
    <dgm:pt modelId="{F782CE67-11A2-45B2-8666-E2668C29672F}" type="pres">
      <dgm:prSet presAssocID="{2BED461B-0C19-4DB0-B7E4-0F0B552FF903}" presName="node" presStyleLbl="node1" presStyleIdx="2" presStyleCnt="3">
        <dgm:presLayoutVars>
          <dgm:bulletEnabled val="1"/>
        </dgm:presLayoutVars>
      </dgm:prSet>
      <dgm:spPr/>
    </dgm:pt>
  </dgm:ptLst>
  <dgm:cxnLst>
    <dgm:cxn modelId="{37B438B6-9E27-4A3F-8E16-F90779BEE10B}" type="presOf" srcId="{C35DDAB3-4535-411D-A646-C0529E0067DC}" destId="{27344294-2CE7-4916-8E35-D437D7862C20}" srcOrd="1" destOrd="0" presId="urn:microsoft.com/office/officeart/2005/8/layout/process1"/>
    <dgm:cxn modelId="{10634CFC-B17D-4260-B8D0-3440B080F803}" srcId="{C22C272F-B4E5-47CF-899D-83B5B588641A}" destId="{2BED461B-0C19-4DB0-B7E4-0F0B552FF903}" srcOrd="2" destOrd="0" parTransId="{FA807D40-67A0-470D-AAF7-18E087B6519A}" sibTransId="{401C132A-C905-46FA-90D1-FB2093F176C2}"/>
    <dgm:cxn modelId="{1E8D52C4-63BB-402C-9172-34EF30BBF5E4}" srcId="{10D4E5B0-9FEE-4063-AA85-6B216D256C13}" destId="{0837D3F6-8B8B-4C2A-B841-A23C290ECF55}" srcOrd="0" destOrd="0" parTransId="{A328A1CF-40A8-4D48-A4D6-CA405B34C57E}" sibTransId="{B3925341-0EC4-4A5B-9953-FF114616CB6F}"/>
    <dgm:cxn modelId="{14B514C5-1930-46F2-8DEB-0A93B7F80FC9}" type="presOf" srcId="{0DF8FD6D-5F67-4244-84AA-327D0DB0A418}" destId="{F782CE67-11A2-45B2-8666-E2668C29672F}" srcOrd="0" destOrd="3" presId="urn:microsoft.com/office/officeart/2005/8/layout/process1"/>
    <dgm:cxn modelId="{CD192384-4BAA-468D-8567-41F115CD33A7}" type="presOf" srcId="{CBFC5972-276C-4F74-892C-BC825E701CF8}" destId="{B6904C1A-BB64-4560-8EC3-630318D2E47D}" srcOrd="1" destOrd="0" presId="urn:microsoft.com/office/officeart/2005/8/layout/process1"/>
    <dgm:cxn modelId="{D8846245-D1EC-4256-BDF0-B6EA7DCBA2C6}" srcId="{DA8757E6-49E6-42B9-AFD6-B83D51BA7058}" destId="{4EC43128-C235-4DBA-ABDE-7B906BE5E88D}" srcOrd="2" destOrd="0" parTransId="{798E7C29-C8AE-4014-A939-8EFC74EA6FF4}" sibTransId="{D1344EBE-E11C-4A3E-9D8A-A9475D023D14}"/>
    <dgm:cxn modelId="{ADDBADC9-AE60-4E2B-AD43-C74B0BEC2E67}" type="presOf" srcId="{DA8757E6-49E6-42B9-AFD6-B83D51BA7058}" destId="{59A517D7-653B-4E9C-872F-C1C7C55AB846}" srcOrd="0" destOrd="0" presId="urn:microsoft.com/office/officeart/2005/8/layout/process1"/>
    <dgm:cxn modelId="{52CEF9C6-4E7F-4FF0-B9E3-71B1F07696D5}" type="presOf" srcId="{C22C272F-B4E5-47CF-899D-83B5B588641A}" destId="{0E6F0471-51A8-4FAA-9BE6-BAB1B6DD598F}" srcOrd="0" destOrd="0" presId="urn:microsoft.com/office/officeart/2005/8/layout/process1"/>
    <dgm:cxn modelId="{92E01BF9-85C8-4A55-8409-DAAB0F92365C}" type="presOf" srcId="{D1C2F7E3-D2B3-4C16-90EB-74AFC4DF750F}" destId="{59A517D7-653B-4E9C-872F-C1C7C55AB846}" srcOrd="0" destOrd="1" presId="urn:microsoft.com/office/officeart/2005/8/layout/process1"/>
    <dgm:cxn modelId="{C1EE0F3E-EDEA-424C-B75C-FB6B07C74798}" type="presOf" srcId="{F96D23E8-A3FA-4C3C-94B2-73AC80F91729}" destId="{59A517D7-653B-4E9C-872F-C1C7C55AB846}" srcOrd="0" destOrd="2" presId="urn:microsoft.com/office/officeart/2005/8/layout/process1"/>
    <dgm:cxn modelId="{F3648737-9808-4379-8BB3-D5A632F9775D}" srcId="{C22C272F-B4E5-47CF-899D-83B5B588641A}" destId="{75B3AB43-F4CB-42D0-AB56-729E37F57A5E}" srcOrd="1" destOrd="0" parTransId="{950154B1-6F1D-4A81-AB0C-BF605F538002}" sibTransId="{CBFC5972-276C-4F74-892C-BC825E701CF8}"/>
    <dgm:cxn modelId="{65A4A541-2F72-45A8-97C2-99370CF467D6}" srcId="{2BED461B-0C19-4DB0-B7E4-0F0B552FF903}" destId="{10D4E5B0-9FEE-4063-AA85-6B216D256C13}" srcOrd="0" destOrd="0" parTransId="{59BDF569-0399-4F9E-A938-8B663F638610}" sibTransId="{2B9FB94A-DB6B-4D6F-8FEA-E5B3A6B0476B}"/>
    <dgm:cxn modelId="{498488FD-5693-4F4A-AAE7-37A50AA57133}" srcId="{DA8757E6-49E6-42B9-AFD6-B83D51BA7058}" destId="{F96D23E8-A3FA-4C3C-94B2-73AC80F91729}" srcOrd="1" destOrd="0" parTransId="{A10CBFB6-B7B7-46F8-A3A8-594FC8104B82}" sibTransId="{1B793FAB-0EE2-4D55-A7F5-33670AB37DB6}"/>
    <dgm:cxn modelId="{A37E781A-2378-4EE1-97ED-E92C84943EFC}" type="presOf" srcId="{10D4E5B0-9FEE-4063-AA85-6B216D256C13}" destId="{F782CE67-11A2-45B2-8666-E2668C29672F}" srcOrd="0" destOrd="1" presId="urn:microsoft.com/office/officeart/2005/8/layout/process1"/>
    <dgm:cxn modelId="{CBFF27DE-7897-4232-A5E6-9D00C530F1E0}" type="presOf" srcId="{2BED461B-0C19-4DB0-B7E4-0F0B552FF903}" destId="{F782CE67-11A2-45B2-8666-E2668C29672F}" srcOrd="0" destOrd="0" presId="urn:microsoft.com/office/officeart/2005/8/layout/process1"/>
    <dgm:cxn modelId="{1CE54425-32FB-4571-AE19-3C32CEFDAF86}" type="presOf" srcId="{CBFC5972-276C-4F74-892C-BC825E701CF8}" destId="{7E59F488-AC5D-45B5-A406-EBFDCE60160B}" srcOrd="0" destOrd="0" presId="urn:microsoft.com/office/officeart/2005/8/layout/process1"/>
    <dgm:cxn modelId="{E5E047E3-A6A9-42B0-AA01-00894F7B6842}" type="presOf" srcId="{C35DDAB3-4535-411D-A646-C0529E0067DC}" destId="{34F27A05-1239-464D-99A5-4B9DD6661163}" srcOrd="0" destOrd="0" presId="urn:microsoft.com/office/officeart/2005/8/layout/process1"/>
    <dgm:cxn modelId="{01A28442-F9DC-44AD-BC33-990C676C32B6}" type="presOf" srcId="{4EC43128-C235-4DBA-ABDE-7B906BE5E88D}" destId="{59A517D7-653B-4E9C-872F-C1C7C55AB846}" srcOrd="0" destOrd="3" presId="urn:microsoft.com/office/officeart/2005/8/layout/process1"/>
    <dgm:cxn modelId="{71771F8D-750F-43F6-ADA5-9D8C9FBB0130}" type="presOf" srcId="{75B3AB43-F4CB-42D0-AB56-729E37F57A5E}" destId="{58064026-7559-48CE-B2C5-13BF738C20E6}" srcOrd="0" destOrd="0" presId="urn:microsoft.com/office/officeart/2005/8/layout/process1"/>
    <dgm:cxn modelId="{EAD924D5-6E9A-410F-92C4-290692DE3A82}" type="presOf" srcId="{0837D3F6-8B8B-4C2A-B841-A23C290ECF55}" destId="{F782CE67-11A2-45B2-8666-E2668C29672F}" srcOrd="0" destOrd="2" presId="urn:microsoft.com/office/officeart/2005/8/layout/process1"/>
    <dgm:cxn modelId="{32FA11B8-4990-4C1F-B682-AA0051F51077}" srcId="{C22C272F-B4E5-47CF-899D-83B5B588641A}" destId="{DA8757E6-49E6-42B9-AFD6-B83D51BA7058}" srcOrd="0" destOrd="0" parTransId="{8A316C36-60C8-4611-AA88-12E8D0F1B0E8}" sibTransId="{C35DDAB3-4535-411D-A646-C0529E0067DC}"/>
    <dgm:cxn modelId="{C79A4CFE-B5E1-4655-AA50-2BA7CFB61468}" srcId="{10D4E5B0-9FEE-4063-AA85-6B216D256C13}" destId="{0DF8FD6D-5F67-4244-84AA-327D0DB0A418}" srcOrd="1" destOrd="0" parTransId="{DF5A9699-500B-4880-AAAF-D83B1325F3CB}" sibTransId="{3DFE1D75-EC4D-46CC-8321-8684A6AAD4F3}"/>
    <dgm:cxn modelId="{23CC430C-DBC3-4C40-B3FC-FA519E2CA8CA}" srcId="{DA8757E6-49E6-42B9-AFD6-B83D51BA7058}" destId="{D1C2F7E3-D2B3-4C16-90EB-74AFC4DF750F}" srcOrd="0" destOrd="0" parTransId="{17779774-F5B4-490A-8691-CFB60C324CAF}" sibTransId="{F1334CCE-D508-41A2-ACE1-B82C3D34118E}"/>
    <dgm:cxn modelId="{40E46671-FB31-439D-A241-2D6B9B208A68}" type="presParOf" srcId="{0E6F0471-51A8-4FAA-9BE6-BAB1B6DD598F}" destId="{59A517D7-653B-4E9C-872F-C1C7C55AB846}" srcOrd="0" destOrd="0" presId="urn:microsoft.com/office/officeart/2005/8/layout/process1"/>
    <dgm:cxn modelId="{72FADFB2-44F8-495D-97A2-1F2EF8EDC22E}" type="presParOf" srcId="{0E6F0471-51A8-4FAA-9BE6-BAB1B6DD598F}" destId="{34F27A05-1239-464D-99A5-4B9DD6661163}" srcOrd="1" destOrd="0" presId="urn:microsoft.com/office/officeart/2005/8/layout/process1"/>
    <dgm:cxn modelId="{6FFA6A54-8A47-4410-A266-F46CB07D080D}" type="presParOf" srcId="{34F27A05-1239-464D-99A5-4B9DD6661163}" destId="{27344294-2CE7-4916-8E35-D437D7862C20}" srcOrd="0" destOrd="0" presId="urn:microsoft.com/office/officeart/2005/8/layout/process1"/>
    <dgm:cxn modelId="{178DCDB0-28E5-4B46-8AFF-9F6A199B5B92}" type="presParOf" srcId="{0E6F0471-51A8-4FAA-9BE6-BAB1B6DD598F}" destId="{58064026-7559-48CE-B2C5-13BF738C20E6}" srcOrd="2" destOrd="0" presId="urn:microsoft.com/office/officeart/2005/8/layout/process1"/>
    <dgm:cxn modelId="{D053FC9A-7FF3-4367-8853-3B3967A8BD4B}" type="presParOf" srcId="{0E6F0471-51A8-4FAA-9BE6-BAB1B6DD598F}" destId="{7E59F488-AC5D-45B5-A406-EBFDCE60160B}" srcOrd="3" destOrd="0" presId="urn:microsoft.com/office/officeart/2005/8/layout/process1"/>
    <dgm:cxn modelId="{A52F8526-5A3D-47DC-886C-6F4EC43FEDB5}" type="presParOf" srcId="{7E59F488-AC5D-45B5-A406-EBFDCE60160B}" destId="{B6904C1A-BB64-4560-8EC3-630318D2E47D}" srcOrd="0" destOrd="0" presId="urn:microsoft.com/office/officeart/2005/8/layout/process1"/>
    <dgm:cxn modelId="{0A7ADF26-B34E-43D0-98EE-B9FED681C7C5}" type="presParOf" srcId="{0E6F0471-51A8-4FAA-9BE6-BAB1B6DD598F}" destId="{F782CE67-11A2-45B2-8666-E2668C29672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517D7-653B-4E9C-872F-C1C7C55AB846}">
      <dsp:nvSpPr>
        <dsp:cNvPr id="0" name=""/>
        <dsp:cNvSpPr/>
      </dsp:nvSpPr>
      <dsp:spPr>
        <a:xfrm>
          <a:off x="9577" y="2657001"/>
          <a:ext cx="2862485" cy="1797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800" kern="1200" dirty="0" smtClean="0"/>
            <a:t>Cliente C#</a:t>
          </a:r>
          <a:endParaRPr lang="pt-PT" sz="2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000" kern="1200" dirty="0" smtClean="0"/>
            <a:t>Sync</a:t>
          </a:r>
          <a:endParaRPr lang="pt-P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000" kern="1200" dirty="0" smtClean="0"/>
            <a:t>Async</a:t>
          </a:r>
          <a:endParaRPr lang="pt-P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000" kern="1200" dirty="0" smtClean="0"/>
            <a:t>Indices</a:t>
          </a:r>
          <a:endParaRPr lang="pt-PT" sz="2000" kern="1200" dirty="0"/>
        </a:p>
      </dsp:txBody>
      <dsp:txXfrm>
        <a:off x="62239" y="2709663"/>
        <a:ext cx="2757161" cy="1692674"/>
      </dsp:txXfrm>
    </dsp:sp>
    <dsp:sp modelId="{34F27A05-1239-464D-99A5-4B9DD6661163}">
      <dsp:nvSpPr>
        <dsp:cNvPr id="0" name=""/>
        <dsp:cNvSpPr/>
      </dsp:nvSpPr>
      <dsp:spPr>
        <a:xfrm>
          <a:off x="3158311" y="3201052"/>
          <a:ext cx="606846" cy="7098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2000" kern="1200"/>
        </a:p>
      </dsp:txBody>
      <dsp:txXfrm>
        <a:off x="3158311" y="3343031"/>
        <a:ext cx="424792" cy="425938"/>
      </dsp:txXfrm>
    </dsp:sp>
    <dsp:sp modelId="{58064026-7559-48CE-B2C5-13BF738C20E6}">
      <dsp:nvSpPr>
        <dsp:cNvPr id="0" name=""/>
        <dsp:cNvSpPr/>
      </dsp:nvSpPr>
      <dsp:spPr>
        <a:xfrm>
          <a:off x="4017057" y="2657001"/>
          <a:ext cx="2862485" cy="1797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800" kern="1200" dirty="0" smtClean="0"/>
            <a:t>Interface HTTP</a:t>
          </a:r>
          <a:endParaRPr lang="pt-PT" sz="2800" kern="1200" dirty="0" smtClean="0"/>
        </a:p>
      </dsp:txBody>
      <dsp:txXfrm>
        <a:off x="4069719" y="2709663"/>
        <a:ext cx="2757161" cy="1692674"/>
      </dsp:txXfrm>
    </dsp:sp>
    <dsp:sp modelId="{7E59F488-AC5D-45B5-A406-EBFDCE60160B}">
      <dsp:nvSpPr>
        <dsp:cNvPr id="0" name=""/>
        <dsp:cNvSpPr/>
      </dsp:nvSpPr>
      <dsp:spPr>
        <a:xfrm>
          <a:off x="7165791" y="3201052"/>
          <a:ext cx="606846" cy="7098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2000" kern="1200"/>
        </a:p>
      </dsp:txBody>
      <dsp:txXfrm>
        <a:off x="7165791" y="3343031"/>
        <a:ext cx="424792" cy="425938"/>
      </dsp:txXfrm>
    </dsp:sp>
    <dsp:sp modelId="{F782CE67-11A2-45B2-8666-E2668C29672F}">
      <dsp:nvSpPr>
        <dsp:cNvPr id="0" name=""/>
        <dsp:cNvSpPr/>
      </dsp:nvSpPr>
      <dsp:spPr>
        <a:xfrm>
          <a:off x="8024537" y="2657001"/>
          <a:ext cx="2862485" cy="1797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800" kern="1200" dirty="0" smtClean="0"/>
            <a:t>Servidor</a:t>
          </a:r>
          <a:endParaRPr lang="pt-PT" sz="28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000" kern="1200" dirty="0" smtClean="0"/>
            <a:t>Duas partes</a:t>
          </a:r>
          <a:endParaRPr lang="pt-PT" sz="2000" kern="1200" dirty="0" smtClean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000" kern="1200" dirty="0" smtClean="0"/>
            <a:t>Documentos</a:t>
          </a:r>
          <a:endParaRPr lang="pt-PT" sz="2000" kern="1200" dirty="0" smtClean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000" kern="1200" dirty="0" smtClean="0"/>
            <a:t>Indíces</a:t>
          </a:r>
          <a:endParaRPr lang="pt-PT" sz="2000" kern="1200" dirty="0"/>
        </a:p>
      </dsp:txBody>
      <dsp:txXfrm>
        <a:off x="8077199" y="2709663"/>
        <a:ext cx="2757161" cy="1692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F03D9-B279-451C-A577-08C8D2535CB0}" type="datetimeFigureOut">
              <a:rPr lang="pt-PT" smtClean="0"/>
              <a:t>02/12/2015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6BEDA-7B7E-4A47-B469-C6EA561DCE0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556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6BEDA-7B7E-4A47-B469-C6EA561DCE02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915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</a:t>
            </a:r>
            <a:r>
              <a:rPr lang="pt-PT" baseline="0" dirty="0" smtClean="0"/>
              <a:t> equivalentemetne ao management studio de sql server é um interface web (HTML5 na versºao que vamos usar, dantes era silverlight)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6BEDA-7B7E-4A47-B469-C6EA561DCE02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613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É o que vou usar como demo</a:t>
            </a:r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6BEDA-7B7E-4A47-B469-C6EA561DCE02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1835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RavenDB é altamente sensivel a IO, por isso émuito</a:t>
            </a:r>
            <a:r>
              <a:rPr lang="pt-PT" baseline="0" dirty="0" smtClean="0"/>
              <a:t> recomendado usar Storage Premium</a:t>
            </a:r>
          </a:p>
          <a:p>
            <a:endParaRPr lang="pt-PT" baseline="0" dirty="0" smtClean="0"/>
          </a:p>
          <a:p>
            <a:r>
              <a:rPr lang="pt-PT" baseline="0" dirty="0" smtClean="0"/>
              <a:t>Considerem o mesmo que fariam para montar sql server numa vm de azure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6BEDA-7B7E-4A47-B469-C6EA561DCE02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8138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6BEDA-7B7E-4A47-B469-C6EA561DCE02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056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7.emf"/><Relationship Id="rId21" Type="http://schemas.openxmlformats.org/officeDocument/2006/relationships/image" Target="../media/image2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18.png"/><Relationship Id="rId20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hyperlink" Target="https://www.google.pt/url?sa=i&amp;rct=j&amp;q=&amp;esrc=s&amp;source=images&amp;cd=&amp;cad=rja&amp;uact=8&amp;ved=0ahUKEwjS5935q7DJAhXMhhoKHQ_vDosQjRwIBw&amp;url=https://twitter.com/yldio&amp;psig=AFQjCNHa_pjvzFN5e_hJ8wWOdgiYDjXGhA&amp;ust=1448704752905666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341" r="14783"/>
          <a:stretch/>
        </p:blipFill>
        <p:spPr>
          <a:xfrm>
            <a:off x="-26126" y="3598819"/>
            <a:ext cx="12226835" cy="37615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11839" y="5017448"/>
            <a:ext cx="735979" cy="9253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033" y="4778395"/>
            <a:ext cx="947270" cy="9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9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B3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12341" r="14783"/>
          <a:stretch/>
        </p:blipFill>
        <p:spPr>
          <a:xfrm>
            <a:off x="0" y="3559628"/>
            <a:ext cx="12226835" cy="3761558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1302443" y="1916284"/>
            <a:ext cx="2067775" cy="2086538"/>
            <a:chOff x="2608728" y="1633878"/>
            <a:chExt cx="1682137" cy="1657856"/>
          </a:xfrm>
        </p:grpSpPr>
        <p:sp>
          <p:nvSpPr>
            <p:cNvPr id="15" name="Rectangle 14"/>
            <p:cNvSpPr/>
            <p:nvPr/>
          </p:nvSpPr>
          <p:spPr>
            <a:xfrm>
              <a:off x="2608728" y="1633878"/>
              <a:ext cx="1682137" cy="1657856"/>
            </a:xfrm>
            <a:prstGeom prst="rect">
              <a:avLst/>
            </a:prstGeom>
            <a:solidFill>
              <a:srgbClr val="0075DA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41955" y="1849321"/>
              <a:ext cx="109093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6600" b="0" i="0" u="none" strike="noStrike" kern="0" cap="none" spc="0" normalizeH="0" baseline="0" noProof="0" dirty="0">
                <a:ln>
                  <a:noFill/>
                </a:ln>
                <a:solidFill>
                  <a:srgbClr val="EEFAF6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>
          <a:xfrm>
            <a:off x="3485708" y="2067411"/>
            <a:ext cx="8603512" cy="1006429"/>
          </a:xfrm>
          <a:noFill/>
          <a:ln>
            <a:noFill/>
          </a:ln>
        </p:spPr>
        <p:txBody>
          <a:bodyPr wrap="square" rtlCol="0">
            <a:spAutoFit/>
          </a:bodyPr>
          <a:lstStyle>
            <a:lvl1pPr>
              <a:defRPr lang="pt-PT" sz="6600" kern="0" baseline="0" dirty="0">
                <a:solidFill>
                  <a:srgbClr val="0075DA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[session title]</a:t>
            </a:r>
            <a:endParaRPr lang="pt-PT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3583172" y="3124732"/>
            <a:ext cx="8887417" cy="914400"/>
          </a:xfrm>
        </p:spPr>
        <p:txBody>
          <a:bodyPr/>
          <a:lstStyle>
            <a:lvl1pPr marL="0" indent="0">
              <a:buNone/>
              <a:defRPr lang="en-US" sz="3200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[Speaker]</a:t>
            </a:r>
          </a:p>
        </p:txBody>
      </p:sp>
    </p:spTree>
    <p:extLst>
      <p:ext uri="{BB962C8B-B14F-4D97-AF65-F5344CB8AC3E}">
        <p14:creationId xmlns:p14="http://schemas.microsoft.com/office/powerpoint/2010/main" val="178965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B3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665047" y="2971103"/>
            <a:ext cx="8736715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6600" dirty="0" smtClean="0">
                <a:solidFill>
                  <a:srgbClr val="A3DEFF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&lt;/</a:t>
            </a:r>
            <a:r>
              <a:rPr kumimoji="0" lang="pt-PT" sz="1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3DEFF"/>
                </a:solidFill>
                <a:effectLst/>
                <a:uLnTx/>
                <a:uFillTx/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WEB</a:t>
            </a:r>
            <a:endParaRPr kumimoji="0" lang="pt-PT" sz="8000" b="0" i="0" u="none" strike="noStrike" kern="1200" cap="none" spc="0" normalizeH="0" baseline="0" noProof="0" dirty="0">
              <a:ln>
                <a:noFill/>
              </a:ln>
              <a:solidFill>
                <a:srgbClr val="A3DEFF"/>
              </a:solidFill>
              <a:effectLst/>
              <a:uLnTx/>
              <a:uFillTx/>
              <a:latin typeface="Segoe UI Light" panose="020B0502040204020203" pitchFamily="34" charset="0"/>
              <a:ea typeface="Segoe UI Historic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12341" r="14783"/>
          <a:stretch/>
        </p:blipFill>
        <p:spPr>
          <a:xfrm>
            <a:off x="0" y="3559628"/>
            <a:ext cx="12226835" cy="37615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37965" y="4978257"/>
            <a:ext cx="735979" cy="9253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159" y="4739204"/>
            <a:ext cx="947270" cy="923976"/>
          </a:xfrm>
          <a:prstGeom prst="rect">
            <a:avLst/>
          </a:prstGeom>
        </p:spPr>
      </p:pic>
      <p:sp>
        <p:nvSpPr>
          <p:cNvPr id="11" name="Title 21"/>
          <p:cNvSpPr>
            <a:spLocks noGrp="1"/>
          </p:cNvSpPr>
          <p:nvPr>
            <p:ph type="title" hasCustomPrompt="1"/>
          </p:nvPr>
        </p:nvSpPr>
        <p:spPr>
          <a:xfrm>
            <a:off x="242777" y="2381139"/>
            <a:ext cx="8603512" cy="1089529"/>
          </a:xfrm>
          <a:noFill/>
          <a:ln>
            <a:noFill/>
          </a:ln>
        </p:spPr>
        <p:txBody>
          <a:bodyPr wrap="square" rtlCol="0">
            <a:spAutoFit/>
          </a:bodyPr>
          <a:lstStyle>
            <a:lvl1pPr>
              <a:defRPr lang="pt-PT" sz="7200" kern="0" baseline="0" dirty="0">
                <a:solidFill>
                  <a:srgbClr val="0075DA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[section]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817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665047" y="2971103"/>
            <a:ext cx="8736715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6600" dirty="0" smtClean="0">
                <a:solidFill>
                  <a:srgbClr val="D9F1FF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&lt;/</a:t>
            </a:r>
            <a:r>
              <a:rPr kumimoji="0" lang="pt-PT" sz="1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9F1FF"/>
                </a:solidFill>
                <a:effectLst/>
                <a:uLnTx/>
                <a:uFillTx/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WEB</a:t>
            </a:r>
            <a:endParaRPr kumimoji="0" lang="pt-PT" sz="8000" b="0" i="0" u="none" strike="noStrike" kern="1200" cap="none" spc="0" normalizeH="0" baseline="0" noProof="0" dirty="0">
              <a:ln>
                <a:noFill/>
              </a:ln>
              <a:solidFill>
                <a:srgbClr val="D9F1FF"/>
              </a:solidFill>
              <a:effectLst/>
              <a:uLnTx/>
              <a:uFillTx/>
              <a:latin typeface="Segoe UI Light" panose="020B0502040204020203" pitchFamily="34" charset="0"/>
              <a:ea typeface="Segoe UI Historic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12341" r="14783"/>
          <a:stretch/>
        </p:blipFill>
        <p:spPr>
          <a:xfrm>
            <a:off x="0" y="3559628"/>
            <a:ext cx="12226835" cy="3761558"/>
          </a:xfrm>
          <a:prstGeom prst="rect">
            <a:avLst/>
          </a:prstGeom>
        </p:spPr>
      </p:pic>
      <p:sp>
        <p:nvSpPr>
          <p:cNvPr id="9" name="Title 21"/>
          <p:cNvSpPr>
            <a:spLocks noGrp="1"/>
          </p:cNvSpPr>
          <p:nvPr>
            <p:ph type="title" hasCustomPrompt="1"/>
          </p:nvPr>
        </p:nvSpPr>
        <p:spPr>
          <a:xfrm>
            <a:off x="178982" y="2971103"/>
            <a:ext cx="8603512" cy="1006429"/>
          </a:xfrm>
          <a:noFill/>
          <a:ln>
            <a:noFill/>
          </a:ln>
        </p:spPr>
        <p:txBody>
          <a:bodyPr wrap="square" rtlCol="0">
            <a:spAutoFit/>
          </a:bodyPr>
          <a:lstStyle>
            <a:lvl1pPr>
              <a:defRPr lang="pt-PT" sz="6600" kern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[subsection]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607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13121" r="14315"/>
          <a:stretch/>
        </p:blipFill>
        <p:spPr>
          <a:xfrm>
            <a:off x="0" y="4202437"/>
            <a:ext cx="12174584" cy="3578662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99767" y="139787"/>
            <a:ext cx="10515600" cy="830997"/>
          </a:xfrm>
          <a:noFill/>
          <a:ln>
            <a:noFill/>
          </a:ln>
        </p:spPr>
        <p:txBody>
          <a:bodyPr wrap="square" rtlCol="0">
            <a:spAutoFit/>
          </a:bodyPr>
          <a:lstStyle>
            <a:lvl1pPr>
              <a:defRPr kumimoji="0" lang="pt-PT" sz="4800" b="0" i="0" u="none" strike="noStrike" kern="0" cap="none" spc="0" normalizeH="0" baseline="0" dirty="0">
                <a:ln>
                  <a:noFill/>
                </a:ln>
                <a:solidFill>
                  <a:srgbClr val="0075DA"/>
                </a:solidFill>
                <a:effectLst/>
                <a:uLnTx/>
                <a:uFillTx/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 dirty="0" smtClean="0"/>
              <a:t>[content title]</a:t>
            </a:r>
            <a:endParaRPr lang="pt-PT" dirty="0"/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342955" y="929083"/>
            <a:ext cx="8887417" cy="453150"/>
          </a:xfrm>
        </p:spPr>
        <p:txBody>
          <a:bodyPr/>
          <a:lstStyle>
            <a:lvl1pPr marL="0" indent="0">
              <a:buNone/>
              <a:def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[content subtitle]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42954" y="2078779"/>
            <a:ext cx="8887417" cy="523220"/>
          </a:xfrm>
          <a:noFill/>
          <a:ln>
            <a:noFill/>
          </a:ln>
        </p:spPr>
        <p:txBody>
          <a:bodyPr wrap="square" rtlCol="0">
            <a:spAutoFit/>
          </a:bodyPr>
          <a:lstStyle>
            <a:lvl1pPr marL="228600" indent="-228600">
              <a:buNone/>
              <a:defRPr lang="en-US" sz="2800" dirty="0" smtClean="0">
                <a:solidFill>
                  <a:schemeClr val="tx1"/>
                </a:solidFill>
                <a:latin typeface="Calibri" panose="020F0502020204030204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  <a:lvl2pPr>
              <a:buNone/>
              <a:defRPr/>
            </a:lvl2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[content text]</a:t>
            </a:r>
          </a:p>
        </p:txBody>
      </p:sp>
    </p:spTree>
    <p:extLst>
      <p:ext uri="{BB962C8B-B14F-4D97-AF65-F5344CB8AC3E}">
        <p14:creationId xmlns:p14="http://schemas.microsoft.com/office/powerpoint/2010/main" val="405227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B3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18401" r="13953" b="6064"/>
          <a:stretch/>
        </p:blipFill>
        <p:spPr>
          <a:xfrm>
            <a:off x="-27709" y="3033966"/>
            <a:ext cx="12219709" cy="3865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51688" y="5532552"/>
            <a:ext cx="2470462" cy="10256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11839" y="4847629"/>
            <a:ext cx="735979" cy="9253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033" y="4608576"/>
            <a:ext cx="947270" cy="9239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569" y="2966298"/>
            <a:ext cx="1800000" cy="3909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8" y="971713"/>
            <a:ext cx="1800000" cy="180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38" y="2849223"/>
            <a:ext cx="1800000" cy="24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83" y="1627692"/>
            <a:ext cx="1800000" cy="3468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087" y="2321112"/>
            <a:ext cx="1800000" cy="10834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72"/>
          <a:stretch/>
        </p:blipFill>
        <p:spPr>
          <a:xfrm>
            <a:off x="938852" y="3690583"/>
            <a:ext cx="1800000" cy="4867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757" y="511688"/>
            <a:ext cx="1800000" cy="60324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270" y="3633022"/>
            <a:ext cx="1800000" cy="112095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322" y="1576761"/>
            <a:ext cx="1800000" cy="3088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852" y="-52575"/>
            <a:ext cx="2306066" cy="16911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677" y="1114932"/>
            <a:ext cx="1389159" cy="138915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785" y="3840134"/>
            <a:ext cx="1800000" cy="180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632" y="3507755"/>
            <a:ext cx="2067759" cy="669593"/>
          </a:xfrm>
          <a:prstGeom prst="rect">
            <a:avLst/>
          </a:prstGeom>
        </p:spPr>
      </p:pic>
      <p:pic>
        <p:nvPicPr>
          <p:cNvPr id="1026" name="Picture 2" descr="https://pbs.twimg.com/profile_images/580703131136352256/F33CaDK0.png">
            <a:hlinkClick r:id="rId19"/>
          </p:cNvPr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93" y="4299906"/>
            <a:ext cx="908149" cy="9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12" y="1477282"/>
            <a:ext cx="1231816" cy="6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8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rgbClr val="B3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18401" r="13953" b="6064"/>
          <a:stretch/>
        </p:blipFill>
        <p:spPr>
          <a:xfrm>
            <a:off x="-27709" y="3033966"/>
            <a:ext cx="12219709" cy="3865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51688" y="5532552"/>
            <a:ext cx="2470462" cy="10256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11839" y="4847629"/>
            <a:ext cx="735979" cy="9253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033" y="4608576"/>
            <a:ext cx="947270" cy="92397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-27709" y="2298101"/>
            <a:ext cx="12193057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8000" dirty="0" smtClean="0">
                <a:solidFill>
                  <a:srgbClr val="0075DA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pt-PT" sz="8000" dirty="0" err="1" smtClean="0">
                <a:solidFill>
                  <a:srgbClr val="0075DA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mswebcamp</a:t>
            </a:r>
            <a:endParaRPr kumimoji="0" lang="pt-PT" sz="4800" i="0" u="none" strike="noStrike" kern="1200" cap="none" spc="0" normalizeH="0" baseline="0" noProof="0" dirty="0">
              <a:ln>
                <a:noFill/>
              </a:ln>
              <a:solidFill>
                <a:srgbClr val="0075DA"/>
              </a:solidFill>
              <a:effectLst/>
              <a:uLnTx/>
              <a:uFillTx/>
              <a:latin typeface="Segoe UI Light" panose="020B0502040204020203" pitchFamily="34" charset="0"/>
              <a:ea typeface="Segoe UI Historic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74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rgbClr val="B3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l="18401" r="13953" b="6064"/>
          <a:stretch/>
        </p:blipFill>
        <p:spPr>
          <a:xfrm>
            <a:off x="-27709" y="3033966"/>
            <a:ext cx="12219709" cy="38655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51688" y="5532552"/>
            <a:ext cx="2470462" cy="10256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11839" y="4847629"/>
            <a:ext cx="735979" cy="9253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033" y="4608576"/>
            <a:ext cx="947270" cy="9239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461" y="2311884"/>
            <a:ext cx="3769076" cy="138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8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29CC9-9B18-478D-ADA4-8B3CAFBD3278}" type="datetimeFigureOut">
              <a:rPr lang="pt-PT" smtClean="0"/>
              <a:t>02/12/2015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BE5C-3237-41F9-BB22-21B493B904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601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9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Documentos, </a:t>
            </a:r>
            <a:r>
              <a:rPr lang="pt-PT" dirty="0" err="1" smtClean="0"/>
              <a:t>Indíces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42954" y="2078779"/>
            <a:ext cx="8887417" cy="3614323"/>
          </a:xfrm>
        </p:spPr>
        <p:txBody>
          <a:bodyPr/>
          <a:lstStyle/>
          <a:p>
            <a:r>
              <a:rPr lang="pt-PT" dirty="0"/>
              <a:t>Definidos por </a:t>
            </a:r>
            <a:r>
              <a:rPr lang="pt-PT" dirty="0" err="1"/>
              <a:t>express</a:t>
            </a:r>
            <a:r>
              <a:rPr lang="pt-BR" dirty="0"/>
              <a:t>ões LINQ</a:t>
            </a:r>
            <a:endParaRPr lang="pt-PT" dirty="0"/>
          </a:p>
          <a:p>
            <a:r>
              <a:rPr lang="pt-PT" dirty="0"/>
              <a:t>S</a:t>
            </a:r>
            <a:r>
              <a:rPr lang="pt-BR" dirty="0"/>
              <a:t>ão </a:t>
            </a:r>
            <a:r>
              <a:rPr lang="pt-PT" dirty="0"/>
              <a:t>processos de </a:t>
            </a:r>
            <a:r>
              <a:rPr lang="pt-PT" dirty="0" err="1"/>
              <a:t>map</a:t>
            </a:r>
            <a:r>
              <a:rPr lang="pt-PT" dirty="0"/>
              <a:t>/</a:t>
            </a:r>
            <a:r>
              <a:rPr lang="pt-PT" dirty="0" err="1"/>
              <a:t>reduce</a:t>
            </a:r>
            <a:endParaRPr lang="pt-PT" dirty="0"/>
          </a:p>
          <a:p>
            <a:r>
              <a:rPr lang="pt-PT" dirty="0"/>
              <a:t>Eventualmente consistente</a:t>
            </a:r>
          </a:p>
          <a:p>
            <a:pPr lvl="1"/>
            <a:r>
              <a:rPr lang="pt-PT" dirty="0"/>
              <a:t>Procuras podem retornar dados </a:t>
            </a:r>
            <a:r>
              <a:rPr lang="pt-PT" dirty="0" err="1"/>
              <a:t>desactualizados</a:t>
            </a:r>
            <a:endParaRPr lang="pt-PT" dirty="0"/>
          </a:p>
          <a:p>
            <a:pPr lvl="1"/>
            <a:r>
              <a:rPr lang="pt-PT" dirty="0"/>
              <a:t>Carregamentos s</a:t>
            </a:r>
            <a:r>
              <a:rPr lang="pt-BR" dirty="0"/>
              <a:t>ão sempre actuais</a:t>
            </a:r>
            <a:endParaRPr lang="pt-PT" dirty="0"/>
          </a:p>
          <a:p>
            <a:r>
              <a:rPr lang="pt-PT" dirty="0"/>
              <a:t>Baseado em </a:t>
            </a:r>
            <a:r>
              <a:rPr lang="pt-PT" dirty="0" err="1"/>
              <a:t>Lucene</a:t>
            </a:r>
            <a:endParaRPr lang="pt-PT" dirty="0"/>
          </a:p>
          <a:p>
            <a:pPr lvl="1"/>
            <a:r>
              <a:rPr lang="pt-PT" dirty="0" err="1"/>
              <a:t>Fundaç</a:t>
            </a:r>
            <a:r>
              <a:rPr lang="pt-BR" dirty="0"/>
              <a:t>ão sólida</a:t>
            </a:r>
            <a:endParaRPr lang="pt-PT" dirty="0"/>
          </a:p>
          <a:p>
            <a:pPr lvl="1"/>
            <a:r>
              <a:rPr lang="pt-PT" dirty="0" err="1"/>
              <a:t>Full</a:t>
            </a:r>
            <a:r>
              <a:rPr lang="pt-PT" dirty="0"/>
              <a:t>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 de borla</a:t>
            </a:r>
          </a:p>
        </p:txBody>
      </p:sp>
    </p:spTree>
    <p:extLst>
      <p:ext uri="{BB962C8B-B14F-4D97-AF65-F5344CB8AC3E}">
        <p14:creationId xmlns:p14="http://schemas.microsoft.com/office/powerpoint/2010/main" val="13752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Voando nas nuvens?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smtClean="0"/>
              <a:t>RavenDB em </a:t>
            </a:r>
            <a:r>
              <a:rPr lang="pt-PT" dirty="0" err="1" smtClean="0"/>
              <a:t>Azure</a:t>
            </a:r>
            <a:endParaRPr lang="pt-PT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 smtClean="0"/>
              <a:t>Duas opções</a:t>
            </a:r>
            <a:endParaRPr lang="pt-P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2954" y="2078779"/>
            <a:ext cx="8887417" cy="2028248"/>
          </a:xfrm>
        </p:spPr>
        <p:txBody>
          <a:bodyPr/>
          <a:lstStyle/>
          <a:p>
            <a:r>
              <a:rPr lang="pt-PT" dirty="0" err="1" smtClean="0"/>
              <a:t>SaaS</a:t>
            </a:r>
            <a:endParaRPr lang="pt-PT" dirty="0"/>
          </a:p>
          <a:p>
            <a:r>
              <a:rPr lang="pt-PT" dirty="0" smtClean="0"/>
              <a:t>	</a:t>
            </a:r>
            <a:r>
              <a:rPr lang="pt-PT" dirty="0" err="1" smtClean="0"/>
              <a:t>RavenHQ</a:t>
            </a:r>
            <a:endParaRPr lang="pt-PT" dirty="0" smtClean="0"/>
          </a:p>
          <a:p>
            <a:r>
              <a:rPr lang="pt-PT" dirty="0" err="1" smtClean="0"/>
              <a:t>Roll-your-own</a:t>
            </a:r>
            <a:endParaRPr lang="pt-PT" dirty="0" smtClean="0"/>
          </a:p>
          <a:p>
            <a:r>
              <a:rPr lang="pt-PT" dirty="0"/>
              <a:t>	</a:t>
            </a:r>
            <a:r>
              <a:rPr lang="pt-PT" dirty="0" smtClean="0"/>
              <a:t>Instalar numa VM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5725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smtClean="0"/>
              <a:t>RavenDB em </a:t>
            </a:r>
            <a:r>
              <a:rPr lang="pt-PT" dirty="0" err="1" smtClean="0"/>
              <a:t>Azure</a:t>
            </a:r>
            <a:endParaRPr lang="pt-PT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 smtClean="0"/>
              <a:t>Duas opções</a:t>
            </a:r>
            <a:endParaRPr lang="pt-P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2954" y="2078779"/>
            <a:ext cx="8887417" cy="2028248"/>
          </a:xfrm>
        </p:spPr>
        <p:txBody>
          <a:bodyPr/>
          <a:lstStyle/>
          <a:p>
            <a:r>
              <a:rPr lang="pt-PT" dirty="0" err="1" smtClean="0"/>
              <a:t>SaaS</a:t>
            </a:r>
            <a:endParaRPr lang="pt-PT" dirty="0"/>
          </a:p>
          <a:p>
            <a:r>
              <a:rPr lang="pt-PT" dirty="0" smtClean="0"/>
              <a:t>	</a:t>
            </a:r>
            <a:r>
              <a:rPr lang="pt-PT" dirty="0" err="1" smtClean="0"/>
              <a:t>RavenHQ</a:t>
            </a:r>
            <a:endParaRPr lang="pt-PT" dirty="0" smtClean="0"/>
          </a:p>
          <a:p>
            <a:r>
              <a:rPr lang="pt-PT" dirty="0" err="1" smtClean="0">
                <a:solidFill>
                  <a:schemeClr val="bg2"/>
                </a:solidFill>
              </a:rPr>
              <a:t>Roll-your-own</a:t>
            </a:r>
            <a:endParaRPr lang="pt-PT" dirty="0" smtClean="0">
              <a:solidFill>
                <a:schemeClr val="bg2"/>
              </a:solidFill>
            </a:endParaRPr>
          </a:p>
          <a:p>
            <a:r>
              <a:rPr lang="pt-PT" dirty="0">
                <a:solidFill>
                  <a:schemeClr val="bg2"/>
                </a:solidFill>
              </a:rPr>
              <a:t>	</a:t>
            </a:r>
            <a:r>
              <a:rPr lang="pt-PT" dirty="0" smtClean="0">
                <a:solidFill>
                  <a:schemeClr val="bg2"/>
                </a:solidFill>
              </a:rPr>
              <a:t>Instalar numa VM</a:t>
            </a:r>
            <a:endParaRPr lang="pt-PT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smtClean="0"/>
              <a:t>RavenDB em </a:t>
            </a:r>
            <a:r>
              <a:rPr lang="pt-PT" dirty="0" err="1" smtClean="0"/>
              <a:t>Azure</a:t>
            </a:r>
            <a:endParaRPr lang="pt-PT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 smtClean="0"/>
              <a:t>Duas opções</a:t>
            </a:r>
            <a:endParaRPr lang="pt-P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42954" y="2078779"/>
            <a:ext cx="8887417" cy="2028248"/>
          </a:xfrm>
        </p:spPr>
        <p:txBody>
          <a:bodyPr/>
          <a:lstStyle/>
          <a:p>
            <a:r>
              <a:rPr lang="pt-PT" dirty="0" err="1" smtClean="0">
                <a:solidFill>
                  <a:schemeClr val="bg2"/>
                </a:solidFill>
              </a:rPr>
              <a:t>SaaS</a:t>
            </a:r>
            <a:endParaRPr lang="pt-PT" dirty="0">
              <a:solidFill>
                <a:schemeClr val="bg2"/>
              </a:solidFill>
            </a:endParaRPr>
          </a:p>
          <a:p>
            <a:r>
              <a:rPr lang="pt-PT" dirty="0" smtClean="0">
                <a:solidFill>
                  <a:schemeClr val="bg2"/>
                </a:solidFill>
              </a:rPr>
              <a:t>	</a:t>
            </a:r>
            <a:r>
              <a:rPr lang="pt-PT" dirty="0" err="1" smtClean="0">
                <a:solidFill>
                  <a:schemeClr val="bg2"/>
                </a:solidFill>
              </a:rPr>
              <a:t>RavenHQ</a:t>
            </a:r>
            <a:endParaRPr lang="pt-PT" dirty="0" smtClean="0">
              <a:solidFill>
                <a:schemeClr val="bg2"/>
              </a:solidFill>
            </a:endParaRPr>
          </a:p>
          <a:p>
            <a:r>
              <a:rPr lang="pt-PT" dirty="0" err="1" smtClean="0"/>
              <a:t>Roll-your-own</a:t>
            </a:r>
            <a:endParaRPr lang="pt-PT" dirty="0" smtClean="0"/>
          </a:p>
          <a:p>
            <a:r>
              <a:rPr lang="pt-PT" dirty="0"/>
              <a:t>	</a:t>
            </a:r>
            <a:r>
              <a:rPr lang="pt-PT" dirty="0" smtClean="0"/>
              <a:t>Instalar numa VM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486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2777" y="2381139"/>
            <a:ext cx="12499556" cy="1089529"/>
          </a:xfrm>
        </p:spPr>
        <p:txBody>
          <a:bodyPr/>
          <a:lstStyle/>
          <a:p>
            <a:r>
              <a:rPr lang="pt-PT" dirty="0" err="1" smtClean="0">
                <a:latin typeface="Consolas" panose="020B0609020204030204" pitchFamily="49" charset="0"/>
              </a:rPr>
              <a:t>await</a:t>
            </a:r>
            <a:r>
              <a:rPr lang="pt-PT" dirty="0" smtClean="0">
                <a:latin typeface="Consolas" panose="020B0609020204030204" pitchFamily="49" charset="0"/>
              </a:rPr>
              <a:t> </a:t>
            </a:r>
            <a:r>
              <a:rPr lang="pt-PT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ravendb.Usage</a:t>
            </a:r>
            <a:r>
              <a:rPr lang="pt-PT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pt-PT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42777" y="3379751"/>
            <a:ext cx="8452294" cy="6463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7200" kern="0" baseline="0" dirty="0">
                <a:solidFill>
                  <a:srgbClr val="0075DA"/>
                </a:solidFill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PT" sz="4000" dirty="0" smtClean="0">
                <a:solidFill>
                  <a:schemeClr val="bg1">
                    <a:lumMod val="50000"/>
                  </a:schemeClr>
                </a:solidFill>
              </a:rPr>
              <a:t>demo</a:t>
            </a:r>
            <a:endParaRPr lang="pt-PT" sz="4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9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351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2777" y="2381139"/>
            <a:ext cx="12499556" cy="1089529"/>
          </a:xfrm>
        </p:spPr>
        <p:txBody>
          <a:bodyPr/>
          <a:lstStyle/>
          <a:p>
            <a:r>
              <a:rPr lang="pt-PT" dirty="0" err="1" smtClean="0">
                <a:latin typeface="Consolas" panose="020B0609020204030204" pitchFamily="49" charset="0"/>
              </a:rPr>
              <a:t>await</a:t>
            </a:r>
            <a:r>
              <a:rPr lang="pt-PT" dirty="0" smtClean="0">
                <a:latin typeface="Consolas" panose="020B0609020204030204" pitchFamily="49" charset="0"/>
              </a:rPr>
              <a:t> </a:t>
            </a:r>
            <a:r>
              <a:rPr lang="pt-PT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your.Questions</a:t>
            </a:r>
            <a:r>
              <a:rPr lang="pt-PT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pt-PT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2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2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0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RavenDB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Cloud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 smtClean="0"/>
              <a:t>Bruno Lopes</a:t>
            </a:r>
            <a:endParaRPr lang="pt-PT" dirty="0"/>
          </a:p>
        </p:txBody>
      </p:sp>
      <p:pic>
        <p:nvPicPr>
          <p:cNvPr id="4" name="Picture 10" descr="http://static.ravendb.net/logo-for-nug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56" y="2050810"/>
            <a:ext cx="1843044" cy="184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6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150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81139"/>
            <a:ext cx="12191999" cy="1089529"/>
          </a:xfrm>
        </p:spPr>
        <p:txBody>
          <a:bodyPr/>
          <a:lstStyle/>
          <a:p>
            <a:pPr algn="ctr"/>
            <a:r>
              <a:rPr lang="pt-PT" dirty="0" smtClean="0"/>
              <a:t>Depende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12504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2541"/>
            <a:ext cx="12191999" cy="2086725"/>
          </a:xfrm>
        </p:spPr>
        <p:txBody>
          <a:bodyPr/>
          <a:lstStyle/>
          <a:p>
            <a:pPr algn="ctr"/>
            <a:r>
              <a:rPr lang="en-US" dirty="0" err="1"/>
              <a:t>Principios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Happy paths </a:t>
            </a:r>
            <a:r>
              <a:rPr lang="en-US" dirty="0" err="1"/>
              <a:t>diferentes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653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48740"/>
            <a:ext cx="12191999" cy="1754326"/>
          </a:xfrm>
        </p:spPr>
        <p:txBody>
          <a:bodyPr/>
          <a:lstStyle/>
          <a:p>
            <a:pPr algn="ctr"/>
            <a:r>
              <a:rPr lang="en-US" sz="6000" dirty="0" smtClean="0"/>
              <a:t>A César o que é de César</a:t>
            </a:r>
            <a:br>
              <a:rPr lang="en-US" sz="6000" dirty="0" smtClean="0"/>
            </a:br>
            <a:r>
              <a:rPr lang="en-US" sz="6000" dirty="0" smtClean="0"/>
              <a:t>A BDs </a:t>
            </a:r>
            <a:r>
              <a:rPr lang="en-US" sz="6000" dirty="0" err="1" smtClean="0"/>
              <a:t>Relacionais</a:t>
            </a:r>
            <a:r>
              <a:rPr lang="en-US" sz="6000" dirty="0" smtClean="0"/>
              <a:t> o que é </a:t>
            </a:r>
            <a:r>
              <a:rPr lang="en-US" sz="6000" dirty="0" err="1" smtClean="0"/>
              <a:t>Relacional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19994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smtClean="0"/>
              <a:t>Bruno Lopes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 smtClean="0"/>
              <a:t>&gt; </a:t>
            </a:r>
            <a:r>
              <a:rPr lang="pt-PT" dirty="0" err="1" smtClean="0"/>
              <a:t>whoami</a:t>
            </a:r>
            <a:endParaRPr lang="pt-PT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42954" y="2078779"/>
            <a:ext cx="8887417" cy="4369401"/>
          </a:xfrm>
        </p:spPr>
        <p:txBody>
          <a:bodyPr/>
          <a:lstStyle/>
          <a:p>
            <a:r>
              <a:rPr lang="pt-PT" dirty="0"/>
              <a:t>Geek</a:t>
            </a:r>
          </a:p>
          <a:p>
            <a:r>
              <a:rPr lang="pt-PT" dirty="0"/>
              <a:t>CoFounder/Developer WeListen</a:t>
            </a:r>
          </a:p>
          <a:p>
            <a:r>
              <a:rPr lang="pt-PT" dirty="0"/>
              <a:t>CoOrganizador/Orador NetPonto</a:t>
            </a:r>
          </a:p>
          <a:p>
            <a:r>
              <a:rPr lang="pt-PT" dirty="0"/>
              <a:t>Microsoft MVP ASP.NET/IIS</a:t>
            </a:r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r>
              <a:rPr lang="pt-PT" dirty="0"/>
              <a:t>Experiência com (Couch|Raven|Document)DB</a:t>
            </a:r>
          </a:p>
          <a:p>
            <a:endParaRPr lang="pt-PT" dirty="0"/>
          </a:p>
          <a:p>
            <a:r>
              <a:rPr lang="pt-PT" dirty="0"/>
              <a:t>@brunomlopes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169" y="2011680"/>
            <a:ext cx="2265872" cy="773133"/>
          </a:xfrm>
          <a:prstGeom prst="rect">
            <a:avLst/>
          </a:prstGeom>
        </p:spPr>
      </p:pic>
      <p:pic>
        <p:nvPicPr>
          <p:cNvPr id="10" name="Picture 2" descr="https://www.microsoft.com/presspass/silverlightApps/css-timeline/img/19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658" y="2066713"/>
            <a:ext cx="1222935" cy="193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blog.sysfore.com/wp-content/uploads/2014/12/DocumentD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712" y="4551897"/>
            <a:ext cx="1312418" cy="131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s://svn.apache.org/repos/asf/couchdb/supplement/logo/couchdb-logo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002" b="33934"/>
          <a:stretch/>
        </p:blipFill>
        <p:spPr bwMode="auto">
          <a:xfrm>
            <a:off x="7291236" y="4749362"/>
            <a:ext cx="1508416" cy="84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http://static.ravendb.net/logo-for-nuge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078" y="459850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768" y="2950142"/>
            <a:ext cx="3228674" cy="134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4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err="1" smtClean="0"/>
              <a:t>interactive</a:t>
            </a:r>
            <a:endParaRPr lang="pt-PT" dirty="0"/>
          </a:p>
        </p:txBody>
      </p:sp>
      <p:pic>
        <p:nvPicPr>
          <p:cNvPr id="1026" name="Picture 2" descr="argui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21" y="1092200"/>
            <a:ext cx="7350408" cy="496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2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Ravenwhat</a:t>
            </a:r>
            <a:r>
              <a:rPr lang="pt-PT" dirty="0" smtClean="0"/>
              <a:t>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5536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smtClean="0"/>
              <a:t>Document Database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76656" y="2011681"/>
            <a:ext cx="10753725" cy="45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mtClean="0"/>
              <a:t>DocumentDB é uma base de dados de documentos</a:t>
            </a:r>
            <a:endParaRPr lang="pt-PT" dirty="0"/>
          </a:p>
        </p:txBody>
      </p:sp>
      <p:pic>
        <p:nvPicPr>
          <p:cNvPr id="12" name="Picture 2" descr="Microsoft Word 2013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696" y="3486605"/>
            <a:ext cx="19050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63736" y="2793077"/>
            <a:ext cx="242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Não destes documentos</a:t>
            </a:r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7233576" y="2793077"/>
            <a:ext cx="281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Mas sim destes documentos</a:t>
            </a:r>
            <a:endParaRPr lang="pt-PT" dirty="0"/>
          </a:p>
        </p:txBody>
      </p:sp>
      <p:sp>
        <p:nvSpPr>
          <p:cNvPr id="15" name="Rectangle 14"/>
          <p:cNvSpPr/>
          <p:nvPr/>
        </p:nvSpPr>
        <p:spPr>
          <a:xfrm>
            <a:off x="6304280" y="3108960"/>
            <a:ext cx="6410960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altLang="pt-PT" sz="11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PT" altLang="pt-PT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PT" altLang="pt-PT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pt-PT" altLang="pt-PT" sz="11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PT" altLang="pt-PT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"Smith"</a:t>
            </a:r>
            <a:r>
              <a:rPr lang="pt-PT" altLang="pt-PT" sz="11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PT" altLang="pt-PT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1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PT" altLang="pt-PT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streetAddress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PT" altLang="pt-PT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"21 2nd Street"</a:t>
            </a:r>
            <a:r>
              <a:rPr lang="pt-PT" altLang="pt-PT" sz="11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2"/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PT" altLang="pt-PT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York"</a:t>
            </a:r>
            <a:r>
              <a:rPr lang="pt-PT" altLang="pt-PT" sz="11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altLang="pt-PT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PT" altLang="pt-PT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"NY“</a:t>
            </a:r>
            <a:endParaRPr lang="pt-PT" altLang="pt-PT" sz="11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PT" altLang="pt-PT" sz="11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PT" altLang="pt-PT" sz="11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phoneNumbers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PT" altLang="pt-PT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1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PT" altLang="pt-PT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pt-PT" altLang="pt-PT" sz="11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PT" altLang="pt-PT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altLang="pt-PT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PT" altLang="pt-PT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"212 555-1234"</a:t>
            </a:r>
            <a:r>
              <a:rPr lang="pt-PT" altLang="pt-PT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1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PT" altLang="pt-PT" sz="11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2"/>
            <a:r>
              <a:rPr lang="pt-PT" altLang="pt-PT" sz="11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PT" altLang="pt-PT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office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PT" altLang="pt-PT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PT" altLang="pt-PT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"646 555-4567"</a:t>
            </a:r>
            <a:r>
              <a:rPr lang="pt-PT" altLang="pt-PT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1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PT" altLang="pt-PT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pt-PT" altLang="pt-PT" sz="11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pt-PT" altLang="pt-PT" sz="11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PT" altLang="pt-PT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1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pt-PT" altLang="pt-PT" sz="11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 err="1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spouse</a:t>
            </a:r>
            <a:r>
              <a:rPr lang="pt-PT" altLang="pt-PT" sz="1100" dirty="0">
                <a:solidFill>
                  <a:srgbClr val="33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PT" altLang="pt-PT" sz="11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PT" altLang="pt-PT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1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PT" altLang="pt-PT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PT" altLang="pt-PT" sz="11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PT" altLang="pt-PT" sz="400" dirty="0"/>
              <a:t> </a:t>
            </a:r>
            <a:endParaRPr lang="pt-PT" altLang="pt-PT" sz="3200" dirty="0">
              <a:latin typeface="Arial" panose="020B0604020202020204" pitchFamily="34" charset="0"/>
            </a:endParaRPr>
          </a:p>
          <a:p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17705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smtClean="0"/>
              <a:t>RavenDB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42954" y="2078779"/>
            <a:ext cx="8887417" cy="3448123"/>
          </a:xfrm>
        </p:spPr>
        <p:txBody>
          <a:bodyPr/>
          <a:lstStyle/>
          <a:p>
            <a:pPr marL="0" indent="0">
              <a:buNone/>
            </a:pPr>
            <a:r>
              <a:rPr lang="pt-PT" sz="3600" dirty="0"/>
              <a:t>Document Database em C#</a:t>
            </a:r>
          </a:p>
          <a:p>
            <a:pPr marL="0" indent="0">
              <a:buNone/>
            </a:pPr>
            <a:r>
              <a:rPr lang="pt-PT" sz="3600" dirty="0"/>
              <a:t>Transacional</a:t>
            </a:r>
          </a:p>
          <a:p>
            <a:pPr marL="0" indent="0">
              <a:buNone/>
            </a:pPr>
            <a:r>
              <a:rPr lang="pt-PT" sz="3600" dirty="0"/>
              <a:t>Safe by default</a:t>
            </a:r>
          </a:p>
          <a:p>
            <a:pPr marL="0" indent="0">
              <a:buNone/>
            </a:pPr>
            <a:r>
              <a:rPr lang="pt-PT" sz="3600" dirty="0"/>
              <a:t>Suporte nativo para sharding, replicação</a:t>
            </a:r>
          </a:p>
          <a:p>
            <a:pPr marL="0" indent="0">
              <a:buNone/>
            </a:pPr>
            <a:r>
              <a:rPr lang="pt-PT" sz="3600" dirty="0"/>
              <a:t>Extens</a:t>
            </a:r>
            <a:r>
              <a:rPr lang="pt-BR" sz="3600" dirty="0"/>
              <a:t>ível</a:t>
            </a:r>
            <a:endParaRPr lang="pt-PT" sz="36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7990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smtClean="0"/>
              <a:t>Componentes principais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72969057"/>
              </p:ext>
            </p:extLst>
          </p:nvPr>
        </p:nvGraphicFramePr>
        <p:xfrm>
          <a:off x="647700" y="-127001"/>
          <a:ext cx="10896600" cy="7112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89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67" y="176720"/>
            <a:ext cx="10515600" cy="757130"/>
          </a:xfrm>
        </p:spPr>
        <p:txBody>
          <a:bodyPr/>
          <a:lstStyle/>
          <a:p>
            <a:r>
              <a:rPr lang="pt-PT" dirty="0" smtClean="0"/>
              <a:t>Documentos</a:t>
            </a:r>
            <a:r>
              <a:rPr lang="pt-PT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pt-PT" dirty="0" err="1" smtClean="0">
                <a:solidFill>
                  <a:schemeClr val="bg1">
                    <a:lumMod val="85000"/>
                  </a:schemeClr>
                </a:solidFill>
              </a:rPr>
              <a:t>Indíces</a:t>
            </a:r>
            <a:endParaRPr lang="pt-P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42954" y="2078779"/>
            <a:ext cx="8887417" cy="1512209"/>
          </a:xfrm>
        </p:spPr>
        <p:txBody>
          <a:bodyPr/>
          <a:lstStyle/>
          <a:p>
            <a:r>
              <a:rPr lang="pt-PT" dirty="0"/>
              <a:t>Carrega e guarda </a:t>
            </a:r>
            <a:r>
              <a:rPr lang="pt-PT" dirty="0" err="1"/>
              <a:t>objectos</a:t>
            </a:r>
            <a:r>
              <a:rPr lang="pt-PT" dirty="0"/>
              <a:t> JSON</a:t>
            </a:r>
          </a:p>
          <a:p>
            <a:r>
              <a:rPr lang="pt-PT" dirty="0"/>
              <a:t>Transacional</a:t>
            </a:r>
          </a:p>
          <a:p>
            <a:r>
              <a:rPr lang="pt-PT" dirty="0"/>
              <a:t>Documentos identificados por uma </a:t>
            </a:r>
            <a:r>
              <a:rPr lang="pt-PT" dirty="0" err="1" smtClean="0"/>
              <a:t>string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75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Camp - Speaker Template.potx" id="{CEA282A3-8B2F-48BE-82C7-024DFA58045E}" vid="{F7E5EFDB-2A82-4BFC-8809-5177E6F99A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WebCamp%20-%20Speaker%20Template</Template>
  <TotalTime>1803</TotalTime>
  <Words>311</Words>
  <Application>Microsoft Office PowerPoint</Application>
  <PresentationFormat>Widescreen</PresentationFormat>
  <Paragraphs>99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Segoe UI</vt:lpstr>
      <vt:lpstr>Segoe UI Historic</vt:lpstr>
      <vt:lpstr>Segoe UI Light</vt:lpstr>
      <vt:lpstr>Office Theme</vt:lpstr>
      <vt:lpstr>PowerPoint Presentation</vt:lpstr>
      <vt:lpstr>RavenDB on the Cloud</vt:lpstr>
      <vt:lpstr>Bruno Lopes</vt:lpstr>
      <vt:lpstr>interactive</vt:lpstr>
      <vt:lpstr>Ravenwhat?</vt:lpstr>
      <vt:lpstr>Document Database</vt:lpstr>
      <vt:lpstr>RavenDB</vt:lpstr>
      <vt:lpstr>Componentes principais</vt:lpstr>
      <vt:lpstr>Documentos, Indíces</vt:lpstr>
      <vt:lpstr>Documentos, Indíces</vt:lpstr>
      <vt:lpstr>Voando nas nuvens?</vt:lpstr>
      <vt:lpstr>RavenDB em Azure</vt:lpstr>
      <vt:lpstr>RavenDB em Azure</vt:lpstr>
      <vt:lpstr>RavenDB em Azure</vt:lpstr>
      <vt:lpstr>await ravendb.Usage()</vt:lpstr>
      <vt:lpstr>demo</vt:lpstr>
      <vt:lpstr>await your.Questions()</vt:lpstr>
      <vt:lpstr>PowerPoint Presentation</vt:lpstr>
      <vt:lpstr>PowerPoint Presentation</vt:lpstr>
      <vt:lpstr>PowerPoint Presentation</vt:lpstr>
      <vt:lpstr>Depende</vt:lpstr>
      <vt:lpstr>Principios diferentes Happy paths diferentes</vt:lpstr>
      <vt:lpstr>A César o que é de César A BDs Relacionais o que é Relacional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Lopes</dc:creator>
  <cp:lastModifiedBy>Bruno Lopes</cp:lastModifiedBy>
  <cp:revision>15</cp:revision>
  <dcterms:created xsi:type="dcterms:W3CDTF">2015-11-30T22:48:18Z</dcterms:created>
  <dcterms:modified xsi:type="dcterms:W3CDTF">2015-12-03T15:15:26Z</dcterms:modified>
</cp:coreProperties>
</file>