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67" r:id="rId2"/>
    <p:sldId id="272" r:id="rId3"/>
    <p:sldId id="273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265" r:id="rId25"/>
    <p:sldId id="301" r:id="rId26"/>
    <p:sldId id="279" r:id="rId27"/>
    <p:sldId id="270" r:id="rId28"/>
    <p:sldId id="271" r:id="rId29"/>
    <p:sldId id="262" r:id="rId30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075B0FF-EA2C-451C-88E0-BFE45256AD70}">
          <p14:sldIdLst>
            <p14:sldId id="267"/>
          </p14:sldIdLst>
        </p14:section>
        <p14:section name="Hidden Slides" id="{37775104-5960-4048-BA79-A78890026728}">
          <p14:sldIdLst>
            <p14:sldId id="272"/>
            <p14:sldId id="273"/>
          </p14:sldIdLst>
        </p14:section>
        <p14:section name="Prelude" id="{4D981AD6-6181-4626-B4F8-5EA03E76F11A}">
          <p14:sldIdLst>
            <p14:sldId id="280"/>
            <p14:sldId id="281"/>
          </p14:sldIdLst>
        </p14:section>
        <p14:section name="Part I - O quê" id="{6F355979-6542-40CB-AA0C-B1FD3B0318AF}">
          <p14:sldIdLst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Demo" id="{1424C093-FB34-4B02-A1B6-90C98B3FD0DC}">
          <p14:sldIdLst>
            <p14:sldId id="265"/>
          </p14:sldIdLst>
        </p14:section>
        <p14:section name="Outros temas" id="{79D84890-3B74-4AE1-90F9-420535E5D31F}">
          <p14:sldIdLst>
            <p14:sldId id="301"/>
          </p14:sldIdLst>
        </p14:section>
        <p14:section name="End" id="{8EDFC2D4-7A98-4DB3-AEB3-2757A5175CD5}">
          <p14:sldIdLst>
            <p14:sldId id="279"/>
            <p14:sldId id="270"/>
            <p14:sldId id="27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xmlns:mc="http://schemas.openxmlformats.org/markup-compatibility/2006" xmlns:a14="http://schemas.microsoft.com/office/drawing/2010/main" val="FF0000" mc:Ignorable="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xmlns:mc="http://schemas.openxmlformats.org/markup-compatibility/2006" xmlns:a14="http://schemas.microsoft.com/office/drawing/2010/main" val="237AB9" mc:Ignorable=""/>
    <a:srgbClr xmlns:mc="http://schemas.openxmlformats.org/markup-compatibility/2006" xmlns:a14="http://schemas.microsoft.com/office/drawing/2010/main" val="4E8336" mc:Ignorable=""/>
    <a:srgbClr xmlns:mc="http://schemas.openxmlformats.org/markup-compatibility/2006" xmlns:a14="http://schemas.microsoft.com/office/drawing/2010/main" val="4E834A" mc:Ignorable=""/>
    <a:srgbClr xmlns:mc="http://schemas.openxmlformats.org/markup-compatibility/2006" xmlns:a14="http://schemas.microsoft.com/office/drawing/2010/main" val="EEE36C" mc:Ignorable=""/>
    <a:srgbClr xmlns:mc="http://schemas.openxmlformats.org/markup-compatibility/2006" xmlns:a14="http://schemas.microsoft.com/office/drawing/2010/main" val="DD4C59" mc:Ignorable=""/>
    <a:srgbClr xmlns:mc="http://schemas.openxmlformats.org/markup-compatibility/2006" xmlns:a14="http://schemas.microsoft.com/office/drawing/2010/main" val="5D5D57" mc:Ignorable=""/>
    <a:srgbClr xmlns:mc="http://schemas.openxmlformats.org/markup-compatibility/2006" xmlns:a14="http://schemas.microsoft.com/office/drawing/2010/main" val="4A4A4A" mc:Ignorable=""/>
    <a:srgbClr xmlns:mc="http://schemas.openxmlformats.org/markup-compatibility/2006" xmlns:a14="http://schemas.microsoft.com/office/drawing/2010/main" val="E4E4DC" mc:Ignorable=""/>
    <a:srgbClr xmlns:mc="http://schemas.openxmlformats.org/markup-compatibility/2006" xmlns:a14="http://schemas.microsoft.com/office/drawing/2010/main" val="E6E6DE" mc:Ignorable=""/>
    <a:srgbClr xmlns:mc="http://schemas.openxmlformats.org/markup-compatibility/2006" xmlns:a14="http://schemas.microsoft.com/office/drawing/2010/main" val="E8E8E0" mc:Ignorable="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187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D37238-9907-4762-82FB-6D0F0AE37B5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7CD5EBD-B3CC-4385-B15B-B7FE83CC8939}">
      <dgm:prSet phldrT="[Text]" custT="1"/>
      <dgm:spPr>
        <a:noFill/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pt-PT" sz="3200" b="0" dirty="0" smtClean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rPr>
            <a:t>V1.0</a:t>
          </a:r>
        </a:p>
        <a:p>
          <a:pPr>
            <a:lnSpc>
              <a:spcPct val="100000"/>
            </a:lnSpc>
          </a:pPr>
          <a:r>
            <a:rPr lang="pt-PT" sz="3200" b="0" dirty="0" smtClean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rPr>
            <a:t>2000</a:t>
          </a:r>
          <a:endParaRPr lang="pt-PT" sz="3200" b="0" dirty="0">
            <a:solidFill>
              <a:schemeClr val="tx1"/>
            </a:solidFill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CCF473CD-38D4-44E5-A748-8B4F853D6CA0}" type="parTrans" cxnId="{4198D36D-8EFE-45BE-930F-C6218B8373C6}">
      <dgm:prSet/>
      <dgm:spPr/>
      <dgm:t>
        <a:bodyPr/>
        <a:lstStyle/>
        <a:p>
          <a:endParaRPr lang="pt-PT" sz="2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3528E56C-9821-46FD-8F51-00475B769422}" type="sibTrans" cxnId="{4198D36D-8EFE-45BE-930F-C6218B8373C6}">
      <dgm:prSet custT="1"/>
      <dgm:spPr/>
      <dgm:t>
        <a:bodyPr/>
        <a:lstStyle/>
        <a:p>
          <a:endParaRPr lang="pt-PT" sz="32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F8F45622-8FE4-42DF-92C5-685AA7FBD69F}">
      <dgm:prSet phldrT="[Text]" custT="1"/>
      <dgm:spPr>
        <a:noFill/>
        <a:ln>
          <a:noFill/>
        </a:ln>
      </dgm:spPr>
      <dgm:t>
        <a:bodyPr/>
        <a:lstStyle/>
        <a:p>
          <a:r>
            <a:rPr lang="pt-PT" sz="4400" b="1" dirty="0" smtClean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rPr>
            <a:t>V2.0</a:t>
          </a:r>
        </a:p>
        <a:p>
          <a:r>
            <a:rPr lang="pt-PT" sz="4400" b="1" dirty="0" smtClean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rPr>
            <a:t>2006</a:t>
          </a:r>
          <a:endParaRPr lang="pt-PT" sz="4400" b="1" dirty="0">
            <a:solidFill>
              <a:schemeClr val="tx1"/>
            </a:solidFill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895057C3-062D-4578-A09F-3EB3B0636B6A}" type="parTrans" cxnId="{DC4C7D5C-C1F7-4AFC-9D49-9D67D804FC98}">
      <dgm:prSet/>
      <dgm:spPr/>
      <dgm:t>
        <a:bodyPr/>
        <a:lstStyle/>
        <a:p>
          <a:endParaRPr lang="pt-PT" sz="2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6EEC17C0-8AAE-4DEB-9C49-27D23CBA49BB}" type="sibTrans" cxnId="{DC4C7D5C-C1F7-4AFC-9D49-9D67D804FC98}">
      <dgm:prSet custT="1"/>
      <dgm:spPr/>
      <dgm:t>
        <a:bodyPr/>
        <a:lstStyle/>
        <a:p>
          <a:endParaRPr lang="pt-PT" sz="32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27477CC5-51A7-4DA4-A2D5-BEA4B1C0F90B}">
      <dgm:prSet phldrT="[Text]" custT="1"/>
      <dgm:spPr>
        <a:noFill/>
        <a:ln>
          <a:noFill/>
        </a:ln>
      </dgm:spPr>
      <dgm:t>
        <a:bodyPr/>
        <a:lstStyle/>
        <a:p>
          <a:r>
            <a:rPr lang="pt-PT" sz="6600" b="1" dirty="0" smtClean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rPr>
            <a:t>V3.0</a:t>
          </a:r>
        </a:p>
        <a:p>
          <a:r>
            <a:rPr lang="pt-PT" sz="6600" b="1" dirty="0" smtClean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rPr>
            <a:t>2009</a:t>
          </a:r>
          <a:endParaRPr lang="pt-PT" sz="6600" b="1" dirty="0">
            <a:solidFill>
              <a:schemeClr val="tx1"/>
            </a:solidFill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EE355D14-8AA1-4401-9B82-75314EB63849}" type="parTrans" cxnId="{87E0F981-A89F-4F36-9272-D68B2CBC4863}">
      <dgm:prSet/>
      <dgm:spPr/>
      <dgm:t>
        <a:bodyPr/>
        <a:lstStyle/>
        <a:p>
          <a:endParaRPr lang="pt-PT" sz="2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46D2D2AE-BAA9-4D01-B313-73EA5D24D4E3}" type="sibTrans" cxnId="{87E0F981-A89F-4F36-9272-D68B2CBC4863}">
      <dgm:prSet/>
      <dgm:spPr/>
      <dgm:t>
        <a:bodyPr/>
        <a:lstStyle/>
        <a:p>
          <a:endParaRPr lang="pt-PT" sz="2800">
            <a:latin typeface="Segoe UI" pitchFamily="34" charset="0"/>
            <a:ea typeface="Segoe UI" pitchFamily="34" charset="0"/>
            <a:cs typeface="Segoe UI" pitchFamily="34" charset="0"/>
          </a:endParaRPr>
        </a:p>
      </dgm:t>
    </dgm:pt>
    <dgm:pt modelId="{B79A428E-7BD6-47B0-8A89-1F09A35FBC71}" type="pres">
      <dgm:prSet presAssocID="{98D37238-9907-4762-82FB-6D0F0AE37B50}" presName="Name0" presStyleCnt="0">
        <dgm:presLayoutVars>
          <dgm:dir/>
          <dgm:resizeHandles val="exact"/>
        </dgm:presLayoutVars>
      </dgm:prSet>
      <dgm:spPr/>
    </dgm:pt>
    <dgm:pt modelId="{14116895-BFC6-4F28-9852-28BE2E697DC5}" type="pres">
      <dgm:prSet presAssocID="{B7CD5EBD-B3CC-4385-B15B-B7FE83CC8939}" presName="node" presStyleLbl="node1" presStyleIdx="0" presStyleCnt="3" custScaleX="69823" custScaleY="67351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D1A593B0-3134-4262-953F-F0A079CDB90B}" type="pres">
      <dgm:prSet presAssocID="{3528E56C-9821-46FD-8F51-00475B769422}" presName="sibTrans" presStyleLbl="sibTrans2D1" presStyleIdx="0" presStyleCnt="2"/>
      <dgm:spPr/>
      <dgm:t>
        <a:bodyPr/>
        <a:lstStyle/>
        <a:p>
          <a:endParaRPr lang="en-US"/>
        </a:p>
      </dgm:t>
    </dgm:pt>
    <dgm:pt modelId="{FF12F4AD-DB3C-4AB4-9BC5-4C6B312B4FC7}" type="pres">
      <dgm:prSet presAssocID="{3528E56C-9821-46FD-8F51-00475B769422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2DCA8B98-3ED7-4EE9-B23E-3EE02DAF020C}" type="pres">
      <dgm:prSet presAssocID="{F8F45622-8FE4-42DF-92C5-685AA7FBD69F}" presName="node" presStyleLbl="node1" presStyleIdx="1" presStyleCnt="3" custScaleX="105163" custScaleY="97999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55560EDD-D1AB-41B6-9449-3F0A534EA512}" type="pres">
      <dgm:prSet presAssocID="{6EEC17C0-8AAE-4DEB-9C49-27D23CBA49BB}" presName="sibTrans" presStyleLbl="sibTrans2D1" presStyleIdx="1" presStyleCnt="2" custLinFactNeighborX="9196"/>
      <dgm:spPr/>
      <dgm:t>
        <a:bodyPr/>
        <a:lstStyle/>
        <a:p>
          <a:endParaRPr lang="en-US"/>
        </a:p>
      </dgm:t>
    </dgm:pt>
    <dgm:pt modelId="{4E872177-A864-4C64-9776-E502D66DE5E7}" type="pres">
      <dgm:prSet presAssocID="{6EEC17C0-8AAE-4DEB-9C49-27D23CBA49BB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2A84EE17-8C6B-4383-B428-D2F6F1605F6A}" type="pres">
      <dgm:prSet presAssocID="{27477CC5-51A7-4DA4-A2D5-BEA4B1C0F90B}" presName="node" presStyleLbl="node1" presStyleIdx="2" presStyleCnt="3" custScaleX="144639" custScaleY="134652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08C746E6-317A-4B6D-97D4-F54FCB9F7789}" type="presOf" srcId="{6EEC17C0-8AAE-4DEB-9C49-27D23CBA49BB}" destId="{4E872177-A864-4C64-9776-E502D66DE5E7}" srcOrd="1" destOrd="0" presId="urn:microsoft.com/office/officeart/2005/8/layout/process1"/>
    <dgm:cxn modelId="{87E0F981-A89F-4F36-9272-D68B2CBC4863}" srcId="{98D37238-9907-4762-82FB-6D0F0AE37B50}" destId="{27477CC5-51A7-4DA4-A2D5-BEA4B1C0F90B}" srcOrd="2" destOrd="0" parTransId="{EE355D14-8AA1-4401-9B82-75314EB63849}" sibTransId="{46D2D2AE-BAA9-4D01-B313-73EA5D24D4E3}"/>
    <dgm:cxn modelId="{194C62EE-FECD-4CE0-8D85-16BCDA02F3A8}" type="presOf" srcId="{B7CD5EBD-B3CC-4385-B15B-B7FE83CC8939}" destId="{14116895-BFC6-4F28-9852-28BE2E697DC5}" srcOrd="0" destOrd="0" presId="urn:microsoft.com/office/officeart/2005/8/layout/process1"/>
    <dgm:cxn modelId="{088D600A-017F-46B7-A33E-35667C27E2B9}" type="presOf" srcId="{3528E56C-9821-46FD-8F51-00475B769422}" destId="{FF12F4AD-DB3C-4AB4-9BC5-4C6B312B4FC7}" srcOrd="1" destOrd="0" presId="urn:microsoft.com/office/officeart/2005/8/layout/process1"/>
    <dgm:cxn modelId="{DC4C7D5C-C1F7-4AFC-9D49-9D67D804FC98}" srcId="{98D37238-9907-4762-82FB-6D0F0AE37B50}" destId="{F8F45622-8FE4-42DF-92C5-685AA7FBD69F}" srcOrd="1" destOrd="0" parTransId="{895057C3-062D-4578-A09F-3EB3B0636B6A}" sibTransId="{6EEC17C0-8AAE-4DEB-9C49-27D23CBA49BB}"/>
    <dgm:cxn modelId="{B904E68B-183D-4EC9-9643-9DF749099CA5}" type="presOf" srcId="{27477CC5-51A7-4DA4-A2D5-BEA4B1C0F90B}" destId="{2A84EE17-8C6B-4383-B428-D2F6F1605F6A}" srcOrd="0" destOrd="0" presId="urn:microsoft.com/office/officeart/2005/8/layout/process1"/>
    <dgm:cxn modelId="{854CA6A8-2BB9-44BF-BEDB-3396F900B292}" type="presOf" srcId="{F8F45622-8FE4-42DF-92C5-685AA7FBD69F}" destId="{2DCA8B98-3ED7-4EE9-B23E-3EE02DAF020C}" srcOrd="0" destOrd="0" presId="urn:microsoft.com/office/officeart/2005/8/layout/process1"/>
    <dgm:cxn modelId="{50D982BA-D9FE-4AA7-B458-56FE4E344C8B}" type="presOf" srcId="{98D37238-9907-4762-82FB-6D0F0AE37B50}" destId="{B79A428E-7BD6-47B0-8A89-1F09A35FBC71}" srcOrd="0" destOrd="0" presId="urn:microsoft.com/office/officeart/2005/8/layout/process1"/>
    <dgm:cxn modelId="{4972A465-8848-455D-954E-3CA40FA2F07D}" type="presOf" srcId="{6EEC17C0-8AAE-4DEB-9C49-27D23CBA49BB}" destId="{55560EDD-D1AB-41B6-9449-3F0A534EA512}" srcOrd="0" destOrd="0" presId="urn:microsoft.com/office/officeart/2005/8/layout/process1"/>
    <dgm:cxn modelId="{4198D36D-8EFE-45BE-930F-C6218B8373C6}" srcId="{98D37238-9907-4762-82FB-6D0F0AE37B50}" destId="{B7CD5EBD-B3CC-4385-B15B-B7FE83CC8939}" srcOrd="0" destOrd="0" parTransId="{CCF473CD-38D4-44E5-A748-8B4F853D6CA0}" sibTransId="{3528E56C-9821-46FD-8F51-00475B769422}"/>
    <dgm:cxn modelId="{C25E25AB-618F-40F2-B92A-6A33C5CCEFA3}" type="presOf" srcId="{3528E56C-9821-46FD-8F51-00475B769422}" destId="{D1A593B0-3134-4262-953F-F0A079CDB90B}" srcOrd="0" destOrd="0" presId="urn:microsoft.com/office/officeart/2005/8/layout/process1"/>
    <dgm:cxn modelId="{9F2B9C49-30FD-4809-9AE8-13AA0FCA9E11}" type="presParOf" srcId="{B79A428E-7BD6-47B0-8A89-1F09A35FBC71}" destId="{14116895-BFC6-4F28-9852-28BE2E697DC5}" srcOrd="0" destOrd="0" presId="urn:microsoft.com/office/officeart/2005/8/layout/process1"/>
    <dgm:cxn modelId="{E9829987-3435-4A56-8A52-2CF5FAED05B0}" type="presParOf" srcId="{B79A428E-7BD6-47B0-8A89-1F09A35FBC71}" destId="{D1A593B0-3134-4262-953F-F0A079CDB90B}" srcOrd="1" destOrd="0" presId="urn:microsoft.com/office/officeart/2005/8/layout/process1"/>
    <dgm:cxn modelId="{2553E4C6-CB26-4B2F-8AB0-10CE7A04E428}" type="presParOf" srcId="{D1A593B0-3134-4262-953F-F0A079CDB90B}" destId="{FF12F4AD-DB3C-4AB4-9BC5-4C6B312B4FC7}" srcOrd="0" destOrd="0" presId="urn:microsoft.com/office/officeart/2005/8/layout/process1"/>
    <dgm:cxn modelId="{92CB3081-735E-4912-8025-909DACF421D8}" type="presParOf" srcId="{B79A428E-7BD6-47B0-8A89-1F09A35FBC71}" destId="{2DCA8B98-3ED7-4EE9-B23E-3EE02DAF020C}" srcOrd="2" destOrd="0" presId="urn:microsoft.com/office/officeart/2005/8/layout/process1"/>
    <dgm:cxn modelId="{4CC726CA-C006-48E0-A674-08A04DFD6B83}" type="presParOf" srcId="{B79A428E-7BD6-47B0-8A89-1F09A35FBC71}" destId="{55560EDD-D1AB-41B6-9449-3F0A534EA512}" srcOrd="3" destOrd="0" presId="urn:microsoft.com/office/officeart/2005/8/layout/process1"/>
    <dgm:cxn modelId="{E6BD9C36-2C05-4DC1-912F-66BE2BFFBA15}" type="presParOf" srcId="{55560EDD-D1AB-41B6-9449-3F0A534EA512}" destId="{4E872177-A864-4C64-9776-E502D66DE5E7}" srcOrd="0" destOrd="0" presId="urn:microsoft.com/office/officeart/2005/8/layout/process1"/>
    <dgm:cxn modelId="{00A7CC7F-4EC1-4104-8C1D-3E9D540AE3AD}" type="presParOf" srcId="{B79A428E-7BD6-47B0-8A89-1F09A35FBC71}" destId="{2A84EE17-8C6B-4383-B428-D2F6F1605F6A}" srcOrd="4" destOrd="0" presId="urn:microsoft.com/office/officeart/2005/8/layout/process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7D7C19-9943-4DC4-AD4F-55FA1EB3A9A9}" type="doc">
      <dgm:prSet loTypeId="urn:microsoft.com/office/officeart/2005/8/layout/default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83B314-287B-450C-8945-A415164F14CE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solidFill>
          <a:srgbClr xmlns:mc="http://schemas.openxmlformats.org/markup-compatibility/2006" xmlns:a14="http://schemas.microsoft.com/office/drawing/2010/main" val="2B91AF" mc:Ignorable=""/>
        </a:solidFill>
        <a:ln>
          <a:noFill/>
        </a:ln>
      </dgm:spPr>
      <dgm:t>
        <a:bodyPr/>
        <a:lstStyle/>
        <a:p>
          <a:r>
            <a:rPr lang="en-US" dirty="0" smtClean="0"/>
            <a:t>SELECT * Like(%query%)</a:t>
          </a:r>
          <a:endParaRPr lang="en-US" dirty="0"/>
        </a:p>
      </dgm:t>
    </dgm:pt>
    <dgm:pt modelId="{20F88F9C-E209-4BE2-BAF8-F0DA99E6F4E6}" type="parTrans" cxnId="{526B61A8-FECB-4514-B0DC-3AD108B6CEAE}">
      <dgm:prSet/>
      <dgm:spPr/>
      <dgm:t>
        <a:bodyPr/>
        <a:lstStyle/>
        <a:p>
          <a:endParaRPr lang="en-US"/>
        </a:p>
      </dgm:t>
    </dgm:pt>
    <dgm:pt modelId="{A972194A-00ED-4FBF-9A50-FBE9019C888F}" type="sibTrans" cxnId="{526B61A8-FECB-4514-B0DC-3AD108B6CEAE}">
      <dgm:prSet/>
      <dgm:spPr/>
      <dgm:t>
        <a:bodyPr/>
        <a:lstStyle/>
        <a:p>
          <a:endParaRPr lang="en-US"/>
        </a:p>
      </dgm:t>
    </dgm:pt>
    <dgm:pt modelId="{1945B40D-7563-47ED-A536-0177C47E5912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solidFill>
          <a:srgbClr xmlns:mc="http://schemas.openxmlformats.org/markup-compatibility/2006" xmlns:a14="http://schemas.microsoft.com/office/drawing/2010/main" val="2B91AF" mc:Ignorable=""/>
        </a:solidFill>
        <a:ln>
          <a:noFill/>
        </a:ln>
      </dgm:spPr>
      <dgm:t>
        <a:bodyPr/>
        <a:lstStyle/>
        <a:p>
          <a:r>
            <a:rPr lang="en-US" dirty="0" err="1" smtClean="0"/>
            <a:t>Sql</a:t>
          </a:r>
          <a:r>
            <a:rPr lang="en-US" dirty="0" smtClean="0"/>
            <a:t> Server FTS</a:t>
          </a:r>
          <a:endParaRPr lang="en-US" dirty="0"/>
        </a:p>
      </dgm:t>
    </dgm:pt>
    <dgm:pt modelId="{8A2B459D-6F8B-4045-B679-50E40D13D403}" type="parTrans" cxnId="{0A2D4AC7-699B-47F9-951A-DD53E4872CD8}">
      <dgm:prSet/>
      <dgm:spPr/>
      <dgm:t>
        <a:bodyPr/>
        <a:lstStyle/>
        <a:p>
          <a:endParaRPr lang="en-US"/>
        </a:p>
      </dgm:t>
    </dgm:pt>
    <dgm:pt modelId="{58D1B564-32C6-4F19-89D7-92EE1E5534A5}" type="sibTrans" cxnId="{0A2D4AC7-699B-47F9-951A-DD53E4872CD8}">
      <dgm:prSet/>
      <dgm:spPr/>
      <dgm:t>
        <a:bodyPr/>
        <a:lstStyle/>
        <a:p>
          <a:endParaRPr lang="en-US"/>
        </a:p>
      </dgm:t>
    </dgm:pt>
    <dgm:pt modelId="{1FBD908E-7807-4ABC-8534-295AEF39C16C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solidFill>
          <a:srgbClr xmlns:mc="http://schemas.openxmlformats.org/markup-compatibility/2006" xmlns:a14="http://schemas.microsoft.com/office/drawing/2010/main" val="2B91AF" mc:Ignorable=""/>
        </a:solidFill>
        <a:ln>
          <a:noFill/>
        </a:ln>
      </dgm:spPr>
      <dgm:t>
        <a:bodyPr/>
        <a:lstStyle/>
        <a:p>
          <a:r>
            <a:rPr lang="en-US" sz="6600" dirty="0" err="1" smtClean="0"/>
            <a:t>Lucene</a:t>
          </a:r>
          <a:r>
            <a:rPr lang="en-US" sz="6600" dirty="0" smtClean="0"/>
            <a:t> </a:t>
          </a:r>
        </a:p>
      </dgm:t>
    </dgm:pt>
    <dgm:pt modelId="{5B265E03-5DE5-42E5-8029-337F2186DB99}" type="parTrans" cxnId="{EAE0426C-7804-442A-836B-71E8DC04E442}">
      <dgm:prSet/>
      <dgm:spPr/>
      <dgm:t>
        <a:bodyPr/>
        <a:lstStyle/>
        <a:p>
          <a:endParaRPr lang="en-US"/>
        </a:p>
      </dgm:t>
    </dgm:pt>
    <dgm:pt modelId="{4F76AC46-8002-43B5-BCC8-916CE66AED64}" type="sibTrans" cxnId="{EAE0426C-7804-442A-836B-71E8DC04E442}">
      <dgm:prSet/>
      <dgm:spPr/>
      <dgm:t>
        <a:bodyPr/>
        <a:lstStyle/>
        <a:p>
          <a:endParaRPr lang="en-US"/>
        </a:p>
      </dgm:t>
    </dgm:pt>
    <dgm:pt modelId="{CB0E3F32-858C-4EAE-9B43-7756CED899A3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solidFill>
          <a:srgbClr xmlns:mc="http://schemas.openxmlformats.org/markup-compatibility/2006" xmlns:a14="http://schemas.microsoft.com/office/drawing/2010/main" val="2B91AF" mc:Ignorable=""/>
        </a:solidFill>
        <a:ln>
          <a:noFill/>
        </a:ln>
      </dgm:spPr>
      <dgm:t>
        <a:bodyPr/>
        <a:lstStyle/>
        <a:p>
          <a:r>
            <a:rPr lang="en-US" dirty="0" err="1" smtClean="0"/>
            <a:t>Procura</a:t>
          </a:r>
          <a:r>
            <a:rPr lang="en-US" dirty="0" smtClean="0"/>
            <a:t> </a:t>
          </a:r>
          <a:r>
            <a:rPr lang="en-US" dirty="0" err="1" smtClean="0"/>
            <a:t>directa</a:t>
          </a:r>
          <a:endParaRPr lang="en-US" dirty="0"/>
        </a:p>
      </dgm:t>
    </dgm:pt>
    <dgm:pt modelId="{3CE0B097-69E7-4F68-9900-6917013E803F}" type="parTrans" cxnId="{F15AC524-1175-4CC0-B10F-033F687A7379}">
      <dgm:prSet/>
      <dgm:spPr/>
      <dgm:t>
        <a:bodyPr/>
        <a:lstStyle/>
        <a:p>
          <a:endParaRPr lang="en-US"/>
        </a:p>
      </dgm:t>
    </dgm:pt>
    <dgm:pt modelId="{C3CD34DC-A5D9-449C-9F87-2C630B674A94}" type="sibTrans" cxnId="{F15AC524-1175-4CC0-B10F-033F687A7379}">
      <dgm:prSet/>
      <dgm:spPr/>
      <dgm:t>
        <a:bodyPr/>
        <a:lstStyle/>
        <a:p>
          <a:endParaRPr lang="en-US"/>
        </a:p>
      </dgm:t>
    </dgm:pt>
    <dgm:pt modelId="{982C4108-C6C7-446D-9764-7ADC1375C78F}" type="pres">
      <dgm:prSet presAssocID="{887D7C19-9943-4DC4-AD4F-55FA1EB3A9A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F7009483-1ECD-4B6F-AA9C-35F35AED7EFD}" type="pres">
      <dgm:prSet presAssocID="{CB0E3F32-858C-4EAE-9B43-7756CED899A3}" presName="node" presStyleLbl="node1" presStyleIdx="0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pt-PT"/>
        </a:p>
      </dgm:t>
    </dgm:pt>
    <dgm:pt modelId="{D2F24577-6768-4463-82F8-F24D1C706939}" type="pres">
      <dgm:prSet presAssocID="{C3CD34DC-A5D9-449C-9F87-2C630B674A94}" presName="sibTrans" presStyleCnt="0"/>
      <dgm:spPr/>
    </dgm:pt>
    <dgm:pt modelId="{DFD09A4D-D416-4F79-B070-978956CF14E2}" type="pres">
      <dgm:prSet presAssocID="{BD83B314-287B-450C-8945-A415164F14CE}" presName="node" presStyleLbl="node1" presStyleIdx="1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pt-PT"/>
        </a:p>
      </dgm:t>
    </dgm:pt>
    <dgm:pt modelId="{5789771A-6014-4904-82E3-F6DD7E8C380F}" type="pres">
      <dgm:prSet presAssocID="{A972194A-00ED-4FBF-9A50-FBE9019C888F}" presName="sibTrans" presStyleCnt="0"/>
      <dgm:spPr/>
    </dgm:pt>
    <dgm:pt modelId="{6DD68623-3C19-4669-A489-452F2F982D94}" type="pres">
      <dgm:prSet presAssocID="{1945B40D-7563-47ED-A536-0177C47E5912}" presName="node" presStyleLbl="node1" presStyleIdx="2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pt-PT"/>
        </a:p>
      </dgm:t>
    </dgm:pt>
    <dgm:pt modelId="{87AF1F3D-9059-4EF3-A5D5-AAC41B5403C1}" type="pres">
      <dgm:prSet presAssocID="{58D1B564-32C6-4F19-89D7-92EE1E5534A5}" presName="sibTrans" presStyleCnt="0"/>
      <dgm:spPr/>
    </dgm:pt>
    <dgm:pt modelId="{D9448B4D-9289-4D7F-B5A7-7F49D99848B0}" type="pres">
      <dgm:prSet presAssocID="{1FBD908E-7807-4ABC-8534-295AEF39C16C}" presName="node" presStyleLbl="node1" presStyleIdx="3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pt-PT"/>
        </a:p>
      </dgm:t>
    </dgm:pt>
  </dgm:ptLst>
  <dgm:cxnLst>
    <dgm:cxn modelId="{A419BD8F-56E7-4166-9C5C-E0EA25DE5929}" type="presOf" srcId="{887D7C19-9943-4DC4-AD4F-55FA1EB3A9A9}" destId="{982C4108-C6C7-446D-9764-7ADC1375C78F}" srcOrd="0" destOrd="0" presId="urn:microsoft.com/office/officeart/2005/8/layout/default#1"/>
    <dgm:cxn modelId="{F15AC524-1175-4CC0-B10F-033F687A7379}" srcId="{887D7C19-9943-4DC4-AD4F-55FA1EB3A9A9}" destId="{CB0E3F32-858C-4EAE-9B43-7756CED899A3}" srcOrd="0" destOrd="0" parTransId="{3CE0B097-69E7-4F68-9900-6917013E803F}" sibTransId="{C3CD34DC-A5D9-449C-9F87-2C630B674A94}"/>
    <dgm:cxn modelId="{CD9190E5-40D5-4AD0-B2D2-0BD41D94B990}" type="presOf" srcId="{1FBD908E-7807-4ABC-8534-295AEF39C16C}" destId="{D9448B4D-9289-4D7F-B5A7-7F49D99848B0}" srcOrd="0" destOrd="0" presId="urn:microsoft.com/office/officeart/2005/8/layout/default#1"/>
    <dgm:cxn modelId="{F7CD3BC2-9CDF-4DE2-9589-30D785A4045D}" type="presOf" srcId="{CB0E3F32-858C-4EAE-9B43-7756CED899A3}" destId="{F7009483-1ECD-4B6F-AA9C-35F35AED7EFD}" srcOrd="0" destOrd="0" presId="urn:microsoft.com/office/officeart/2005/8/layout/default#1"/>
    <dgm:cxn modelId="{EE9284F4-E29E-42E8-AADE-126CA247E0CE}" type="presOf" srcId="{BD83B314-287B-450C-8945-A415164F14CE}" destId="{DFD09A4D-D416-4F79-B070-978956CF14E2}" srcOrd="0" destOrd="0" presId="urn:microsoft.com/office/officeart/2005/8/layout/default#1"/>
    <dgm:cxn modelId="{0A2D4AC7-699B-47F9-951A-DD53E4872CD8}" srcId="{887D7C19-9943-4DC4-AD4F-55FA1EB3A9A9}" destId="{1945B40D-7563-47ED-A536-0177C47E5912}" srcOrd="2" destOrd="0" parTransId="{8A2B459D-6F8B-4045-B679-50E40D13D403}" sibTransId="{58D1B564-32C6-4F19-89D7-92EE1E5534A5}"/>
    <dgm:cxn modelId="{EAE0426C-7804-442A-836B-71E8DC04E442}" srcId="{887D7C19-9943-4DC4-AD4F-55FA1EB3A9A9}" destId="{1FBD908E-7807-4ABC-8534-295AEF39C16C}" srcOrd="3" destOrd="0" parTransId="{5B265E03-5DE5-42E5-8029-337F2186DB99}" sibTransId="{4F76AC46-8002-43B5-BCC8-916CE66AED64}"/>
    <dgm:cxn modelId="{22D3DD11-3947-4C6E-8C47-CF45FD9E2D35}" type="presOf" srcId="{1945B40D-7563-47ED-A536-0177C47E5912}" destId="{6DD68623-3C19-4669-A489-452F2F982D94}" srcOrd="0" destOrd="0" presId="urn:microsoft.com/office/officeart/2005/8/layout/default#1"/>
    <dgm:cxn modelId="{526B61A8-FECB-4514-B0DC-3AD108B6CEAE}" srcId="{887D7C19-9943-4DC4-AD4F-55FA1EB3A9A9}" destId="{BD83B314-287B-450C-8945-A415164F14CE}" srcOrd="1" destOrd="0" parTransId="{20F88F9C-E209-4BE2-BAF8-F0DA99E6F4E6}" sibTransId="{A972194A-00ED-4FBF-9A50-FBE9019C888F}"/>
    <dgm:cxn modelId="{81AE90D4-90D6-4B73-BEA9-80961C9BBE43}" type="presParOf" srcId="{982C4108-C6C7-446D-9764-7ADC1375C78F}" destId="{F7009483-1ECD-4B6F-AA9C-35F35AED7EFD}" srcOrd="0" destOrd="0" presId="urn:microsoft.com/office/officeart/2005/8/layout/default#1"/>
    <dgm:cxn modelId="{C5E6A673-2743-4972-9DCA-C6CBA62413E9}" type="presParOf" srcId="{982C4108-C6C7-446D-9764-7ADC1375C78F}" destId="{D2F24577-6768-4463-82F8-F24D1C706939}" srcOrd="1" destOrd="0" presId="urn:microsoft.com/office/officeart/2005/8/layout/default#1"/>
    <dgm:cxn modelId="{40BF7D6A-84B0-4C4A-98B8-99584E3AD5CF}" type="presParOf" srcId="{982C4108-C6C7-446D-9764-7ADC1375C78F}" destId="{DFD09A4D-D416-4F79-B070-978956CF14E2}" srcOrd="2" destOrd="0" presId="urn:microsoft.com/office/officeart/2005/8/layout/default#1"/>
    <dgm:cxn modelId="{C2141E5F-FDB1-4992-B3FE-54AB41368759}" type="presParOf" srcId="{982C4108-C6C7-446D-9764-7ADC1375C78F}" destId="{5789771A-6014-4904-82E3-F6DD7E8C380F}" srcOrd="3" destOrd="0" presId="urn:microsoft.com/office/officeart/2005/8/layout/default#1"/>
    <dgm:cxn modelId="{8AEF3C82-67EC-4DF8-AB78-7F55909A792A}" type="presParOf" srcId="{982C4108-C6C7-446D-9764-7ADC1375C78F}" destId="{6DD68623-3C19-4669-A489-452F2F982D94}" srcOrd="4" destOrd="0" presId="urn:microsoft.com/office/officeart/2005/8/layout/default#1"/>
    <dgm:cxn modelId="{4381768D-D191-42E9-9E06-7C0504530330}" type="presParOf" srcId="{982C4108-C6C7-446D-9764-7ADC1375C78F}" destId="{87AF1F3D-9059-4EF3-A5D5-AAC41B5403C1}" srcOrd="5" destOrd="0" presId="urn:microsoft.com/office/officeart/2005/8/layout/default#1"/>
    <dgm:cxn modelId="{0EA2DB6A-641B-4717-8A41-A9CC2BF93FD3}" type="presParOf" srcId="{982C4108-C6C7-446D-9764-7ADC1375C78F}" destId="{D9448B4D-9289-4D7F-B5A7-7F49D99848B0}" srcOrd="6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37AB91-9878-42CD-BB5F-63BBACC27345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CE68B093-31FC-4776-B728-91639AA992EB}">
      <dgm:prSet phldrT="[Text]"/>
      <dgm:spPr>
        <a:solidFill>
          <a:srgbClr xmlns:mc="http://schemas.openxmlformats.org/markup-compatibility/2006" xmlns:a14="http://schemas.microsoft.com/office/drawing/2010/main" val="2B91AF" mc:Ignorable=""/>
        </a:solidFill>
        <a:ln>
          <a:noFill/>
        </a:ln>
      </dgm:spPr>
      <dgm:t>
        <a:bodyPr/>
        <a:lstStyle/>
        <a:p>
          <a:r>
            <a:rPr lang="pt-PT" dirty="0" smtClean="0"/>
            <a:t>Index</a:t>
          </a:r>
          <a:endParaRPr lang="pt-PT" dirty="0"/>
        </a:p>
      </dgm:t>
    </dgm:pt>
    <dgm:pt modelId="{FFBF1388-8EDD-4486-96C5-2F1A24ADDE65}" type="parTrans" cxnId="{4F7A152A-1F0A-47BF-BC42-4DDF1D1472E5}">
      <dgm:prSet/>
      <dgm:spPr/>
      <dgm:t>
        <a:bodyPr/>
        <a:lstStyle/>
        <a:p>
          <a:endParaRPr lang="pt-PT"/>
        </a:p>
      </dgm:t>
    </dgm:pt>
    <dgm:pt modelId="{AF4D72E5-0FF2-4690-AE9E-AFBF94954F9D}" type="sibTrans" cxnId="{4F7A152A-1F0A-47BF-BC42-4DDF1D1472E5}">
      <dgm:prSet/>
      <dgm:spPr/>
      <dgm:t>
        <a:bodyPr/>
        <a:lstStyle/>
        <a:p>
          <a:endParaRPr lang="pt-PT"/>
        </a:p>
      </dgm:t>
    </dgm:pt>
    <dgm:pt modelId="{7AD204DC-3FEC-48AB-829C-10561A34350A}">
      <dgm:prSet phldrT="[Text]"/>
      <dgm:spPr>
        <a:solidFill>
          <a:schemeClr val="accent1">
            <a:lumMod val="50000"/>
          </a:schemeClr>
        </a:solidFill>
        <a:ln>
          <a:noFill/>
        </a:ln>
      </dgm:spPr>
      <dgm:t>
        <a:bodyPr/>
        <a:lstStyle/>
        <a:p>
          <a:r>
            <a:rPr lang="pt-PT" dirty="0" smtClean="0"/>
            <a:t>Indexing</a:t>
          </a:r>
          <a:endParaRPr lang="pt-PT" dirty="0"/>
        </a:p>
      </dgm:t>
    </dgm:pt>
    <dgm:pt modelId="{A743B7BB-17C8-4087-8BB2-4C05E3766DDD}" type="parTrans" cxnId="{7DA52FAF-C059-449D-8D4F-5B1EF8532D51}">
      <dgm:prSet/>
      <dgm:spPr/>
      <dgm:t>
        <a:bodyPr/>
        <a:lstStyle/>
        <a:p>
          <a:endParaRPr lang="pt-PT"/>
        </a:p>
      </dgm:t>
    </dgm:pt>
    <dgm:pt modelId="{46CB5FB9-7A5B-4F3F-ABDE-E5F153BC8FA3}" type="sibTrans" cxnId="{7DA52FAF-C059-449D-8D4F-5B1EF8532D51}">
      <dgm:prSet/>
      <dgm:spPr/>
      <dgm:t>
        <a:bodyPr/>
        <a:lstStyle/>
        <a:p>
          <a:endParaRPr lang="pt-PT"/>
        </a:p>
      </dgm:t>
    </dgm:pt>
    <dgm:pt modelId="{C3BEB655-7534-4709-BC97-0034E6C458EB}">
      <dgm:prSet phldrT="[Text]"/>
      <dgm:spPr>
        <a:solidFill>
          <a:schemeClr val="accent1">
            <a:lumMod val="50000"/>
          </a:schemeClr>
        </a:solidFill>
        <a:ln>
          <a:noFill/>
        </a:ln>
      </dgm:spPr>
      <dgm:t>
        <a:bodyPr/>
        <a:lstStyle/>
        <a:p>
          <a:r>
            <a:rPr lang="pt-PT" dirty="0" smtClean="0"/>
            <a:t>Searching</a:t>
          </a:r>
          <a:endParaRPr lang="pt-PT" dirty="0"/>
        </a:p>
      </dgm:t>
    </dgm:pt>
    <dgm:pt modelId="{AA4F778D-4BDF-4BC5-A8D0-0FA2C87DEF64}" type="parTrans" cxnId="{6D044099-4F8D-4F28-A274-8742C06A1128}">
      <dgm:prSet/>
      <dgm:spPr/>
      <dgm:t>
        <a:bodyPr/>
        <a:lstStyle/>
        <a:p>
          <a:endParaRPr lang="pt-PT"/>
        </a:p>
      </dgm:t>
    </dgm:pt>
    <dgm:pt modelId="{10C2BAD4-4540-4355-AC2F-1F8C6BFF7A46}" type="sibTrans" cxnId="{6D044099-4F8D-4F28-A274-8742C06A1128}">
      <dgm:prSet/>
      <dgm:spPr/>
      <dgm:t>
        <a:bodyPr/>
        <a:lstStyle/>
        <a:p>
          <a:endParaRPr lang="pt-PT"/>
        </a:p>
      </dgm:t>
    </dgm:pt>
    <dgm:pt modelId="{BD073D65-F1E7-43AD-A81C-6E12C7133D26}">
      <dgm:prSet phldrT="[Text]"/>
      <dgm:spPr/>
      <dgm:t>
        <a:bodyPr/>
        <a:lstStyle/>
        <a:p>
          <a:endParaRPr lang="pt-PT" dirty="0"/>
        </a:p>
      </dgm:t>
    </dgm:pt>
    <dgm:pt modelId="{837B939C-6196-436B-B418-2EC198759099}" type="parTrans" cxnId="{DF8E5606-358C-4895-AB9A-3436418A0E32}">
      <dgm:prSet/>
      <dgm:spPr/>
      <dgm:t>
        <a:bodyPr/>
        <a:lstStyle/>
        <a:p>
          <a:endParaRPr lang="pt-PT"/>
        </a:p>
      </dgm:t>
    </dgm:pt>
    <dgm:pt modelId="{66D93DDA-6956-4949-AD16-3B3D7972CB05}" type="sibTrans" cxnId="{DF8E5606-358C-4895-AB9A-3436418A0E32}">
      <dgm:prSet/>
      <dgm:spPr/>
      <dgm:t>
        <a:bodyPr/>
        <a:lstStyle/>
        <a:p>
          <a:endParaRPr lang="pt-PT"/>
        </a:p>
      </dgm:t>
    </dgm:pt>
    <dgm:pt modelId="{799F7FC5-8516-414F-84A9-11DF26D43B5F}" type="pres">
      <dgm:prSet presAssocID="{8A37AB91-9878-42CD-BB5F-63BBACC27345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3D94545C-7EDB-45F8-BDCE-E765B411E23E}" type="pres">
      <dgm:prSet presAssocID="{CE68B093-31FC-4776-B728-91639AA992EB}" presName="centerShape" presStyleLbl="node0" presStyleIdx="0" presStyleCnt="1"/>
      <dgm:spPr/>
      <dgm:t>
        <a:bodyPr/>
        <a:lstStyle/>
        <a:p>
          <a:endParaRPr lang="en-GB"/>
        </a:p>
      </dgm:t>
    </dgm:pt>
    <dgm:pt modelId="{2ACA5AFB-0DC8-4C08-9795-34095AE8C24B}" type="pres">
      <dgm:prSet presAssocID="{A743B7BB-17C8-4087-8BB2-4C05E3766DDD}" presName="parTrans" presStyleLbl="bgSibTrans2D1" presStyleIdx="0" presStyleCnt="2"/>
      <dgm:spPr/>
      <dgm:t>
        <a:bodyPr/>
        <a:lstStyle/>
        <a:p>
          <a:endParaRPr lang="en-GB"/>
        </a:p>
      </dgm:t>
    </dgm:pt>
    <dgm:pt modelId="{45100742-39BD-465D-B03B-2EC058BEF28E}" type="pres">
      <dgm:prSet presAssocID="{7AD204DC-3FEC-48AB-829C-10561A34350A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A44E9D0-68B7-4BC1-A8BE-72C0969B651A}" type="pres">
      <dgm:prSet presAssocID="{AA4F778D-4BDF-4BC5-A8D0-0FA2C87DEF64}" presName="parTrans" presStyleLbl="bgSibTrans2D1" presStyleIdx="1" presStyleCnt="2"/>
      <dgm:spPr/>
      <dgm:t>
        <a:bodyPr/>
        <a:lstStyle/>
        <a:p>
          <a:endParaRPr lang="en-GB"/>
        </a:p>
      </dgm:t>
    </dgm:pt>
    <dgm:pt modelId="{BCFF31BF-B4F8-4B79-828D-F22AF039F29B}" type="pres">
      <dgm:prSet presAssocID="{C3BEB655-7534-4709-BC97-0034E6C458EB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28BEF1B3-174E-4624-B767-98608987025B}" type="presOf" srcId="{8A37AB91-9878-42CD-BB5F-63BBACC27345}" destId="{799F7FC5-8516-414F-84A9-11DF26D43B5F}" srcOrd="0" destOrd="0" presId="urn:microsoft.com/office/officeart/2005/8/layout/radial4"/>
    <dgm:cxn modelId="{E4D44D68-26EE-4989-9CE4-2906752EB10E}" type="presOf" srcId="{7AD204DC-3FEC-48AB-829C-10561A34350A}" destId="{45100742-39BD-465D-B03B-2EC058BEF28E}" srcOrd="0" destOrd="0" presId="urn:microsoft.com/office/officeart/2005/8/layout/radial4"/>
    <dgm:cxn modelId="{7DA52FAF-C059-449D-8D4F-5B1EF8532D51}" srcId="{CE68B093-31FC-4776-B728-91639AA992EB}" destId="{7AD204DC-3FEC-48AB-829C-10561A34350A}" srcOrd="0" destOrd="0" parTransId="{A743B7BB-17C8-4087-8BB2-4C05E3766DDD}" sibTransId="{46CB5FB9-7A5B-4F3F-ABDE-E5F153BC8FA3}"/>
    <dgm:cxn modelId="{4F7A152A-1F0A-47BF-BC42-4DDF1D1472E5}" srcId="{8A37AB91-9878-42CD-BB5F-63BBACC27345}" destId="{CE68B093-31FC-4776-B728-91639AA992EB}" srcOrd="0" destOrd="0" parTransId="{FFBF1388-8EDD-4486-96C5-2F1A24ADDE65}" sibTransId="{AF4D72E5-0FF2-4690-AE9E-AFBF94954F9D}"/>
    <dgm:cxn modelId="{5A379A85-48E3-4455-ABCC-BC27759BFD26}" type="presOf" srcId="{A743B7BB-17C8-4087-8BB2-4C05E3766DDD}" destId="{2ACA5AFB-0DC8-4C08-9795-34095AE8C24B}" srcOrd="0" destOrd="0" presId="urn:microsoft.com/office/officeart/2005/8/layout/radial4"/>
    <dgm:cxn modelId="{E5021379-69C9-4862-A276-A82ABC71E885}" type="presOf" srcId="{AA4F778D-4BDF-4BC5-A8D0-0FA2C87DEF64}" destId="{7A44E9D0-68B7-4BC1-A8BE-72C0969B651A}" srcOrd="0" destOrd="0" presId="urn:microsoft.com/office/officeart/2005/8/layout/radial4"/>
    <dgm:cxn modelId="{7EBC79F5-0C90-4728-89FD-7636EB575E27}" type="presOf" srcId="{CE68B093-31FC-4776-B728-91639AA992EB}" destId="{3D94545C-7EDB-45F8-BDCE-E765B411E23E}" srcOrd="0" destOrd="0" presId="urn:microsoft.com/office/officeart/2005/8/layout/radial4"/>
    <dgm:cxn modelId="{B3DEC25D-7A5C-4D0B-BAB7-3050D8F9339E}" type="presOf" srcId="{C3BEB655-7534-4709-BC97-0034E6C458EB}" destId="{BCFF31BF-B4F8-4B79-828D-F22AF039F29B}" srcOrd="0" destOrd="0" presId="urn:microsoft.com/office/officeart/2005/8/layout/radial4"/>
    <dgm:cxn modelId="{DF8E5606-358C-4895-AB9A-3436418A0E32}" srcId="{8A37AB91-9878-42CD-BB5F-63BBACC27345}" destId="{BD073D65-F1E7-43AD-A81C-6E12C7133D26}" srcOrd="1" destOrd="0" parTransId="{837B939C-6196-436B-B418-2EC198759099}" sibTransId="{66D93DDA-6956-4949-AD16-3B3D7972CB05}"/>
    <dgm:cxn modelId="{6D044099-4F8D-4F28-A274-8742C06A1128}" srcId="{CE68B093-31FC-4776-B728-91639AA992EB}" destId="{C3BEB655-7534-4709-BC97-0034E6C458EB}" srcOrd="1" destOrd="0" parTransId="{AA4F778D-4BDF-4BC5-A8D0-0FA2C87DEF64}" sibTransId="{10C2BAD4-4540-4355-AC2F-1F8C6BFF7A46}"/>
    <dgm:cxn modelId="{EE5E0B22-AF84-40B5-B5BA-7222C60CC8ED}" type="presParOf" srcId="{799F7FC5-8516-414F-84A9-11DF26D43B5F}" destId="{3D94545C-7EDB-45F8-BDCE-E765B411E23E}" srcOrd="0" destOrd="0" presId="urn:microsoft.com/office/officeart/2005/8/layout/radial4"/>
    <dgm:cxn modelId="{D40C7896-6930-44AF-A551-248C1C3824C4}" type="presParOf" srcId="{799F7FC5-8516-414F-84A9-11DF26D43B5F}" destId="{2ACA5AFB-0DC8-4C08-9795-34095AE8C24B}" srcOrd="1" destOrd="0" presId="urn:microsoft.com/office/officeart/2005/8/layout/radial4"/>
    <dgm:cxn modelId="{AB1F4EDF-69CE-42B8-8033-90057D9BBDB1}" type="presParOf" srcId="{799F7FC5-8516-414F-84A9-11DF26D43B5F}" destId="{45100742-39BD-465D-B03B-2EC058BEF28E}" srcOrd="2" destOrd="0" presId="urn:microsoft.com/office/officeart/2005/8/layout/radial4"/>
    <dgm:cxn modelId="{F94FBCA4-B71A-4FA6-9D9F-214D0EB8315B}" type="presParOf" srcId="{799F7FC5-8516-414F-84A9-11DF26D43B5F}" destId="{7A44E9D0-68B7-4BC1-A8BE-72C0969B651A}" srcOrd="3" destOrd="0" presId="urn:microsoft.com/office/officeart/2005/8/layout/radial4"/>
    <dgm:cxn modelId="{C61D5803-49A4-4E8E-99B5-8AC9DEE3325F}" type="presParOf" srcId="{799F7FC5-8516-414F-84A9-11DF26D43B5F}" destId="{BCFF31BF-B4F8-4B79-828D-F22AF039F29B}" srcOrd="4" destOrd="0" presId="urn:microsoft.com/office/officeart/2005/8/layout/radial4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9CD9CF-E163-49AC-84C2-8B7E29C9C6AF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EDC980F7-CC26-46D4-8CFF-0E5A69B0850F}">
      <dgm:prSet phldrT="[Text]" custT="1"/>
      <dgm:spPr>
        <a:solidFill>
          <a:schemeClr val="accent1">
            <a:lumMod val="50000"/>
          </a:schemeClr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pt-PT" sz="4000" dirty="0" smtClean="0"/>
            <a:t>Lucene</a:t>
          </a:r>
          <a:endParaRPr lang="pt-PT" sz="4000" dirty="0"/>
        </a:p>
      </dgm:t>
    </dgm:pt>
    <dgm:pt modelId="{2C9B59B3-C66A-495C-B5CA-99950B5CC2ED}" type="parTrans" cxnId="{931DF208-8CB8-4154-97EF-995D61528E5B}">
      <dgm:prSet/>
      <dgm:spPr/>
      <dgm:t>
        <a:bodyPr/>
        <a:lstStyle/>
        <a:p>
          <a:endParaRPr lang="pt-PT"/>
        </a:p>
      </dgm:t>
    </dgm:pt>
    <dgm:pt modelId="{24D7B2AD-57ED-4034-A8D1-1D40D1D6615E}" type="sibTrans" cxnId="{931DF208-8CB8-4154-97EF-995D61528E5B}">
      <dgm:prSet/>
      <dgm:spPr/>
      <dgm:t>
        <a:bodyPr/>
        <a:lstStyle/>
        <a:p>
          <a:endParaRPr lang="pt-PT"/>
        </a:p>
      </dgm:t>
    </dgm:pt>
    <dgm:pt modelId="{94604832-4BA0-4703-B956-24DB92B43204}">
      <dgm:prSet phldrT="[Text]" custT="1"/>
      <dgm:spPr>
        <a:solidFill>
          <a:srgbClr xmlns:mc="http://schemas.openxmlformats.org/markup-compatibility/2006" xmlns:a14="http://schemas.microsoft.com/office/drawing/2010/main" val="2B91AF" mc:Ignorable=""/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400" dirty="0" err="1" smtClean="0"/>
            <a:t>Analisadores</a:t>
          </a:r>
          <a:endParaRPr lang="pt-PT" sz="2400" dirty="0"/>
        </a:p>
      </dgm:t>
    </dgm:pt>
    <dgm:pt modelId="{27AB2F68-D27C-4C7B-80C3-947C4142CF2D}" type="parTrans" cxnId="{8F47CD0A-9EEC-4A72-8927-C9B0A0FE0075}">
      <dgm:prSet/>
      <dgm:spPr>
        <a:ln>
          <a:noFill/>
        </a:ln>
      </dgm:spPr>
      <dgm:t>
        <a:bodyPr/>
        <a:lstStyle/>
        <a:p>
          <a:endParaRPr lang="pt-PT"/>
        </a:p>
      </dgm:t>
    </dgm:pt>
    <dgm:pt modelId="{642F868A-B2A6-48B1-9C73-43C87BAD0C0E}" type="sibTrans" cxnId="{8F47CD0A-9EEC-4A72-8927-C9B0A0FE0075}">
      <dgm:prSet/>
      <dgm:spPr/>
      <dgm:t>
        <a:bodyPr/>
        <a:lstStyle/>
        <a:p>
          <a:endParaRPr lang="pt-PT"/>
        </a:p>
      </dgm:t>
    </dgm:pt>
    <dgm:pt modelId="{B7B972D7-1E5F-4393-8E99-08BB6D7E3EE1}">
      <dgm:prSet custT="1"/>
      <dgm:spPr>
        <a:solidFill>
          <a:srgbClr xmlns:mc="http://schemas.openxmlformats.org/markup-compatibility/2006" xmlns:a14="http://schemas.microsoft.com/office/drawing/2010/main" val="2B91AF" mc:Ignorable=""/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400" dirty="0" err="1" smtClean="0"/>
            <a:t>Documentos</a:t>
          </a:r>
          <a:r>
            <a:rPr lang="en-US" sz="2400" dirty="0" smtClean="0"/>
            <a:t> </a:t>
          </a:r>
          <a:r>
            <a:rPr lang="en-US" sz="2400" dirty="0" err="1" smtClean="0"/>
            <a:t>semelhantes</a:t>
          </a:r>
          <a:endParaRPr lang="en-US" sz="2400" dirty="0" smtClean="0"/>
        </a:p>
      </dgm:t>
    </dgm:pt>
    <dgm:pt modelId="{1D7EEF85-3A07-437B-975E-2034B95AC6DC}" type="parTrans" cxnId="{5BEE2ED3-9229-4246-9CB0-A1FCC86FBB0A}">
      <dgm:prSet/>
      <dgm:spPr>
        <a:ln>
          <a:noFill/>
        </a:ln>
      </dgm:spPr>
      <dgm:t>
        <a:bodyPr/>
        <a:lstStyle/>
        <a:p>
          <a:endParaRPr lang="pt-PT"/>
        </a:p>
      </dgm:t>
    </dgm:pt>
    <dgm:pt modelId="{2B7C7F25-F553-4228-ABA9-FB91214DCDE8}" type="sibTrans" cxnId="{5BEE2ED3-9229-4246-9CB0-A1FCC86FBB0A}">
      <dgm:prSet/>
      <dgm:spPr/>
      <dgm:t>
        <a:bodyPr/>
        <a:lstStyle/>
        <a:p>
          <a:endParaRPr lang="pt-PT"/>
        </a:p>
      </dgm:t>
    </dgm:pt>
    <dgm:pt modelId="{83883618-4281-4DBD-935E-96607404968A}">
      <dgm:prSet custT="1"/>
      <dgm:spPr>
        <a:solidFill>
          <a:srgbClr xmlns:mc="http://schemas.openxmlformats.org/markup-compatibility/2006" xmlns:a14="http://schemas.microsoft.com/office/drawing/2010/main" val="2B91AF" mc:Ignorable=""/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000" dirty="0" err="1" smtClean="0"/>
            <a:t>Optimizações</a:t>
          </a:r>
          <a:endParaRPr lang="en-US" sz="2400" dirty="0" smtClean="0"/>
        </a:p>
      </dgm:t>
    </dgm:pt>
    <dgm:pt modelId="{87072504-6D52-4976-954E-097F3DE53F2A}" type="parTrans" cxnId="{608F3034-F27F-471B-9C5E-1FD4EE76FF09}">
      <dgm:prSet/>
      <dgm:spPr>
        <a:ln>
          <a:noFill/>
        </a:ln>
      </dgm:spPr>
      <dgm:t>
        <a:bodyPr/>
        <a:lstStyle/>
        <a:p>
          <a:endParaRPr lang="pt-PT"/>
        </a:p>
      </dgm:t>
    </dgm:pt>
    <dgm:pt modelId="{221236C8-D269-49F4-AA7A-79588B3D9DB4}" type="sibTrans" cxnId="{608F3034-F27F-471B-9C5E-1FD4EE76FF09}">
      <dgm:prSet/>
      <dgm:spPr/>
      <dgm:t>
        <a:bodyPr/>
        <a:lstStyle/>
        <a:p>
          <a:endParaRPr lang="pt-PT"/>
        </a:p>
      </dgm:t>
    </dgm:pt>
    <dgm:pt modelId="{65CF0291-3F69-4C39-9E53-4470CE098AF7}">
      <dgm:prSet custT="1"/>
      <dgm:spPr>
        <a:solidFill>
          <a:srgbClr xmlns:mc="http://schemas.openxmlformats.org/markup-compatibility/2006" xmlns:a14="http://schemas.microsoft.com/office/drawing/2010/main" val="2B91AF" mc:Ignorable=""/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400" dirty="0" smtClean="0"/>
            <a:t>Indices </a:t>
          </a:r>
          <a:r>
            <a:rPr lang="en-US" sz="2400" dirty="0" err="1" smtClean="0"/>
            <a:t>em</a:t>
          </a:r>
          <a:r>
            <a:rPr lang="en-US" sz="2400" dirty="0" smtClean="0"/>
            <a:t> </a:t>
          </a:r>
          <a:r>
            <a:rPr lang="en-US" sz="2400" dirty="0" err="1" smtClean="0"/>
            <a:t>memória</a:t>
          </a:r>
          <a:endParaRPr lang="en-US" sz="2400" dirty="0" smtClean="0"/>
        </a:p>
      </dgm:t>
    </dgm:pt>
    <dgm:pt modelId="{84090A4D-1EFD-4F7C-BED6-A1D5D76E9037}" type="parTrans" cxnId="{35B52D78-5284-41EF-9A04-2B0E295FC374}">
      <dgm:prSet/>
      <dgm:spPr>
        <a:ln>
          <a:noFill/>
        </a:ln>
      </dgm:spPr>
      <dgm:t>
        <a:bodyPr/>
        <a:lstStyle/>
        <a:p>
          <a:endParaRPr lang="pt-PT"/>
        </a:p>
      </dgm:t>
    </dgm:pt>
    <dgm:pt modelId="{A3963749-3A7E-4E8D-ABE6-3EE021F94161}" type="sibTrans" cxnId="{35B52D78-5284-41EF-9A04-2B0E295FC374}">
      <dgm:prSet/>
      <dgm:spPr/>
      <dgm:t>
        <a:bodyPr/>
        <a:lstStyle/>
        <a:p>
          <a:endParaRPr lang="pt-PT"/>
        </a:p>
      </dgm:t>
    </dgm:pt>
    <dgm:pt modelId="{04CB1FC9-5694-4648-8CB9-9EB66E6215A5}">
      <dgm:prSet custT="1"/>
      <dgm:spPr>
        <a:solidFill>
          <a:srgbClr xmlns:mc="http://schemas.openxmlformats.org/markup-compatibility/2006" xmlns:a14="http://schemas.microsoft.com/office/drawing/2010/main" val="2B91AF" mc:Ignorable=""/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400" dirty="0" smtClean="0"/>
            <a:t>Highlighting</a:t>
          </a:r>
        </a:p>
      </dgm:t>
    </dgm:pt>
    <dgm:pt modelId="{E8FD0B7A-D575-470B-A1E9-D94906638615}" type="parTrans" cxnId="{5E0A8D1A-14C1-4015-9C7C-4C9E20968533}">
      <dgm:prSet/>
      <dgm:spPr>
        <a:ln>
          <a:noFill/>
        </a:ln>
      </dgm:spPr>
      <dgm:t>
        <a:bodyPr/>
        <a:lstStyle/>
        <a:p>
          <a:endParaRPr lang="pt-PT"/>
        </a:p>
      </dgm:t>
    </dgm:pt>
    <dgm:pt modelId="{8D4C4621-04AA-4DC5-AF9D-C8FFBFC0824D}" type="sibTrans" cxnId="{5E0A8D1A-14C1-4015-9C7C-4C9E20968533}">
      <dgm:prSet/>
      <dgm:spPr/>
      <dgm:t>
        <a:bodyPr/>
        <a:lstStyle/>
        <a:p>
          <a:endParaRPr lang="pt-PT"/>
        </a:p>
      </dgm:t>
    </dgm:pt>
    <dgm:pt modelId="{03483C06-5FF0-45A9-B03C-A900E13AB7F2}">
      <dgm:prSet custT="1"/>
      <dgm:spPr>
        <a:solidFill>
          <a:srgbClr xmlns:mc="http://schemas.openxmlformats.org/markup-compatibility/2006" xmlns:a14="http://schemas.microsoft.com/office/drawing/2010/main" val="2B91AF" mc:Ignorable=""/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400" dirty="0" smtClean="0"/>
            <a:t>Term/Field boosting</a:t>
          </a:r>
          <a:endParaRPr lang="en-US" sz="1400" dirty="0" smtClean="0"/>
        </a:p>
      </dgm:t>
    </dgm:pt>
    <dgm:pt modelId="{AFA61445-05EC-48D0-86F3-73271C515F62}" type="parTrans" cxnId="{62C43529-8481-4734-BBE7-78B05C3B4094}">
      <dgm:prSet/>
      <dgm:spPr>
        <a:ln>
          <a:noFill/>
        </a:ln>
      </dgm:spPr>
      <dgm:t>
        <a:bodyPr/>
        <a:lstStyle/>
        <a:p>
          <a:endParaRPr lang="pt-PT"/>
        </a:p>
      </dgm:t>
    </dgm:pt>
    <dgm:pt modelId="{D988C1A4-3FE0-4E97-BEB3-2CB13353A046}" type="sibTrans" cxnId="{62C43529-8481-4734-BBE7-78B05C3B4094}">
      <dgm:prSet/>
      <dgm:spPr/>
      <dgm:t>
        <a:bodyPr/>
        <a:lstStyle/>
        <a:p>
          <a:endParaRPr lang="pt-PT"/>
        </a:p>
      </dgm:t>
    </dgm:pt>
    <dgm:pt modelId="{BAC948CC-6A7D-44C0-BA07-EC67ABCFE71D}" type="pres">
      <dgm:prSet presAssocID="{BA9CD9CF-E163-49AC-84C2-8B7E29C9C6AF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6D0091B4-FEFA-40BC-8056-DBEDA9E21167}" type="pres">
      <dgm:prSet presAssocID="{EDC980F7-CC26-46D4-8CFF-0E5A69B0850F}" presName="centerShape" presStyleLbl="node0" presStyleIdx="0" presStyleCnt="1" custScaleX="98722" custScaleY="52960"/>
      <dgm:spPr>
        <a:prstGeom prst="roundRect">
          <a:avLst/>
        </a:prstGeom>
      </dgm:spPr>
      <dgm:t>
        <a:bodyPr/>
        <a:lstStyle/>
        <a:p>
          <a:endParaRPr lang="en-GB"/>
        </a:p>
      </dgm:t>
    </dgm:pt>
    <dgm:pt modelId="{FC441CD3-8D8D-421D-8BC9-C2FA0C641007}" type="pres">
      <dgm:prSet presAssocID="{27AB2F68-D27C-4C7B-80C3-947C4142CF2D}" presName="Name9" presStyleLbl="parChTrans1D2" presStyleIdx="0" presStyleCnt="6"/>
      <dgm:spPr/>
      <dgm:t>
        <a:bodyPr/>
        <a:lstStyle/>
        <a:p>
          <a:endParaRPr lang="en-GB"/>
        </a:p>
      </dgm:t>
    </dgm:pt>
    <dgm:pt modelId="{5FCCDD17-3293-44A6-904D-A51D262149B8}" type="pres">
      <dgm:prSet presAssocID="{27AB2F68-D27C-4C7B-80C3-947C4142CF2D}" presName="connTx" presStyleLbl="parChTrans1D2" presStyleIdx="0" presStyleCnt="6"/>
      <dgm:spPr/>
      <dgm:t>
        <a:bodyPr/>
        <a:lstStyle/>
        <a:p>
          <a:endParaRPr lang="en-GB"/>
        </a:p>
      </dgm:t>
    </dgm:pt>
    <dgm:pt modelId="{E09CAB09-EE5D-4C93-B981-EDEF1A90563D}" type="pres">
      <dgm:prSet presAssocID="{94604832-4BA0-4703-B956-24DB92B43204}" presName="node" presStyleLbl="node1" presStyleIdx="0" presStyleCnt="6" custScaleX="98015" custScaleY="64053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pt-PT"/>
        </a:p>
      </dgm:t>
    </dgm:pt>
    <dgm:pt modelId="{29461F05-A522-454C-AF54-3C40546C29F1}" type="pres">
      <dgm:prSet presAssocID="{1D7EEF85-3A07-437B-975E-2034B95AC6DC}" presName="Name9" presStyleLbl="parChTrans1D2" presStyleIdx="1" presStyleCnt="6"/>
      <dgm:spPr/>
      <dgm:t>
        <a:bodyPr/>
        <a:lstStyle/>
        <a:p>
          <a:endParaRPr lang="en-GB"/>
        </a:p>
      </dgm:t>
    </dgm:pt>
    <dgm:pt modelId="{08FDF528-5812-4BAF-AB52-B910CDA52725}" type="pres">
      <dgm:prSet presAssocID="{1D7EEF85-3A07-437B-975E-2034B95AC6DC}" presName="connTx" presStyleLbl="parChTrans1D2" presStyleIdx="1" presStyleCnt="6"/>
      <dgm:spPr/>
      <dgm:t>
        <a:bodyPr/>
        <a:lstStyle/>
        <a:p>
          <a:endParaRPr lang="en-GB"/>
        </a:p>
      </dgm:t>
    </dgm:pt>
    <dgm:pt modelId="{DEFE4120-FD16-4641-90E2-894AF4A2D69D}" type="pres">
      <dgm:prSet presAssocID="{B7B972D7-1E5F-4393-8E99-08BB6D7E3EE1}" presName="node" presStyleLbl="node1" presStyleIdx="1" presStyleCnt="6" custScaleX="98015" custScaleY="64053" custRadScaleRad="126421" custRadScaleInc="22340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GB"/>
        </a:p>
      </dgm:t>
    </dgm:pt>
    <dgm:pt modelId="{25AD7612-F7E9-47D9-887B-C4233A96F149}" type="pres">
      <dgm:prSet presAssocID="{87072504-6D52-4976-954E-097F3DE53F2A}" presName="Name9" presStyleLbl="parChTrans1D2" presStyleIdx="2" presStyleCnt="6"/>
      <dgm:spPr/>
      <dgm:t>
        <a:bodyPr/>
        <a:lstStyle/>
        <a:p>
          <a:endParaRPr lang="en-GB"/>
        </a:p>
      </dgm:t>
    </dgm:pt>
    <dgm:pt modelId="{A1792590-7AB5-4CFF-A8E1-3D83B61D3B97}" type="pres">
      <dgm:prSet presAssocID="{87072504-6D52-4976-954E-097F3DE53F2A}" presName="connTx" presStyleLbl="parChTrans1D2" presStyleIdx="2" presStyleCnt="6"/>
      <dgm:spPr/>
      <dgm:t>
        <a:bodyPr/>
        <a:lstStyle/>
        <a:p>
          <a:endParaRPr lang="en-GB"/>
        </a:p>
      </dgm:t>
    </dgm:pt>
    <dgm:pt modelId="{52C79F33-3E04-4339-BCB7-A260652B0606}" type="pres">
      <dgm:prSet presAssocID="{83883618-4281-4DBD-935E-96607404968A}" presName="node" presStyleLbl="node1" presStyleIdx="2" presStyleCnt="6" custScaleX="98015" custScaleY="64053" custRadScaleRad="126421" custRadScaleInc="-22340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pt-PT"/>
        </a:p>
      </dgm:t>
    </dgm:pt>
    <dgm:pt modelId="{818A3C2C-BCA9-4A19-A0F5-6B864D5F6956}" type="pres">
      <dgm:prSet presAssocID="{84090A4D-1EFD-4F7C-BED6-A1D5D76E9037}" presName="Name9" presStyleLbl="parChTrans1D2" presStyleIdx="3" presStyleCnt="6"/>
      <dgm:spPr/>
      <dgm:t>
        <a:bodyPr/>
        <a:lstStyle/>
        <a:p>
          <a:endParaRPr lang="en-GB"/>
        </a:p>
      </dgm:t>
    </dgm:pt>
    <dgm:pt modelId="{E0D71FC6-BF8A-4474-9B80-1C5C43FE017B}" type="pres">
      <dgm:prSet presAssocID="{84090A4D-1EFD-4F7C-BED6-A1D5D76E9037}" presName="connTx" presStyleLbl="parChTrans1D2" presStyleIdx="3" presStyleCnt="6"/>
      <dgm:spPr/>
      <dgm:t>
        <a:bodyPr/>
        <a:lstStyle/>
        <a:p>
          <a:endParaRPr lang="en-GB"/>
        </a:p>
      </dgm:t>
    </dgm:pt>
    <dgm:pt modelId="{4BEB7FD9-475B-481E-859A-FBB447843EAC}" type="pres">
      <dgm:prSet presAssocID="{65CF0291-3F69-4C39-9E53-4470CE098AF7}" presName="node" presStyleLbl="node1" presStyleIdx="3" presStyleCnt="6" custScaleX="98015" custScaleY="64053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GB"/>
        </a:p>
      </dgm:t>
    </dgm:pt>
    <dgm:pt modelId="{EE7A79DA-823F-46D8-902B-A7F531BAE885}" type="pres">
      <dgm:prSet presAssocID="{E8FD0B7A-D575-470B-A1E9-D94906638615}" presName="Name9" presStyleLbl="parChTrans1D2" presStyleIdx="4" presStyleCnt="6"/>
      <dgm:spPr/>
      <dgm:t>
        <a:bodyPr/>
        <a:lstStyle/>
        <a:p>
          <a:endParaRPr lang="en-GB"/>
        </a:p>
      </dgm:t>
    </dgm:pt>
    <dgm:pt modelId="{368EA887-2D08-4723-95AE-3F7DCF45451F}" type="pres">
      <dgm:prSet presAssocID="{E8FD0B7A-D575-470B-A1E9-D94906638615}" presName="connTx" presStyleLbl="parChTrans1D2" presStyleIdx="4" presStyleCnt="6"/>
      <dgm:spPr/>
      <dgm:t>
        <a:bodyPr/>
        <a:lstStyle/>
        <a:p>
          <a:endParaRPr lang="en-GB"/>
        </a:p>
      </dgm:t>
    </dgm:pt>
    <dgm:pt modelId="{414B7424-A1B5-4491-9640-3F78197C6416}" type="pres">
      <dgm:prSet presAssocID="{04CB1FC9-5694-4648-8CB9-9EB66E6215A5}" presName="node" presStyleLbl="node1" presStyleIdx="4" presStyleCnt="6" custScaleX="98015" custScaleY="64053" custRadScaleRad="118700" custRadScaleInc="16958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GB"/>
        </a:p>
      </dgm:t>
    </dgm:pt>
    <dgm:pt modelId="{F849B2B1-EE71-46CE-9FF2-42B8C1316A43}" type="pres">
      <dgm:prSet presAssocID="{AFA61445-05EC-48D0-86F3-73271C515F62}" presName="Name9" presStyleLbl="parChTrans1D2" presStyleIdx="5" presStyleCnt="6"/>
      <dgm:spPr/>
      <dgm:t>
        <a:bodyPr/>
        <a:lstStyle/>
        <a:p>
          <a:endParaRPr lang="en-GB"/>
        </a:p>
      </dgm:t>
    </dgm:pt>
    <dgm:pt modelId="{AB330D0D-D44F-4D68-970D-AD9D7BAB09DF}" type="pres">
      <dgm:prSet presAssocID="{AFA61445-05EC-48D0-86F3-73271C515F62}" presName="connTx" presStyleLbl="parChTrans1D2" presStyleIdx="5" presStyleCnt="6"/>
      <dgm:spPr/>
      <dgm:t>
        <a:bodyPr/>
        <a:lstStyle/>
        <a:p>
          <a:endParaRPr lang="en-GB"/>
        </a:p>
      </dgm:t>
    </dgm:pt>
    <dgm:pt modelId="{B177C956-D5FC-49FA-A974-C952C63A7E3D}" type="pres">
      <dgm:prSet presAssocID="{03483C06-5FF0-45A9-B03C-A900E13AB7F2}" presName="node" presStyleLbl="node1" presStyleIdx="5" presStyleCnt="6" custScaleX="98015" custScaleY="64053" custRadScaleRad="118700" custRadScaleInc="-16958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GB"/>
        </a:p>
      </dgm:t>
    </dgm:pt>
  </dgm:ptLst>
  <dgm:cxnLst>
    <dgm:cxn modelId="{62C43529-8481-4734-BBE7-78B05C3B4094}" srcId="{EDC980F7-CC26-46D4-8CFF-0E5A69B0850F}" destId="{03483C06-5FF0-45A9-B03C-A900E13AB7F2}" srcOrd="5" destOrd="0" parTransId="{AFA61445-05EC-48D0-86F3-73271C515F62}" sibTransId="{D988C1A4-3FE0-4E97-BEB3-2CB13353A046}"/>
    <dgm:cxn modelId="{A930AA48-882E-449F-A768-4429083999D2}" type="presOf" srcId="{AFA61445-05EC-48D0-86F3-73271C515F62}" destId="{F849B2B1-EE71-46CE-9FF2-42B8C1316A43}" srcOrd="0" destOrd="0" presId="urn:microsoft.com/office/officeart/2005/8/layout/radial1"/>
    <dgm:cxn modelId="{1CCE0330-DF92-413F-8A2D-9ADA1FED0580}" type="presOf" srcId="{AFA61445-05EC-48D0-86F3-73271C515F62}" destId="{AB330D0D-D44F-4D68-970D-AD9D7BAB09DF}" srcOrd="1" destOrd="0" presId="urn:microsoft.com/office/officeart/2005/8/layout/radial1"/>
    <dgm:cxn modelId="{8F47CD0A-9EEC-4A72-8927-C9B0A0FE0075}" srcId="{EDC980F7-CC26-46D4-8CFF-0E5A69B0850F}" destId="{94604832-4BA0-4703-B956-24DB92B43204}" srcOrd="0" destOrd="0" parTransId="{27AB2F68-D27C-4C7B-80C3-947C4142CF2D}" sibTransId="{642F868A-B2A6-48B1-9C73-43C87BAD0C0E}"/>
    <dgm:cxn modelId="{711333E4-4637-421A-9FFC-DCFFF106BF0F}" type="presOf" srcId="{04CB1FC9-5694-4648-8CB9-9EB66E6215A5}" destId="{414B7424-A1B5-4491-9640-3F78197C6416}" srcOrd="0" destOrd="0" presId="urn:microsoft.com/office/officeart/2005/8/layout/radial1"/>
    <dgm:cxn modelId="{5BEE2ED3-9229-4246-9CB0-A1FCC86FBB0A}" srcId="{EDC980F7-CC26-46D4-8CFF-0E5A69B0850F}" destId="{B7B972D7-1E5F-4393-8E99-08BB6D7E3EE1}" srcOrd="1" destOrd="0" parTransId="{1D7EEF85-3A07-437B-975E-2034B95AC6DC}" sibTransId="{2B7C7F25-F553-4228-ABA9-FB91214DCDE8}"/>
    <dgm:cxn modelId="{608F3034-F27F-471B-9C5E-1FD4EE76FF09}" srcId="{EDC980F7-CC26-46D4-8CFF-0E5A69B0850F}" destId="{83883618-4281-4DBD-935E-96607404968A}" srcOrd="2" destOrd="0" parTransId="{87072504-6D52-4976-954E-097F3DE53F2A}" sibTransId="{221236C8-D269-49F4-AA7A-79588B3D9DB4}"/>
    <dgm:cxn modelId="{F0C0F7FA-B54A-4A30-900A-980C48CF33B9}" type="presOf" srcId="{87072504-6D52-4976-954E-097F3DE53F2A}" destId="{A1792590-7AB5-4CFF-A8E1-3D83B61D3B97}" srcOrd="1" destOrd="0" presId="urn:microsoft.com/office/officeart/2005/8/layout/radial1"/>
    <dgm:cxn modelId="{690B089D-9DBA-47CE-9E4B-3AC2C92878DA}" type="presOf" srcId="{27AB2F68-D27C-4C7B-80C3-947C4142CF2D}" destId="{5FCCDD17-3293-44A6-904D-A51D262149B8}" srcOrd="1" destOrd="0" presId="urn:microsoft.com/office/officeart/2005/8/layout/radial1"/>
    <dgm:cxn modelId="{F8D47116-003F-4402-BBDF-AD5E66F491F8}" type="presOf" srcId="{1D7EEF85-3A07-437B-975E-2034B95AC6DC}" destId="{08FDF528-5812-4BAF-AB52-B910CDA52725}" srcOrd="1" destOrd="0" presId="urn:microsoft.com/office/officeart/2005/8/layout/radial1"/>
    <dgm:cxn modelId="{88D90621-6868-4DE4-804D-D9B9AD7EE17E}" type="presOf" srcId="{27AB2F68-D27C-4C7B-80C3-947C4142CF2D}" destId="{FC441CD3-8D8D-421D-8BC9-C2FA0C641007}" srcOrd="0" destOrd="0" presId="urn:microsoft.com/office/officeart/2005/8/layout/radial1"/>
    <dgm:cxn modelId="{B4082CEE-6EEB-4BA2-A6B4-2BE2AB80543A}" type="presOf" srcId="{87072504-6D52-4976-954E-097F3DE53F2A}" destId="{25AD7612-F7E9-47D9-887B-C4233A96F149}" srcOrd="0" destOrd="0" presId="urn:microsoft.com/office/officeart/2005/8/layout/radial1"/>
    <dgm:cxn modelId="{A38E5F7F-09BE-4EBA-83BA-6C0458FEA531}" type="presOf" srcId="{E8FD0B7A-D575-470B-A1E9-D94906638615}" destId="{368EA887-2D08-4723-95AE-3F7DCF45451F}" srcOrd="1" destOrd="0" presId="urn:microsoft.com/office/officeart/2005/8/layout/radial1"/>
    <dgm:cxn modelId="{FF960B53-8BD2-4925-B917-E935CE9C0B6A}" type="presOf" srcId="{83883618-4281-4DBD-935E-96607404968A}" destId="{52C79F33-3E04-4339-BCB7-A260652B0606}" srcOrd="0" destOrd="0" presId="urn:microsoft.com/office/officeart/2005/8/layout/radial1"/>
    <dgm:cxn modelId="{11684758-483E-4361-97AD-9FCB126D9DE9}" type="presOf" srcId="{03483C06-5FF0-45A9-B03C-A900E13AB7F2}" destId="{B177C956-D5FC-49FA-A974-C952C63A7E3D}" srcOrd="0" destOrd="0" presId="urn:microsoft.com/office/officeart/2005/8/layout/radial1"/>
    <dgm:cxn modelId="{6E673E80-2EC8-44A2-AB40-5A35C9700D5B}" type="presOf" srcId="{65CF0291-3F69-4C39-9E53-4470CE098AF7}" destId="{4BEB7FD9-475B-481E-859A-FBB447843EAC}" srcOrd="0" destOrd="0" presId="urn:microsoft.com/office/officeart/2005/8/layout/radial1"/>
    <dgm:cxn modelId="{EDB556ED-D9E6-4C0B-BD21-D8B56D3879C2}" type="presOf" srcId="{84090A4D-1EFD-4F7C-BED6-A1D5D76E9037}" destId="{818A3C2C-BCA9-4A19-A0F5-6B864D5F6956}" srcOrd="0" destOrd="0" presId="urn:microsoft.com/office/officeart/2005/8/layout/radial1"/>
    <dgm:cxn modelId="{B3120530-083B-4E66-9A44-6D74A1011733}" type="presOf" srcId="{94604832-4BA0-4703-B956-24DB92B43204}" destId="{E09CAB09-EE5D-4C93-B981-EDEF1A90563D}" srcOrd="0" destOrd="0" presId="urn:microsoft.com/office/officeart/2005/8/layout/radial1"/>
    <dgm:cxn modelId="{3FF7C8BD-36F8-42C2-91BF-B470B075FF74}" type="presOf" srcId="{EDC980F7-CC26-46D4-8CFF-0E5A69B0850F}" destId="{6D0091B4-FEFA-40BC-8056-DBEDA9E21167}" srcOrd="0" destOrd="0" presId="urn:microsoft.com/office/officeart/2005/8/layout/radial1"/>
    <dgm:cxn modelId="{7313DCC4-3ED3-4631-9A48-B3592FBBE2ED}" type="presOf" srcId="{84090A4D-1EFD-4F7C-BED6-A1D5D76E9037}" destId="{E0D71FC6-BF8A-4474-9B80-1C5C43FE017B}" srcOrd="1" destOrd="0" presId="urn:microsoft.com/office/officeart/2005/8/layout/radial1"/>
    <dgm:cxn modelId="{00FBEB3A-04A3-43EB-8E97-41D53B9093C1}" type="presOf" srcId="{B7B972D7-1E5F-4393-8E99-08BB6D7E3EE1}" destId="{DEFE4120-FD16-4641-90E2-894AF4A2D69D}" srcOrd="0" destOrd="0" presId="urn:microsoft.com/office/officeart/2005/8/layout/radial1"/>
    <dgm:cxn modelId="{3D23C863-66FA-41C1-9334-9162E48E7854}" type="presOf" srcId="{BA9CD9CF-E163-49AC-84C2-8B7E29C9C6AF}" destId="{BAC948CC-6A7D-44C0-BA07-EC67ABCFE71D}" srcOrd="0" destOrd="0" presId="urn:microsoft.com/office/officeart/2005/8/layout/radial1"/>
    <dgm:cxn modelId="{C12982C4-0EC8-441C-8F3C-403872C57B2C}" type="presOf" srcId="{1D7EEF85-3A07-437B-975E-2034B95AC6DC}" destId="{29461F05-A522-454C-AF54-3C40546C29F1}" srcOrd="0" destOrd="0" presId="urn:microsoft.com/office/officeart/2005/8/layout/radial1"/>
    <dgm:cxn modelId="{35B52D78-5284-41EF-9A04-2B0E295FC374}" srcId="{EDC980F7-CC26-46D4-8CFF-0E5A69B0850F}" destId="{65CF0291-3F69-4C39-9E53-4470CE098AF7}" srcOrd="3" destOrd="0" parTransId="{84090A4D-1EFD-4F7C-BED6-A1D5D76E9037}" sibTransId="{A3963749-3A7E-4E8D-ABE6-3EE021F94161}"/>
    <dgm:cxn modelId="{64E83795-E52D-485A-A317-AAF44A58D7C7}" type="presOf" srcId="{E8FD0B7A-D575-470B-A1E9-D94906638615}" destId="{EE7A79DA-823F-46D8-902B-A7F531BAE885}" srcOrd="0" destOrd="0" presId="urn:microsoft.com/office/officeart/2005/8/layout/radial1"/>
    <dgm:cxn modelId="{5E0A8D1A-14C1-4015-9C7C-4C9E20968533}" srcId="{EDC980F7-CC26-46D4-8CFF-0E5A69B0850F}" destId="{04CB1FC9-5694-4648-8CB9-9EB66E6215A5}" srcOrd="4" destOrd="0" parTransId="{E8FD0B7A-D575-470B-A1E9-D94906638615}" sibTransId="{8D4C4621-04AA-4DC5-AF9D-C8FFBFC0824D}"/>
    <dgm:cxn modelId="{931DF208-8CB8-4154-97EF-995D61528E5B}" srcId="{BA9CD9CF-E163-49AC-84C2-8B7E29C9C6AF}" destId="{EDC980F7-CC26-46D4-8CFF-0E5A69B0850F}" srcOrd="0" destOrd="0" parTransId="{2C9B59B3-C66A-495C-B5CA-99950B5CC2ED}" sibTransId="{24D7B2AD-57ED-4034-A8D1-1D40D1D6615E}"/>
    <dgm:cxn modelId="{1A800B47-FAEE-463B-AED7-9E166699CBB8}" type="presParOf" srcId="{BAC948CC-6A7D-44C0-BA07-EC67ABCFE71D}" destId="{6D0091B4-FEFA-40BC-8056-DBEDA9E21167}" srcOrd="0" destOrd="0" presId="urn:microsoft.com/office/officeart/2005/8/layout/radial1"/>
    <dgm:cxn modelId="{74B0A674-8996-412B-A501-212E4E85DAF7}" type="presParOf" srcId="{BAC948CC-6A7D-44C0-BA07-EC67ABCFE71D}" destId="{FC441CD3-8D8D-421D-8BC9-C2FA0C641007}" srcOrd="1" destOrd="0" presId="urn:microsoft.com/office/officeart/2005/8/layout/radial1"/>
    <dgm:cxn modelId="{2EF28882-441E-4032-B82C-925E54F89649}" type="presParOf" srcId="{FC441CD3-8D8D-421D-8BC9-C2FA0C641007}" destId="{5FCCDD17-3293-44A6-904D-A51D262149B8}" srcOrd="0" destOrd="0" presId="urn:microsoft.com/office/officeart/2005/8/layout/radial1"/>
    <dgm:cxn modelId="{7BC90D99-500B-4679-AEB0-5F9EC6DB9317}" type="presParOf" srcId="{BAC948CC-6A7D-44C0-BA07-EC67ABCFE71D}" destId="{E09CAB09-EE5D-4C93-B981-EDEF1A90563D}" srcOrd="2" destOrd="0" presId="urn:microsoft.com/office/officeart/2005/8/layout/radial1"/>
    <dgm:cxn modelId="{D58CD82C-2C08-4435-BA0A-7D3CF8E11515}" type="presParOf" srcId="{BAC948CC-6A7D-44C0-BA07-EC67ABCFE71D}" destId="{29461F05-A522-454C-AF54-3C40546C29F1}" srcOrd="3" destOrd="0" presId="urn:microsoft.com/office/officeart/2005/8/layout/radial1"/>
    <dgm:cxn modelId="{A6DE1350-4986-4107-BF64-54D92E51B3C3}" type="presParOf" srcId="{29461F05-A522-454C-AF54-3C40546C29F1}" destId="{08FDF528-5812-4BAF-AB52-B910CDA52725}" srcOrd="0" destOrd="0" presId="urn:microsoft.com/office/officeart/2005/8/layout/radial1"/>
    <dgm:cxn modelId="{941B393C-3212-48FA-ABFB-998E51FEC84A}" type="presParOf" srcId="{BAC948CC-6A7D-44C0-BA07-EC67ABCFE71D}" destId="{DEFE4120-FD16-4641-90E2-894AF4A2D69D}" srcOrd="4" destOrd="0" presId="urn:microsoft.com/office/officeart/2005/8/layout/radial1"/>
    <dgm:cxn modelId="{AAD4F0A3-FBD4-4E97-A558-4216A1E123F3}" type="presParOf" srcId="{BAC948CC-6A7D-44C0-BA07-EC67ABCFE71D}" destId="{25AD7612-F7E9-47D9-887B-C4233A96F149}" srcOrd="5" destOrd="0" presId="urn:microsoft.com/office/officeart/2005/8/layout/radial1"/>
    <dgm:cxn modelId="{BBBB6660-0092-4BA8-B108-BCEFB1864853}" type="presParOf" srcId="{25AD7612-F7E9-47D9-887B-C4233A96F149}" destId="{A1792590-7AB5-4CFF-A8E1-3D83B61D3B97}" srcOrd="0" destOrd="0" presId="urn:microsoft.com/office/officeart/2005/8/layout/radial1"/>
    <dgm:cxn modelId="{0F8C0CC2-784C-4324-9B84-55F0583DCA9E}" type="presParOf" srcId="{BAC948CC-6A7D-44C0-BA07-EC67ABCFE71D}" destId="{52C79F33-3E04-4339-BCB7-A260652B0606}" srcOrd="6" destOrd="0" presId="urn:microsoft.com/office/officeart/2005/8/layout/radial1"/>
    <dgm:cxn modelId="{97E58989-5A9C-4E8D-9CB0-EA2F19EC1C6C}" type="presParOf" srcId="{BAC948CC-6A7D-44C0-BA07-EC67ABCFE71D}" destId="{818A3C2C-BCA9-4A19-A0F5-6B864D5F6956}" srcOrd="7" destOrd="0" presId="urn:microsoft.com/office/officeart/2005/8/layout/radial1"/>
    <dgm:cxn modelId="{24101312-86C3-4A1A-B06B-0A1E5748218F}" type="presParOf" srcId="{818A3C2C-BCA9-4A19-A0F5-6B864D5F6956}" destId="{E0D71FC6-BF8A-4474-9B80-1C5C43FE017B}" srcOrd="0" destOrd="0" presId="urn:microsoft.com/office/officeart/2005/8/layout/radial1"/>
    <dgm:cxn modelId="{A55764E5-0091-47EF-85B3-8B5C19E04088}" type="presParOf" srcId="{BAC948CC-6A7D-44C0-BA07-EC67ABCFE71D}" destId="{4BEB7FD9-475B-481E-859A-FBB447843EAC}" srcOrd="8" destOrd="0" presId="urn:microsoft.com/office/officeart/2005/8/layout/radial1"/>
    <dgm:cxn modelId="{32E91DE1-DD54-459A-9D93-9C3EECBCAEC0}" type="presParOf" srcId="{BAC948CC-6A7D-44C0-BA07-EC67ABCFE71D}" destId="{EE7A79DA-823F-46D8-902B-A7F531BAE885}" srcOrd="9" destOrd="0" presId="urn:microsoft.com/office/officeart/2005/8/layout/radial1"/>
    <dgm:cxn modelId="{17E6C6AD-1901-4D73-B935-2FE7943B4854}" type="presParOf" srcId="{EE7A79DA-823F-46D8-902B-A7F531BAE885}" destId="{368EA887-2D08-4723-95AE-3F7DCF45451F}" srcOrd="0" destOrd="0" presId="urn:microsoft.com/office/officeart/2005/8/layout/radial1"/>
    <dgm:cxn modelId="{C1CF1F22-88F4-43CD-88FF-5C47D9AC1A39}" type="presParOf" srcId="{BAC948CC-6A7D-44C0-BA07-EC67ABCFE71D}" destId="{414B7424-A1B5-4491-9640-3F78197C6416}" srcOrd="10" destOrd="0" presId="urn:microsoft.com/office/officeart/2005/8/layout/radial1"/>
    <dgm:cxn modelId="{BE809291-B83F-43F3-932C-EA157D2A7D3B}" type="presParOf" srcId="{BAC948CC-6A7D-44C0-BA07-EC67ABCFE71D}" destId="{F849B2B1-EE71-46CE-9FF2-42B8C1316A43}" srcOrd="11" destOrd="0" presId="urn:microsoft.com/office/officeart/2005/8/layout/radial1"/>
    <dgm:cxn modelId="{D52AC78C-65BD-4E3F-9601-54E6FAA1B2F6}" type="presParOf" srcId="{F849B2B1-EE71-46CE-9FF2-42B8C1316A43}" destId="{AB330D0D-D44F-4D68-970D-AD9D7BAB09DF}" srcOrd="0" destOrd="0" presId="urn:microsoft.com/office/officeart/2005/8/layout/radial1"/>
    <dgm:cxn modelId="{F67E5554-BB44-4E4A-9DF7-1E6E34DCA45F}" type="presParOf" srcId="{BAC948CC-6A7D-44C0-BA07-EC67ABCFE71D}" destId="{B177C956-D5FC-49FA-A974-C952C63A7E3D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116895-BFC6-4F28-9852-28BE2E697DC5}">
      <dsp:nvSpPr>
        <dsp:cNvPr id="0" name=""/>
        <dsp:cNvSpPr/>
      </dsp:nvSpPr>
      <dsp:spPr>
        <a:xfrm>
          <a:off x="7317" y="604633"/>
          <a:ext cx="1333949" cy="2076880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t-PT" sz="3200" b="0" kern="1200" dirty="0" smtClean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rPr>
            <a:t>V1.0</a:t>
          </a:r>
        </a:p>
        <a:p>
          <a:pPr lvl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t-PT" sz="3200" b="0" kern="1200" dirty="0" smtClean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rPr>
            <a:t>2000</a:t>
          </a:r>
          <a:endParaRPr lang="pt-PT" sz="3200" b="0" kern="1200" dirty="0">
            <a:solidFill>
              <a:schemeClr val="tx1"/>
            </a:solidFill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46387" y="643703"/>
        <a:ext cx="1255809" cy="1998740"/>
      </dsp:txXfrm>
    </dsp:sp>
    <dsp:sp modelId="{D1A593B0-3134-4262-953F-F0A079CDB90B}">
      <dsp:nvSpPr>
        <dsp:cNvPr id="0" name=""/>
        <dsp:cNvSpPr/>
      </dsp:nvSpPr>
      <dsp:spPr>
        <a:xfrm>
          <a:off x="1532313" y="1406175"/>
          <a:ext cx="405020" cy="4737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PT" sz="3200" kern="120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1532313" y="1500934"/>
        <a:ext cx="283514" cy="284279"/>
      </dsp:txXfrm>
    </dsp:sp>
    <dsp:sp modelId="{2DCA8B98-3ED7-4EE9-B23E-3EE02DAF020C}">
      <dsp:nvSpPr>
        <dsp:cNvPr id="0" name=""/>
        <dsp:cNvSpPr/>
      </dsp:nvSpPr>
      <dsp:spPr>
        <a:xfrm>
          <a:off x="2105455" y="132092"/>
          <a:ext cx="2009110" cy="3021963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4400" b="1" kern="1200" dirty="0" smtClean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rPr>
            <a:t>V2.0</a:t>
          </a:r>
        </a:p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4400" b="1" kern="1200" dirty="0" smtClean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rPr>
            <a:t>2006</a:t>
          </a:r>
          <a:endParaRPr lang="pt-PT" sz="4400" b="1" kern="1200" dirty="0">
            <a:solidFill>
              <a:schemeClr val="tx1"/>
            </a:solidFill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2164300" y="190937"/>
        <a:ext cx="1891420" cy="2904273"/>
      </dsp:txXfrm>
    </dsp:sp>
    <dsp:sp modelId="{55560EDD-D1AB-41B6-9449-3F0A534EA512}">
      <dsp:nvSpPr>
        <dsp:cNvPr id="0" name=""/>
        <dsp:cNvSpPr/>
      </dsp:nvSpPr>
      <dsp:spPr>
        <a:xfrm>
          <a:off x="4342859" y="1406175"/>
          <a:ext cx="405020" cy="4737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PT" sz="3200" kern="1200"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4342859" y="1500934"/>
        <a:ext cx="283514" cy="284279"/>
      </dsp:txXfrm>
    </dsp:sp>
    <dsp:sp modelId="{2A84EE17-8C6B-4383-B428-D2F6F1605F6A}">
      <dsp:nvSpPr>
        <dsp:cNvPr id="0" name=""/>
        <dsp:cNvSpPr/>
      </dsp:nvSpPr>
      <dsp:spPr>
        <a:xfrm>
          <a:off x="4878755" y="-433036"/>
          <a:ext cx="2763288" cy="4152220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460" tIns="251460" rIns="251460" bIns="251460" numCol="1" spcCol="1270" anchor="ctr" anchorCtr="0">
          <a:noAutofit/>
        </a:bodyPr>
        <a:lstStyle/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6600" b="1" kern="1200" dirty="0" smtClean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rPr>
            <a:t>V3.0</a:t>
          </a:r>
        </a:p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6600" b="1" kern="1200" dirty="0" smtClean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rPr>
            <a:t>2009</a:t>
          </a:r>
          <a:endParaRPr lang="pt-PT" sz="6600" b="1" kern="1200" dirty="0">
            <a:solidFill>
              <a:schemeClr val="tx1"/>
            </a:solidFill>
            <a:latin typeface="Segoe UI" pitchFamily="34" charset="0"/>
            <a:ea typeface="Segoe UI" pitchFamily="34" charset="0"/>
            <a:cs typeface="Segoe UI" pitchFamily="34" charset="0"/>
          </a:endParaRPr>
        </a:p>
      </dsp:txBody>
      <dsp:txXfrm>
        <a:off x="4959689" y="-352102"/>
        <a:ext cx="2601420" cy="39903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009483-1ECD-4B6F-AA9C-35F35AED7EFD}">
      <dsp:nvSpPr>
        <dsp:cNvPr id="0" name=""/>
        <dsp:cNvSpPr/>
      </dsp:nvSpPr>
      <dsp:spPr>
        <a:xfrm>
          <a:off x="152909" y="731"/>
          <a:ext cx="3383913" cy="2030348"/>
        </a:xfrm>
        <a:prstGeom prst="roundRect">
          <a:avLst/>
        </a:prstGeom>
        <a:solidFill>
          <a:srgbClr xmlns:mc="http://schemas.openxmlformats.org/markup-compatibility/2006" xmlns:a14="http://schemas.microsoft.com/office/drawing/2010/main" val="2B91AF" mc:Ignorable=""/>
        </a:solidFill>
        <a:ln w="9525" cap="flat" cmpd="sng" algn="ctr">
          <a:noFill/>
          <a:prstDash val="solid"/>
        </a:ln>
        <a:effectLst>
          <a:outerShdw blurRad="40000" dist="23000" dir="5400000" rotWithShape="0">
            <a:srgbClr xmlns:mc="http://schemas.openxmlformats.org/markup-compatibility/2006" xmlns:a14="http://schemas.microsoft.com/office/drawing/2010/main" val="000000" mc:Ignorable="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/>
            <a:t>Procura</a:t>
          </a:r>
          <a:r>
            <a:rPr lang="en-US" sz="3600" kern="1200" dirty="0" smtClean="0"/>
            <a:t> </a:t>
          </a:r>
          <a:r>
            <a:rPr lang="en-US" sz="3600" kern="1200" dirty="0" err="1" smtClean="0"/>
            <a:t>directa</a:t>
          </a:r>
          <a:endParaRPr lang="en-US" sz="3600" kern="1200" dirty="0"/>
        </a:p>
      </dsp:txBody>
      <dsp:txXfrm>
        <a:off x="252022" y="99844"/>
        <a:ext cx="3185687" cy="1832122"/>
      </dsp:txXfrm>
    </dsp:sp>
    <dsp:sp modelId="{DFD09A4D-D416-4F79-B070-978956CF14E2}">
      <dsp:nvSpPr>
        <dsp:cNvPr id="0" name=""/>
        <dsp:cNvSpPr/>
      </dsp:nvSpPr>
      <dsp:spPr>
        <a:xfrm>
          <a:off x="3875214" y="731"/>
          <a:ext cx="3383913" cy="2030348"/>
        </a:xfrm>
        <a:prstGeom prst="roundRect">
          <a:avLst/>
        </a:prstGeom>
        <a:solidFill>
          <a:srgbClr xmlns:mc="http://schemas.openxmlformats.org/markup-compatibility/2006" xmlns:a14="http://schemas.microsoft.com/office/drawing/2010/main" val="2B91AF" mc:Ignorable=""/>
        </a:solidFill>
        <a:ln w="9525" cap="flat" cmpd="sng" algn="ctr">
          <a:noFill/>
          <a:prstDash val="solid"/>
        </a:ln>
        <a:effectLst>
          <a:outerShdw blurRad="40000" dist="23000" dir="5400000" rotWithShape="0">
            <a:srgbClr xmlns:mc="http://schemas.openxmlformats.org/markup-compatibility/2006" xmlns:a14="http://schemas.microsoft.com/office/drawing/2010/main" val="000000" mc:Ignorable="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SELECT * Like(%query%)</a:t>
          </a:r>
          <a:endParaRPr lang="en-US" sz="3600" kern="1200" dirty="0"/>
        </a:p>
      </dsp:txBody>
      <dsp:txXfrm>
        <a:off x="3974327" y="99844"/>
        <a:ext cx="3185687" cy="1832122"/>
      </dsp:txXfrm>
    </dsp:sp>
    <dsp:sp modelId="{6DD68623-3C19-4669-A489-452F2F982D94}">
      <dsp:nvSpPr>
        <dsp:cNvPr id="0" name=""/>
        <dsp:cNvSpPr/>
      </dsp:nvSpPr>
      <dsp:spPr>
        <a:xfrm>
          <a:off x="152909" y="2369470"/>
          <a:ext cx="3383913" cy="2030348"/>
        </a:xfrm>
        <a:prstGeom prst="roundRect">
          <a:avLst/>
        </a:prstGeom>
        <a:solidFill>
          <a:srgbClr xmlns:mc="http://schemas.openxmlformats.org/markup-compatibility/2006" xmlns:a14="http://schemas.microsoft.com/office/drawing/2010/main" val="2B91AF" mc:Ignorable=""/>
        </a:solidFill>
        <a:ln w="9525" cap="flat" cmpd="sng" algn="ctr">
          <a:noFill/>
          <a:prstDash val="solid"/>
        </a:ln>
        <a:effectLst>
          <a:outerShdw blurRad="40000" dist="23000" dir="5400000" rotWithShape="0">
            <a:srgbClr xmlns:mc="http://schemas.openxmlformats.org/markup-compatibility/2006" xmlns:a14="http://schemas.microsoft.com/office/drawing/2010/main" val="000000" mc:Ignorable="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/>
            <a:t>Sql</a:t>
          </a:r>
          <a:r>
            <a:rPr lang="en-US" sz="3600" kern="1200" dirty="0" smtClean="0"/>
            <a:t> Server FTS</a:t>
          </a:r>
          <a:endParaRPr lang="en-US" sz="3600" kern="1200" dirty="0"/>
        </a:p>
      </dsp:txBody>
      <dsp:txXfrm>
        <a:off x="252022" y="2468583"/>
        <a:ext cx="3185687" cy="1832122"/>
      </dsp:txXfrm>
    </dsp:sp>
    <dsp:sp modelId="{D9448B4D-9289-4D7F-B5A7-7F49D99848B0}">
      <dsp:nvSpPr>
        <dsp:cNvPr id="0" name=""/>
        <dsp:cNvSpPr/>
      </dsp:nvSpPr>
      <dsp:spPr>
        <a:xfrm>
          <a:off x="3875214" y="2369470"/>
          <a:ext cx="3383913" cy="2030348"/>
        </a:xfrm>
        <a:prstGeom prst="roundRect">
          <a:avLst/>
        </a:prstGeom>
        <a:solidFill>
          <a:srgbClr xmlns:mc="http://schemas.openxmlformats.org/markup-compatibility/2006" xmlns:a14="http://schemas.microsoft.com/office/drawing/2010/main" val="2B91AF" mc:Ignorable=""/>
        </a:solidFill>
        <a:ln w="9525" cap="flat" cmpd="sng" algn="ctr">
          <a:noFill/>
          <a:prstDash val="solid"/>
        </a:ln>
        <a:effectLst>
          <a:outerShdw blurRad="40000" dist="23000" dir="5400000" rotWithShape="0">
            <a:srgbClr xmlns:mc="http://schemas.openxmlformats.org/markup-compatibility/2006" xmlns:a14="http://schemas.microsoft.com/office/drawing/2010/main" val="000000" mc:Ignorable="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251460" tIns="251460" rIns="251460" bIns="251460" numCol="1" spcCol="1270" anchor="ctr" anchorCtr="0">
          <a:noAutofit/>
        </a:bodyPr>
        <a:lstStyle/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600" kern="1200" dirty="0" err="1" smtClean="0"/>
            <a:t>Lucene</a:t>
          </a:r>
          <a:r>
            <a:rPr lang="en-US" sz="6600" kern="1200" dirty="0" smtClean="0"/>
            <a:t> </a:t>
          </a:r>
        </a:p>
      </dsp:txBody>
      <dsp:txXfrm>
        <a:off x="3974327" y="2468583"/>
        <a:ext cx="3185687" cy="18321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94545C-7EDB-45F8-BDCE-E765B411E23E}">
      <dsp:nvSpPr>
        <dsp:cNvPr id="0" name=""/>
        <dsp:cNvSpPr/>
      </dsp:nvSpPr>
      <dsp:spPr>
        <a:xfrm>
          <a:off x="2085974" y="1870708"/>
          <a:ext cx="1924050" cy="1924050"/>
        </a:xfrm>
        <a:prstGeom prst="ellipse">
          <a:avLst/>
        </a:prstGeom>
        <a:solidFill>
          <a:srgbClr xmlns:mc="http://schemas.openxmlformats.org/markup-compatibility/2006" xmlns:a14="http://schemas.microsoft.com/office/drawing/2010/main" val="2B91AF" mc:Ignorable="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4500" kern="1200" dirty="0" smtClean="0"/>
            <a:t>Index</a:t>
          </a:r>
          <a:endParaRPr lang="pt-PT" sz="4500" kern="1200" dirty="0"/>
        </a:p>
      </dsp:txBody>
      <dsp:txXfrm>
        <a:off x="2367745" y="2152479"/>
        <a:ext cx="1360508" cy="1360508"/>
      </dsp:txXfrm>
    </dsp:sp>
    <dsp:sp modelId="{2ACA5AFB-0DC8-4C08-9795-34095AE8C24B}">
      <dsp:nvSpPr>
        <dsp:cNvPr id="0" name=""/>
        <dsp:cNvSpPr/>
      </dsp:nvSpPr>
      <dsp:spPr>
        <a:xfrm rot="12900000">
          <a:off x="774474" y="1509913"/>
          <a:ext cx="1551819" cy="54835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00742-39BD-465D-B03B-2EC058BEF28E}">
      <dsp:nvSpPr>
        <dsp:cNvPr id="0" name=""/>
        <dsp:cNvSpPr/>
      </dsp:nvSpPr>
      <dsp:spPr>
        <a:xfrm>
          <a:off x="872" y="607908"/>
          <a:ext cx="1827847" cy="1462278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59055" rIns="59055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100" kern="1200" dirty="0" smtClean="0"/>
            <a:t>Indexing</a:t>
          </a:r>
          <a:endParaRPr lang="pt-PT" sz="3100" kern="1200" dirty="0"/>
        </a:p>
      </dsp:txBody>
      <dsp:txXfrm>
        <a:off x="43701" y="650737"/>
        <a:ext cx="1742189" cy="1376620"/>
      </dsp:txXfrm>
    </dsp:sp>
    <dsp:sp modelId="{7A44E9D0-68B7-4BC1-A8BE-72C0969B651A}">
      <dsp:nvSpPr>
        <dsp:cNvPr id="0" name=""/>
        <dsp:cNvSpPr/>
      </dsp:nvSpPr>
      <dsp:spPr>
        <a:xfrm rot="19500000">
          <a:off x="3769706" y="1509913"/>
          <a:ext cx="1551819" cy="54835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F31BF-B4F8-4B79-828D-F22AF039F29B}">
      <dsp:nvSpPr>
        <dsp:cNvPr id="0" name=""/>
        <dsp:cNvSpPr/>
      </dsp:nvSpPr>
      <dsp:spPr>
        <a:xfrm>
          <a:off x="4267280" y="607908"/>
          <a:ext cx="1827847" cy="1462278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59055" rIns="59055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100" kern="1200" dirty="0" smtClean="0"/>
            <a:t>Searching</a:t>
          </a:r>
          <a:endParaRPr lang="pt-PT" sz="3100" kern="1200" dirty="0"/>
        </a:p>
      </dsp:txBody>
      <dsp:txXfrm>
        <a:off x="4310109" y="650737"/>
        <a:ext cx="1742189" cy="13766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0091B4-FEFA-40BC-8056-DBEDA9E21167}">
      <dsp:nvSpPr>
        <dsp:cNvPr id="0" name=""/>
        <dsp:cNvSpPr/>
      </dsp:nvSpPr>
      <dsp:spPr>
        <a:xfrm>
          <a:off x="3633142" y="2925343"/>
          <a:ext cx="1877715" cy="1007311"/>
        </a:xfrm>
        <a:prstGeom prst="roundRect">
          <a:avLst/>
        </a:prstGeom>
        <a:solidFill>
          <a:schemeClr val="accent1">
            <a:lumMod val="50000"/>
          </a:schemeClr>
        </a:solidFill>
        <a:ln w="25400" cap="flat" cmpd="sng" algn="ctr">
          <a:noFill/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4000" kern="1200" dirty="0" smtClean="0"/>
            <a:t>Lucene</a:t>
          </a:r>
          <a:endParaRPr lang="pt-PT" sz="4000" kern="1200" dirty="0"/>
        </a:p>
      </dsp:txBody>
      <dsp:txXfrm>
        <a:off x="3682315" y="2974516"/>
        <a:ext cx="1779369" cy="908965"/>
      </dsp:txXfrm>
    </dsp:sp>
    <dsp:sp modelId="{FC441CD3-8D8D-421D-8BC9-C2FA0C641007}">
      <dsp:nvSpPr>
        <dsp:cNvPr id="0" name=""/>
        <dsp:cNvSpPr/>
      </dsp:nvSpPr>
      <dsp:spPr>
        <a:xfrm rot="16200000">
          <a:off x="3891165" y="2225788"/>
          <a:ext cx="1361668" cy="37441"/>
        </a:xfrm>
        <a:custGeom>
          <a:avLst/>
          <a:gdLst/>
          <a:ahLst/>
          <a:cxnLst/>
          <a:rect l="0" t="0" r="0" b="0"/>
          <a:pathLst>
            <a:path>
              <a:moveTo>
                <a:pt x="0" y="18720"/>
              </a:moveTo>
              <a:lnTo>
                <a:pt x="1361668" y="18720"/>
              </a:lnTo>
            </a:path>
          </a:pathLst>
        </a:cu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PT" sz="500" kern="1200"/>
        </a:p>
      </dsp:txBody>
      <dsp:txXfrm>
        <a:off x="4537958" y="2210467"/>
        <a:ext cx="68083" cy="68083"/>
      </dsp:txXfrm>
    </dsp:sp>
    <dsp:sp modelId="{E09CAB09-EE5D-4C93-B981-EDEF1A90563D}">
      <dsp:nvSpPr>
        <dsp:cNvPr id="0" name=""/>
        <dsp:cNvSpPr/>
      </dsp:nvSpPr>
      <dsp:spPr>
        <a:xfrm>
          <a:off x="3639865" y="345372"/>
          <a:ext cx="1864268" cy="1218303"/>
        </a:xfrm>
        <a:prstGeom prst="roundRect">
          <a:avLst/>
        </a:prstGeom>
        <a:solidFill>
          <a:srgbClr xmlns:mc="http://schemas.openxmlformats.org/markup-compatibility/2006" xmlns:a14="http://schemas.microsoft.com/office/drawing/2010/main" val="2B91AF" mc:Ignorable=""/>
        </a:solidFill>
        <a:ln w="25400" cap="flat" cmpd="sng" algn="ctr">
          <a:noFill/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Analisadores</a:t>
          </a:r>
          <a:endParaRPr lang="pt-PT" sz="2400" kern="1200" dirty="0"/>
        </a:p>
      </dsp:txBody>
      <dsp:txXfrm>
        <a:off x="3699338" y="404845"/>
        <a:ext cx="1745322" cy="1099357"/>
      </dsp:txXfrm>
    </dsp:sp>
    <dsp:sp modelId="{29461F05-A522-454C-AF54-3C40546C29F1}">
      <dsp:nvSpPr>
        <dsp:cNvPr id="0" name=""/>
        <dsp:cNvSpPr/>
      </dsp:nvSpPr>
      <dsp:spPr>
        <a:xfrm rot="20202120">
          <a:off x="5243661" y="2801590"/>
          <a:ext cx="1483663" cy="37441"/>
        </a:xfrm>
        <a:custGeom>
          <a:avLst/>
          <a:gdLst/>
          <a:ahLst/>
          <a:cxnLst/>
          <a:rect l="0" t="0" r="0" b="0"/>
          <a:pathLst>
            <a:path>
              <a:moveTo>
                <a:pt x="0" y="18720"/>
              </a:moveTo>
              <a:lnTo>
                <a:pt x="1483663" y="18720"/>
              </a:lnTo>
            </a:path>
          </a:pathLst>
        </a:cu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PT" sz="500" kern="1200"/>
        </a:p>
      </dsp:txBody>
      <dsp:txXfrm>
        <a:off x="5948401" y="2783219"/>
        <a:ext cx="74183" cy="74183"/>
      </dsp:txXfrm>
    </dsp:sp>
    <dsp:sp modelId="{DEFE4120-FD16-4641-90E2-894AF4A2D69D}">
      <dsp:nvSpPr>
        <dsp:cNvPr id="0" name=""/>
        <dsp:cNvSpPr/>
      </dsp:nvSpPr>
      <dsp:spPr>
        <a:xfrm>
          <a:off x="6513045" y="1582580"/>
          <a:ext cx="1864268" cy="1218303"/>
        </a:xfrm>
        <a:prstGeom prst="roundRect">
          <a:avLst/>
        </a:prstGeom>
        <a:solidFill>
          <a:srgbClr xmlns:mc="http://schemas.openxmlformats.org/markup-compatibility/2006" xmlns:a14="http://schemas.microsoft.com/office/drawing/2010/main" val="2B91AF" mc:Ignorable=""/>
        </a:solidFill>
        <a:ln w="25400" cap="flat" cmpd="sng" algn="ctr">
          <a:noFill/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Documentos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semelhantes</a:t>
          </a:r>
          <a:endParaRPr lang="en-US" sz="2400" kern="1200" dirty="0" smtClean="0"/>
        </a:p>
      </dsp:txBody>
      <dsp:txXfrm>
        <a:off x="6572518" y="1642053"/>
        <a:ext cx="1745322" cy="1099357"/>
      </dsp:txXfrm>
    </dsp:sp>
    <dsp:sp modelId="{25AD7612-F7E9-47D9-887B-C4233A96F149}">
      <dsp:nvSpPr>
        <dsp:cNvPr id="0" name=""/>
        <dsp:cNvSpPr/>
      </dsp:nvSpPr>
      <dsp:spPr>
        <a:xfrm rot="1397880">
          <a:off x="5243661" y="4018966"/>
          <a:ext cx="1483663" cy="37441"/>
        </a:xfrm>
        <a:custGeom>
          <a:avLst/>
          <a:gdLst/>
          <a:ahLst/>
          <a:cxnLst/>
          <a:rect l="0" t="0" r="0" b="0"/>
          <a:pathLst>
            <a:path>
              <a:moveTo>
                <a:pt x="0" y="18720"/>
              </a:moveTo>
              <a:lnTo>
                <a:pt x="1483663" y="18720"/>
              </a:lnTo>
            </a:path>
          </a:pathLst>
        </a:cu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PT" sz="500" kern="1200"/>
        </a:p>
      </dsp:txBody>
      <dsp:txXfrm>
        <a:off x="5948401" y="4000595"/>
        <a:ext cx="74183" cy="74183"/>
      </dsp:txXfrm>
    </dsp:sp>
    <dsp:sp modelId="{52C79F33-3E04-4339-BCB7-A260652B0606}">
      <dsp:nvSpPr>
        <dsp:cNvPr id="0" name=""/>
        <dsp:cNvSpPr/>
      </dsp:nvSpPr>
      <dsp:spPr>
        <a:xfrm>
          <a:off x="6513045" y="4057115"/>
          <a:ext cx="1864268" cy="1218303"/>
        </a:xfrm>
        <a:prstGeom prst="roundRect">
          <a:avLst/>
        </a:prstGeom>
        <a:solidFill>
          <a:srgbClr xmlns:mc="http://schemas.openxmlformats.org/markup-compatibility/2006" xmlns:a14="http://schemas.microsoft.com/office/drawing/2010/main" val="2B91AF" mc:Ignorable=""/>
        </a:solidFill>
        <a:ln w="25400" cap="flat" cmpd="sng" algn="ctr">
          <a:noFill/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Optimizações</a:t>
          </a:r>
          <a:endParaRPr lang="en-US" sz="2400" kern="1200" dirty="0" smtClean="0"/>
        </a:p>
      </dsp:txBody>
      <dsp:txXfrm>
        <a:off x="6572518" y="4116588"/>
        <a:ext cx="1745322" cy="1099357"/>
      </dsp:txXfrm>
    </dsp:sp>
    <dsp:sp modelId="{818A3C2C-BCA9-4A19-A0F5-6B864D5F6956}">
      <dsp:nvSpPr>
        <dsp:cNvPr id="0" name=""/>
        <dsp:cNvSpPr/>
      </dsp:nvSpPr>
      <dsp:spPr>
        <a:xfrm rot="5400000">
          <a:off x="3891165" y="4594768"/>
          <a:ext cx="1361668" cy="37441"/>
        </a:xfrm>
        <a:custGeom>
          <a:avLst/>
          <a:gdLst/>
          <a:ahLst/>
          <a:cxnLst/>
          <a:rect l="0" t="0" r="0" b="0"/>
          <a:pathLst>
            <a:path>
              <a:moveTo>
                <a:pt x="0" y="18720"/>
              </a:moveTo>
              <a:lnTo>
                <a:pt x="1361668" y="18720"/>
              </a:lnTo>
            </a:path>
          </a:pathLst>
        </a:cu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PT" sz="500" kern="1200"/>
        </a:p>
      </dsp:txBody>
      <dsp:txXfrm>
        <a:off x="4537958" y="4579447"/>
        <a:ext cx="68083" cy="68083"/>
      </dsp:txXfrm>
    </dsp:sp>
    <dsp:sp modelId="{4BEB7FD9-475B-481E-859A-FBB447843EAC}">
      <dsp:nvSpPr>
        <dsp:cNvPr id="0" name=""/>
        <dsp:cNvSpPr/>
      </dsp:nvSpPr>
      <dsp:spPr>
        <a:xfrm>
          <a:off x="3639865" y="5294323"/>
          <a:ext cx="1864268" cy="1218303"/>
        </a:xfrm>
        <a:prstGeom prst="roundRect">
          <a:avLst/>
        </a:prstGeom>
        <a:solidFill>
          <a:srgbClr xmlns:mc="http://schemas.openxmlformats.org/markup-compatibility/2006" xmlns:a14="http://schemas.microsoft.com/office/drawing/2010/main" val="2B91AF" mc:Ignorable=""/>
        </a:solidFill>
        <a:ln w="25400" cap="flat" cmpd="sng" algn="ctr">
          <a:noFill/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Indices </a:t>
          </a:r>
          <a:r>
            <a:rPr lang="en-US" sz="2400" kern="1200" dirty="0" err="1" smtClean="0"/>
            <a:t>em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memória</a:t>
          </a:r>
          <a:endParaRPr lang="en-US" sz="2400" kern="1200" dirty="0" smtClean="0"/>
        </a:p>
      </dsp:txBody>
      <dsp:txXfrm>
        <a:off x="3699338" y="5353796"/>
        <a:ext cx="1745322" cy="1099357"/>
      </dsp:txXfrm>
    </dsp:sp>
    <dsp:sp modelId="{EE7A79DA-823F-46D8-902B-A7F531BAE885}">
      <dsp:nvSpPr>
        <dsp:cNvPr id="0" name=""/>
        <dsp:cNvSpPr/>
      </dsp:nvSpPr>
      <dsp:spPr>
        <a:xfrm rot="9305244">
          <a:off x="2606625" y="4017295"/>
          <a:ext cx="1316842" cy="37441"/>
        </a:xfrm>
        <a:custGeom>
          <a:avLst/>
          <a:gdLst/>
          <a:ahLst/>
          <a:cxnLst/>
          <a:rect l="0" t="0" r="0" b="0"/>
          <a:pathLst>
            <a:path>
              <a:moveTo>
                <a:pt x="0" y="18720"/>
              </a:moveTo>
              <a:lnTo>
                <a:pt x="1316842" y="18720"/>
              </a:lnTo>
            </a:path>
          </a:pathLst>
        </a:cu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PT" sz="500" kern="1200"/>
        </a:p>
      </dsp:txBody>
      <dsp:txXfrm rot="10800000">
        <a:off x="3232126" y="4003095"/>
        <a:ext cx="65842" cy="65842"/>
      </dsp:txXfrm>
    </dsp:sp>
    <dsp:sp modelId="{414B7424-A1B5-4491-9640-3F78197C6416}">
      <dsp:nvSpPr>
        <dsp:cNvPr id="0" name=""/>
        <dsp:cNvSpPr/>
      </dsp:nvSpPr>
      <dsp:spPr>
        <a:xfrm>
          <a:off x="975965" y="4057101"/>
          <a:ext cx="1864268" cy="1218303"/>
        </a:xfrm>
        <a:prstGeom prst="roundRect">
          <a:avLst/>
        </a:prstGeom>
        <a:solidFill>
          <a:srgbClr xmlns:mc="http://schemas.openxmlformats.org/markup-compatibility/2006" xmlns:a14="http://schemas.microsoft.com/office/drawing/2010/main" val="2B91AF" mc:Ignorable=""/>
        </a:solidFill>
        <a:ln w="25400" cap="flat" cmpd="sng" algn="ctr">
          <a:noFill/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Highlighting</a:t>
          </a:r>
        </a:p>
      </dsp:txBody>
      <dsp:txXfrm>
        <a:off x="1035438" y="4116574"/>
        <a:ext cx="1745322" cy="1099357"/>
      </dsp:txXfrm>
    </dsp:sp>
    <dsp:sp modelId="{F849B2B1-EE71-46CE-9FF2-42B8C1316A43}">
      <dsp:nvSpPr>
        <dsp:cNvPr id="0" name=""/>
        <dsp:cNvSpPr/>
      </dsp:nvSpPr>
      <dsp:spPr>
        <a:xfrm rot="12294756">
          <a:off x="2606625" y="2803262"/>
          <a:ext cx="1316842" cy="37441"/>
        </a:xfrm>
        <a:custGeom>
          <a:avLst/>
          <a:gdLst/>
          <a:ahLst/>
          <a:cxnLst/>
          <a:rect l="0" t="0" r="0" b="0"/>
          <a:pathLst>
            <a:path>
              <a:moveTo>
                <a:pt x="0" y="18720"/>
              </a:moveTo>
              <a:lnTo>
                <a:pt x="1316842" y="18720"/>
              </a:lnTo>
            </a:path>
          </a:pathLst>
        </a:cu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PT" sz="500" kern="1200"/>
        </a:p>
      </dsp:txBody>
      <dsp:txXfrm rot="10800000">
        <a:off x="3232126" y="2789061"/>
        <a:ext cx="65842" cy="65842"/>
      </dsp:txXfrm>
    </dsp:sp>
    <dsp:sp modelId="{B177C956-D5FC-49FA-A974-C952C63A7E3D}">
      <dsp:nvSpPr>
        <dsp:cNvPr id="0" name=""/>
        <dsp:cNvSpPr/>
      </dsp:nvSpPr>
      <dsp:spPr>
        <a:xfrm>
          <a:off x="975965" y="1582594"/>
          <a:ext cx="1864268" cy="1218303"/>
        </a:xfrm>
        <a:prstGeom prst="roundRect">
          <a:avLst/>
        </a:prstGeom>
        <a:solidFill>
          <a:srgbClr xmlns:mc="http://schemas.openxmlformats.org/markup-compatibility/2006" xmlns:a14="http://schemas.microsoft.com/office/drawing/2010/main" val="2B91AF" mc:Ignorable=""/>
        </a:solidFill>
        <a:ln w="25400" cap="flat" cmpd="sng" algn="ctr">
          <a:noFill/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Term/Field boosting</a:t>
          </a:r>
          <a:endParaRPr lang="en-US" sz="1400" kern="1200" dirty="0" smtClean="0"/>
        </a:p>
      </dsp:txBody>
      <dsp:txXfrm>
        <a:off x="1035438" y="1642067"/>
        <a:ext cx="1745322" cy="10993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CB34D6-C2FC-4853-9281-49A07BB76D78}" type="datetimeFigureOut">
              <a:rPr lang="pt-PT" smtClean="0"/>
              <a:t>20-04-2010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80844-61FE-4515-AF45-4D8945F5F98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86931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F852C-8FD9-1F48-A106-C4A9BC059FDA}" type="datetimeFigureOut">
              <a:rPr lang="en-US" smtClean="0"/>
              <a:pPr/>
              <a:t>4/20/2010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DD797-70A7-6742-AA06-5C4D665600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63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Motivação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DD797-70A7-6742-AA06-5C4D6656002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349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Procura directa nas entidades (iterar</a:t>
            </a:r>
            <a:r>
              <a:rPr lang="pt-PT" baseline="0" dirty="0" smtClean="0"/>
              <a:t> </a:t>
            </a:r>
            <a:r>
              <a:rPr lang="pt-PT" dirty="0" smtClean="0"/>
              <a:t>funciona</a:t>
            </a:r>
            <a:r>
              <a:rPr lang="pt-PT" baseline="0" dirty="0" smtClean="0"/>
              <a:t> para numeros pequenos de entidades, e aplicações de desktop simples</a:t>
            </a:r>
            <a:endParaRPr lang="pt-PT" dirty="0" smtClean="0"/>
          </a:p>
          <a:p>
            <a:r>
              <a:rPr lang="pt-PT" dirty="0" smtClean="0"/>
              <a:t>Like é</a:t>
            </a:r>
            <a:r>
              <a:rPr lang="pt-PT" baseline="0" dirty="0" smtClean="0"/>
              <a:t> solução “directa”. Tem problemas de performance, não encontra palavras semelhantes, nem indica qual a semelhança entre o documento e a procura</a:t>
            </a:r>
          </a:p>
          <a:p>
            <a:r>
              <a:rPr lang="pt-PT" baseline="0" dirty="0" smtClean="0"/>
              <a:t>Full Text Search funciona se tivermos SQL Server (admito que nunca experimentei)</a:t>
            </a:r>
          </a:p>
          <a:p>
            <a:r>
              <a:rPr lang="pt-PT" baseline="0" dirty="0" smtClean="0"/>
              <a:t>Lucene/Xapian é outra hipotese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EE754-1482-4D08-B801-58AD7081021E}" type="slidenum">
              <a:rPr lang="pt-PT" smtClean="0"/>
              <a:pPr/>
              <a:t>15</a:t>
            </a:fld>
            <a:endParaRPr lang="pt-P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Uma</a:t>
            </a:r>
            <a:r>
              <a:rPr lang="en-US" baseline="0" dirty="0" smtClean="0"/>
              <a:t> “</a:t>
            </a:r>
            <a:r>
              <a:rPr lang="en-US" baseline="0" dirty="0" err="1" smtClean="0"/>
              <a:t>arquitectura</a:t>
            </a:r>
            <a:r>
              <a:rPr lang="en-US" baseline="0" dirty="0" smtClean="0"/>
              <a:t>” de search com </a:t>
            </a:r>
            <a:r>
              <a:rPr lang="en-US" baseline="0" dirty="0" err="1" smtClean="0"/>
              <a:t>lucene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tipicamente</a:t>
            </a:r>
            <a:r>
              <a:rPr lang="en-US" baseline="0" dirty="0" smtClean="0"/>
              <a:t> divide-se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partes</a:t>
            </a:r>
            <a:r>
              <a:rPr lang="en-US" baseline="0" dirty="0" smtClean="0"/>
              <a:t>:</a:t>
            </a:r>
          </a:p>
          <a:p>
            <a:pPr>
              <a:buFontTx/>
              <a:buChar char="-"/>
            </a:pPr>
            <a:r>
              <a:rPr lang="en-US" baseline="0" dirty="0" smtClean="0"/>
              <a:t>Indexing</a:t>
            </a:r>
          </a:p>
          <a:p>
            <a:pPr>
              <a:buFontTx/>
              <a:buChar char="-"/>
            </a:pPr>
            <a:r>
              <a:rPr lang="en-US" baseline="0" dirty="0" smtClean="0"/>
              <a:t>Searching </a:t>
            </a:r>
          </a:p>
          <a:p>
            <a:pPr>
              <a:buFontTx/>
              <a:buChar char="-"/>
            </a:pPr>
            <a:endParaRPr lang="en-US" baseline="0" dirty="0" smtClean="0"/>
          </a:p>
          <a:p>
            <a:pPr>
              <a:buFontTx/>
              <a:buNone/>
            </a:pPr>
            <a:r>
              <a:rPr lang="en-US" baseline="0" dirty="0" err="1" smtClean="0"/>
              <a:t>Entidades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nossas</a:t>
            </a:r>
            <a:r>
              <a:rPr lang="en-US" baseline="0" dirty="0" smtClean="0"/>
              <a:t> “</a:t>
            </a:r>
            <a:r>
              <a:rPr lang="en-US" baseline="0" dirty="0" err="1" smtClean="0"/>
              <a:t>entidades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negocio</a:t>
            </a:r>
            <a:r>
              <a:rPr lang="en-US" baseline="0" dirty="0" smtClean="0"/>
              <a:t>”. </a:t>
            </a:r>
            <a:r>
              <a:rPr lang="en-US" baseline="0" dirty="0" err="1" smtClean="0"/>
              <a:t>Podem</a:t>
            </a:r>
            <a:r>
              <a:rPr lang="en-US" baseline="0" dirty="0" smtClean="0"/>
              <a:t> ser </a:t>
            </a:r>
            <a:r>
              <a:rPr lang="en-US" baseline="0" dirty="0" err="1" smtClean="0"/>
              <a:t>posts,livros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documentos</a:t>
            </a:r>
            <a:r>
              <a:rPr lang="en-US" baseline="0" dirty="0" smtClean="0"/>
              <a:t>.</a:t>
            </a:r>
          </a:p>
          <a:p>
            <a:pPr>
              <a:buFontTx/>
              <a:buNone/>
            </a:pPr>
            <a:endParaRPr lang="en-US" baseline="0" dirty="0" smtClean="0"/>
          </a:p>
          <a:p>
            <a:pPr>
              <a:buFontTx/>
              <a:buNone/>
            </a:pPr>
            <a:r>
              <a:rPr lang="en-US" baseline="0" dirty="0" err="1" smtClean="0"/>
              <a:t>IndexWriters</a:t>
            </a:r>
            <a:r>
              <a:rPr lang="en-US" baseline="0" dirty="0" smtClean="0"/>
              <a:t> and searchers </a:t>
            </a:r>
            <a:r>
              <a:rPr lang="en-US" baseline="0" dirty="0" err="1" smtClean="0"/>
              <a:t>sãõ</a:t>
            </a:r>
            <a:r>
              <a:rPr lang="en-US" baseline="0" dirty="0" smtClean="0"/>
              <a:t> thread e process-safe, num </a:t>
            </a:r>
            <a:r>
              <a:rPr lang="en-US" baseline="0" dirty="0" err="1" smtClean="0"/>
              <a:t>esquema</a:t>
            </a:r>
            <a:r>
              <a:rPr lang="en-US" baseline="0" dirty="0" smtClean="0"/>
              <a:t> de readers/writer.</a:t>
            </a:r>
          </a:p>
          <a:p>
            <a:pPr>
              <a:buFontTx/>
              <a:buNone/>
            </a:pPr>
            <a:r>
              <a:rPr lang="en-US" baseline="0" dirty="0" err="1" smtClean="0"/>
              <a:t>Indice</a:t>
            </a:r>
            <a:r>
              <a:rPr lang="en-US" baseline="0" dirty="0" smtClean="0"/>
              <a:t> é </a:t>
            </a:r>
            <a:r>
              <a:rPr lang="en-US" baseline="0" dirty="0" err="1" smtClean="0"/>
              <a:t>trancado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escrita</a:t>
            </a:r>
            <a:r>
              <a:rPr lang="en-US" baseline="0" dirty="0" smtClean="0"/>
              <a:t>. É </a:t>
            </a:r>
            <a:r>
              <a:rPr lang="en-US" baseline="0" dirty="0" err="1" smtClean="0"/>
              <a:t>preciso</a:t>
            </a:r>
            <a:r>
              <a:rPr lang="en-US" baseline="0" dirty="0" smtClean="0"/>
              <a:t> re-</a:t>
            </a:r>
            <a:r>
              <a:rPr lang="en-US" baseline="0" dirty="0" err="1" smtClean="0"/>
              <a:t>abrir</a:t>
            </a:r>
            <a:r>
              <a:rPr lang="en-US" baseline="0" dirty="0" smtClean="0"/>
              <a:t> um searcher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novos</a:t>
            </a:r>
            <a:r>
              <a:rPr lang="en-US" baseline="0" dirty="0" smtClean="0"/>
              <a:t> items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entretanto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escritos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EE754-1482-4D08-B801-58AD7081021E}" type="slidenum">
              <a:rPr lang="pt-PT" smtClean="0"/>
              <a:pPr/>
              <a:t>17</a:t>
            </a:fld>
            <a:endParaRPr lang="pt-P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Uma</a:t>
            </a:r>
            <a:r>
              <a:rPr lang="en-US" baseline="0" dirty="0" smtClean="0"/>
              <a:t> “</a:t>
            </a:r>
            <a:r>
              <a:rPr lang="en-US" baseline="0" dirty="0" err="1" smtClean="0"/>
              <a:t>arquitectura</a:t>
            </a:r>
            <a:r>
              <a:rPr lang="en-US" baseline="0" dirty="0" smtClean="0"/>
              <a:t>” de search com </a:t>
            </a:r>
            <a:r>
              <a:rPr lang="en-US" baseline="0" dirty="0" err="1" smtClean="0"/>
              <a:t>lucene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tipicamente</a:t>
            </a:r>
            <a:r>
              <a:rPr lang="en-US" baseline="0" dirty="0" smtClean="0"/>
              <a:t> divide-se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partes</a:t>
            </a:r>
            <a:r>
              <a:rPr lang="en-US" baseline="0" dirty="0" smtClean="0"/>
              <a:t>:</a:t>
            </a:r>
          </a:p>
          <a:p>
            <a:pPr>
              <a:buFontTx/>
              <a:buChar char="-"/>
            </a:pPr>
            <a:r>
              <a:rPr lang="en-US" baseline="0" dirty="0" smtClean="0"/>
              <a:t>Indexing</a:t>
            </a:r>
          </a:p>
          <a:p>
            <a:pPr>
              <a:buFontTx/>
              <a:buChar char="-"/>
            </a:pPr>
            <a:r>
              <a:rPr lang="en-US" baseline="0" dirty="0" smtClean="0"/>
              <a:t>Searching </a:t>
            </a:r>
          </a:p>
          <a:p>
            <a:pPr>
              <a:buFontTx/>
              <a:buChar char="-"/>
            </a:pPr>
            <a:endParaRPr lang="en-US" baseline="0" dirty="0" smtClean="0"/>
          </a:p>
          <a:p>
            <a:pPr>
              <a:buFontTx/>
              <a:buNone/>
            </a:pPr>
            <a:r>
              <a:rPr lang="en-US" baseline="0" dirty="0" err="1" smtClean="0"/>
              <a:t>Entidades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nossas</a:t>
            </a:r>
            <a:r>
              <a:rPr lang="en-US" baseline="0" dirty="0" smtClean="0"/>
              <a:t> “</a:t>
            </a:r>
            <a:r>
              <a:rPr lang="en-US" baseline="0" dirty="0" err="1" smtClean="0"/>
              <a:t>entidades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negocio</a:t>
            </a:r>
            <a:r>
              <a:rPr lang="en-US" baseline="0" dirty="0" smtClean="0"/>
              <a:t>”. </a:t>
            </a:r>
            <a:r>
              <a:rPr lang="en-US" baseline="0" dirty="0" err="1" smtClean="0"/>
              <a:t>Podem</a:t>
            </a:r>
            <a:r>
              <a:rPr lang="en-US" baseline="0" dirty="0" smtClean="0"/>
              <a:t> ser </a:t>
            </a:r>
            <a:r>
              <a:rPr lang="en-US" baseline="0" dirty="0" err="1" smtClean="0"/>
              <a:t>posts,livros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documentos</a:t>
            </a:r>
            <a:r>
              <a:rPr lang="en-US" baseline="0" dirty="0" smtClean="0"/>
              <a:t>.</a:t>
            </a:r>
          </a:p>
          <a:p>
            <a:pPr>
              <a:buFontTx/>
              <a:buNone/>
            </a:pPr>
            <a:endParaRPr lang="en-US" baseline="0" dirty="0" smtClean="0"/>
          </a:p>
          <a:p>
            <a:pPr>
              <a:buFontTx/>
              <a:buNone/>
            </a:pPr>
            <a:r>
              <a:rPr lang="en-US" baseline="0" dirty="0" err="1" smtClean="0"/>
              <a:t>IndexWriters</a:t>
            </a:r>
            <a:r>
              <a:rPr lang="en-US" baseline="0" dirty="0" smtClean="0"/>
              <a:t> and searchers </a:t>
            </a:r>
            <a:r>
              <a:rPr lang="en-US" baseline="0" dirty="0" err="1" smtClean="0"/>
              <a:t>sãõ</a:t>
            </a:r>
            <a:r>
              <a:rPr lang="en-US" baseline="0" dirty="0" smtClean="0"/>
              <a:t> thread e process-safe, num </a:t>
            </a:r>
            <a:r>
              <a:rPr lang="en-US" baseline="0" dirty="0" err="1" smtClean="0"/>
              <a:t>esquema</a:t>
            </a:r>
            <a:r>
              <a:rPr lang="en-US" baseline="0" dirty="0" smtClean="0"/>
              <a:t> de readers/writer.</a:t>
            </a:r>
          </a:p>
          <a:p>
            <a:pPr>
              <a:buFontTx/>
              <a:buNone/>
            </a:pPr>
            <a:r>
              <a:rPr lang="en-US" baseline="0" dirty="0" err="1" smtClean="0"/>
              <a:t>Indice</a:t>
            </a:r>
            <a:r>
              <a:rPr lang="en-US" baseline="0" dirty="0" smtClean="0"/>
              <a:t> é </a:t>
            </a:r>
            <a:r>
              <a:rPr lang="en-US" baseline="0" dirty="0" err="1" smtClean="0"/>
              <a:t>trancado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escrita</a:t>
            </a:r>
            <a:r>
              <a:rPr lang="en-US" baseline="0" dirty="0" smtClean="0"/>
              <a:t>. É </a:t>
            </a:r>
            <a:r>
              <a:rPr lang="en-US" baseline="0" dirty="0" err="1" smtClean="0"/>
              <a:t>preciso</a:t>
            </a:r>
            <a:r>
              <a:rPr lang="en-US" baseline="0" dirty="0" smtClean="0"/>
              <a:t> re-</a:t>
            </a:r>
            <a:r>
              <a:rPr lang="en-US" baseline="0" dirty="0" err="1" smtClean="0"/>
              <a:t>abrir</a:t>
            </a:r>
            <a:r>
              <a:rPr lang="en-US" baseline="0" dirty="0" smtClean="0"/>
              <a:t> um searcher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novos</a:t>
            </a:r>
            <a:r>
              <a:rPr lang="en-US" baseline="0" dirty="0" smtClean="0"/>
              <a:t> items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entretanto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escritos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EE754-1482-4D08-B801-58AD7081021E}" type="slidenum">
              <a:rPr lang="pt-PT" smtClean="0"/>
              <a:pPr/>
              <a:t>18</a:t>
            </a:fld>
            <a:endParaRPr lang="pt-P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Uma</a:t>
            </a:r>
            <a:r>
              <a:rPr lang="en-US" baseline="0" dirty="0" smtClean="0"/>
              <a:t> “</a:t>
            </a:r>
            <a:r>
              <a:rPr lang="en-US" baseline="0" dirty="0" err="1" smtClean="0"/>
              <a:t>arquitectura</a:t>
            </a:r>
            <a:r>
              <a:rPr lang="en-US" baseline="0" dirty="0" smtClean="0"/>
              <a:t>” de search com </a:t>
            </a:r>
            <a:r>
              <a:rPr lang="en-US" baseline="0" dirty="0" err="1" smtClean="0"/>
              <a:t>lucene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tipicamente</a:t>
            </a:r>
            <a:r>
              <a:rPr lang="en-US" baseline="0" dirty="0" smtClean="0"/>
              <a:t> divide-se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partes</a:t>
            </a:r>
            <a:r>
              <a:rPr lang="en-US" baseline="0" dirty="0" smtClean="0"/>
              <a:t>:</a:t>
            </a:r>
          </a:p>
          <a:p>
            <a:pPr>
              <a:buFontTx/>
              <a:buChar char="-"/>
            </a:pPr>
            <a:r>
              <a:rPr lang="en-US" baseline="0" dirty="0" smtClean="0"/>
              <a:t>Indexing</a:t>
            </a:r>
          </a:p>
          <a:p>
            <a:pPr>
              <a:buFontTx/>
              <a:buChar char="-"/>
            </a:pPr>
            <a:r>
              <a:rPr lang="en-US" baseline="0" dirty="0" smtClean="0"/>
              <a:t>Searching </a:t>
            </a:r>
          </a:p>
          <a:p>
            <a:pPr>
              <a:buFontTx/>
              <a:buChar char="-"/>
            </a:pPr>
            <a:endParaRPr lang="en-US" baseline="0" dirty="0" smtClean="0"/>
          </a:p>
          <a:p>
            <a:pPr>
              <a:buFontTx/>
              <a:buNone/>
            </a:pPr>
            <a:r>
              <a:rPr lang="en-US" baseline="0" dirty="0" err="1" smtClean="0"/>
              <a:t>Entidades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nossas</a:t>
            </a:r>
            <a:r>
              <a:rPr lang="en-US" baseline="0" dirty="0" smtClean="0"/>
              <a:t> “</a:t>
            </a:r>
            <a:r>
              <a:rPr lang="en-US" baseline="0" dirty="0" err="1" smtClean="0"/>
              <a:t>entidades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negocio</a:t>
            </a:r>
            <a:r>
              <a:rPr lang="en-US" baseline="0" dirty="0" smtClean="0"/>
              <a:t>”. </a:t>
            </a:r>
            <a:r>
              <a:rPr lang="en-US" baseline="0" dirty="0" err="1" smtClean="0"/>
              <a:t>Podem</a:t>
            </a:r>
            <a:r>
              <a:rPr lang="en-US" baseline="0" dirty="0" smtClean="0"/>
              <a:t> ser </a:t>
            </a:r>
            <a:r>
              <a:rPr lang="en-US" baseline="0" dirty="0" err="1" smtClean="0"/>
              <a:t>posts,livros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documentos</a:t>
            </a:r>
            <a:r>
              <a:rPr lang="en-US" baseline="0" dirty="0" smtClean="0"/>
              <a:t>.</a:t>
            </a:r>
          </a:p>
          <a:p>
            <a:pPr>
              <a:buFontTx/>
              <a:buNone/>
            </a:pPr>
            <a:endParaRPr lang="en-US" baseline="0" dirty="0" smtClean="0"/>
          </a:p>
          <a:p>
            <a:pPr>
              <a:buFontTx/>
              <a:buNone/>
            </a:pPr>
            <a:r>
              <a:rPr lang="en-US" baseline="0" dirty="0" err="1" smtClean="0"/>
              <a:t>IndexWriters</a:t>
            </a:r>
            <a:r>
              <a:rPr lang="en-US" baseline="0" dirty="0" smtClean="0"/>
              <a:t> and searchers </a:t>
            </a:r>
            <a:r>
              <a:rPr lang="en-US" baseline="0" dirty="0" err="1" smtClean="0"/>
              <a:t>sãõ</a:t>
            </a:r>
            <a:r>
              <a:rPr lang="en-US" baseline="0" dirty="0" smtClean="0"/>
              <a:t> thread e process-safe, num </a:t>
            </a:r>
            <a:r>
              <a:rPr lang="en-US" baseline="0" dirty="0" err="1" smtClean="0"/>
              <a:t>esquema</a:t>
            </a:r>
            <a:r>
              <a:rPr lang="en-US" baseline="0" dirty="0" smtClean="0"/>
              <a:t> de readers/writer.</a:t>
            </a:r>
          </a:p>
          <a:p>
            <a:pPr>
              <a:buFontTx/>
              <a:buNone/>
            </a:pPr>
            <a:r>
              <a:rPr lang="en-US" baseline="0" dirty="0" err="1" smtClean="0"/>
              <a:t>Indice</a:t>
            </a:r>
            <a:r>
              <a:rPr lang="en-US" baseline="0" dirty="0" smtClean="0"/>
              <a:t> é </a:t>
            </a:r>
            <a:r>
              <a:rPr lang="en-US" baseline="0" dirty="0" err="1" smtClean="0"/>
              <a:t>trancado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escrita</a:t>
            </a:r>
            <a:r>
              <a:rPr lang="en-US" baseline="0" dirty="0" smtClean="0"/>
              <a:t>. É </a:t>
            </a:r>
            <a:r>
              <a:rPr lang="en-US" baseline="0" dirty="0" err="1" smtClean="0"/>
              <a:t>preciso</a:t>
            </a:r>
            <a:r>
              <a:rPr lang="en-US" baseline="0" dirty="0" smtClean="0"/>
              <a:t> re-</a:t>
            </a:r>
            <a:r>
              <a:rPr lang="en-US" baseline="0" dirty="0" err="1" smtClean="0"/>
              <a:t>abrir</a:t>
            </a:r>
            <a:r>
              <a:rPr lang="en-US" baseline="0" dirty="0" smtClean="0"/>
              <a:t> um searcher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novos</a:t>
            </a:r>
            <a:r>
              <a:rPr lang="en-US" baseline="0" dirty="0" smtClean="0"/>
              <a:t> items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entretanto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escritos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EE754-1482-4D08-B801-58AD7081021E}" type="slidenum">
              <a:rPr lang="pt-PT" smtClean="0"/>
              <a:pPr/>
              <a:t>19</a:t>
            </a:fld>
            <a:endParaRPr lang="pt-P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Cria</a:t>
            </a:r>
            <a:r>
              <a:rPr lang="en-US" dirty="0" smtClean="0"/>
              <a:t>-se o </a:t>
            </a:r>
            <a:r>
              <a:rPr lang="en-US" dirty="0" err="1" smtClean="0"/>
              <a:t>indexwriter</a:t>
            </a:r>
            <a:r>
              <a:rPr lang="en-US" dirty="0" smtClean="0"/>
              <a:t>,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escreve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um </a:t>
            </a:r>
            <a:r>
              <a:rPr lang="en-US" dirty="0" err="1" smtClean="0"/>
              <a:t>indice</a:t>
            </a:r>
            <a:r>
              <a:rPr lang="en-US" dirty="0" smtClean="0"/>
              <a:t> </a:t>
            </a:r>
            <a:r>
              <a:rPr lang="en-US" dirty="0" err="1" smtClean="0"/>
              <a:t>documentos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têm</a:t>
            </a:r>
            <a:r>
              <a:rPr lang="en-US" dirty="0" smtClean="0"/>
              <a:t> </a:t>
            </a:r>
            <a:r>
              <a:rPr lang="en-US" dirty="0" err="1" smtClean="0"/>
              <a:t>campos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Um campo tem </a:t>
            </a:r>
            <a:r>
              <a:rPr lang="en-US" dirty="0" err="1" smtClean="0"/>
              <a:t>nome</a:t>
            </a:r>
            <a:r>
              <a:rPr lang="en-US" dirty="0" smtClean="0"/>
              <a:t>, valor e </a:t>
            </a:r>
            <a:r>
              <a:rPr lang="en-US" dirty="0" err="1" smtClean="0"/>
              <a:t>opções</a:t>
            </a:r>
            <a:r>
              <a:rPr lang="en-US" dirty="0" smtClean="0"/>
              <a:t>. </a:t>
            </a:r>
            <a:r>
              <a:rPr lang="en-US" dirty="0" err="1" smtClean="0"/>
              <a:t>Depois</a:t>
            </a:r>
            <a:r>
              <a:rPr lang="en-US" dirty="0" smtClean="0"/>
              <a:t> </a:t>
            </a:r>
            <a:r>
              <a:rPr lang="en-US" dirty="0" err="1" smtClean="0"/>
              <a:t>opções</a:t>
            </a:r>
            <a:r>
              <a:rPr lang="en-US" dirty="0" smtClean="0"/>
              <a:t> </a:t>
            </a:r>
            <a:r>
              <a:rPr lang="en-US" dirty="0" err="1" smtClean="0"/>
              <a:t>vemos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baseline="0" dirty="0" smtClean="0"/>
              <a:t> demo com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detalhe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Atenção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documentos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imutaveis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Ou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seja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alterar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documento</a:t>
            </a:r>
            <a:r>
              <a:rPr lang="en-US" baseline="0" dirty="0" smtClean="0"/>
              <a:t> é </a:t>
            </a:r>
            <a:r>
              <a:rPr lang="en-US" baseline="0" dirty="0" err="1" smtClean="0"/>
              <a:t>preciso</a:t>
            </a:r>
            <a:r>
              <a:rPr lang="en-US" baseline="0" dirty="0" smtClean="0"/>
              <a:t> remove-lo e </a:t>
            </a:r>
            <a:r>
              <a:rPr lang="en-US" baseline="0" dirty="0" err="1" smtClean="0"/>
              <a:t>voltar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adiciona</a:t>
            </a:r>
            <a:r>
              <a:rPr lang="en-US" baseline="0" dirty="0" smtClean="0"/>
              <a:t>-lo </a:t>
            </a:r>
            <a:r>
              <a:rPr lang="en-US" baseline="0" dirty="0" err="1" smtClean="0"/>
              <a:t>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indice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questão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interessante</a:t>
            </a:r>
            <a:r>
              <a:rPr lang="en-US" baseline="0" dirty="0" smtClean="0"/>
              <a:t> tem a </a:t>
            </a:r>
            <a:r>
              <a:rPr lang="en-US" baseline="0" dirty="0" err="1" smtClean="0"/>
              <a:t>ver</a:t>
            </a:r>
            <a:r>
              <a:rPr lang="en-US" baseline="0" dirty="0" smtClean="0"/>
              <a:t> com o facto de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indices </a:t>
            </a:r>
            <a:r>
              <a:rPr lang="en-US" baseline="0" dirty="0" err="1" smtClean="0"/>
              <a:t>podem</a:t>
            </a:r>
            <a:r>
              <a:rPr lang="en-US" baseline="0" dirty="0" smtClean="0"/>
              <a:t> ser </a:t>
            </a:r>
            <a:r>
              <a:rPr lang="en-US" baseline="0" dirty="0" err="1" smtClean="0"/>
              <a:t>combinados</a:t>
            </a:r>
            <a:r>
              <a:rPr lang="en-US" baseline="0" dirty="0" smtClean="0"/>
              <a:t>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EE754-1482-4D08-B801-58AD7081021E}" type="slidenum">
              <a:rPr lang="pt-PT" smtClean="0"/>
              <a:pPr/>
              <a:t>20</a:t>
            </a:fld>
            <a:endParaRPr lang="pt-P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pode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</a:t>
            </a:r>
            <a:r>
              <a:rPr lang="en-US" baseline="0" dirty="0" smtClean="0"/>
              <a:t> indexers a </a:t>
            </a:r>
            <a:r>
              <a:rPr lang="en-US" baseline="0" dirty="0" err="1" smtClean="0"/>
              <a:t>correrem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paralelo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máquinas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diferentes</a:t>
            </a:r>
            <a:r>
              <a:rPr lang="en-US" baseline="0" dirty="0" smtClean="0"/>
              <a:t>) e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indices </a:t>
            </a:r>
            <a:r>
              <a:rPr lang="en-US" baseline="0" dirty="0" err="1" smtClean="0"/>
              <a:t>serem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posteriormente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combinados</a:t>
            </a:r>
            <a:r>
              <a:rPr lang="en-US" baseline="0" dirty="0" smtClean="0"/>
              <a:t> num </a:t>
            </a:r>
            <a:r>
              <a:rPr lang="en-US" baseline="0" dirty="0" err="1" smtClean="0"/>
              <a:t>só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usado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procuras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EE754-1482-4D08-B801-58AD7081021E}" type="slidenum">
              <a:rPr lang="pt-PT" smtClean="0"/>
              <a:pPr/>
              <a:t>21</a:t>
            </a:fld>
            <a:endParaRPr lang="pt-P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Um query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vem</a:t>
            </a:r>
            <a:r>
              <a:rPr lang="en-US" dirty="0" smtClean="0"/>
              <a:t> 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utilizador</a:t>
            </a:r>
            <a:r>
              <a:rPr lang="en-US" baseline="0" dirty="0" smtClean="0"/>
              <a:t> tem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ser </a:t>
            </a:r>
            <a:r>
              <a:rPr lang="en-US" baseline="0" dirty="0" err="1" smtClean="0"/>
              <a:t>analisado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dividido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tokens e stemmed, o </a:t>
            </a:r>
            <a:r>
              <a:rPr lang="en-US" baseline="0" dirty="0" err="1" smtClean="0"/>
              <a:t>mesmo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feito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documentos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indice</a:t>
            </a:r>
            <a:r>
              <a:rPr lang="en-US" baseline="0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sai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procurar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indice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“search results”,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apenas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apontam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documentos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Depois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obter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documento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é </a:t>
            </a:r>
            <a:r>
              <a:rPr lang="en-US" baseline="0" dirty="0" err="1" smtClean="0"/>
              <a:t>preciso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pedir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indice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através</a:t>
            </a:r>
            <a:r>
              <a:rPr lang="en-US" baseline="0" dirty="0" smtClean="0"/>
              <a:t> do searcher) o </a:t>
            </a:r>
            <a:r>
              <a:rPr lang="en-US" baseline="0" dirty="0" err="1" smtClean="0"/>
              <a:t>documento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De </a:t>
            </a:r>
            <a:r>
              <a:rPr lang="en-US" baseline="0" dirty="0" err="1" smtClean="0"/>
              <a:t>reparar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documento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é a “</a:t>
            </a:r>
            <a:r>
              <a:rPr lang="en-US" baseline="0" dirty="0" err="1" smtClean="0"/>
              <a:t>entidade</a:t>
            </a:r>
            <a:r>
              <a:rPr lang="en-US" baseline="0" dirty="0" smtClean="0"/>
              <a:t>”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quisemos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guardar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sim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representaçãõ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lucene</a:t>
            </a:r>
            <a:r>
              <a:rPr lang="en-US" baseline="0" dirty="0" smtClean="0"/>
              <a:t> tem </a:t>
            </a:r>
            <a:r>
              <a:rPr lang="en-US" baseline="0" dirty="0" err="1" smtClean="0"/>
              <a:t>dela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EE754-1482-4D08-B801-58AD7081021E}" type="slidenum">
              <a:rPr lang="pt-PT" smtClean="0"/>
              <a:pPr/>
              <a:t>22</a:t>
            </a:fld>
            <a:endParaRPr lang="pt-P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Tanto</a:t>
            </a:r>
            <a:r>
              <a:rPr lang="en-US" dirty="0" smtClean="0"/>
              <a:t> no searcher </a:t>
            </a:r>
            <a:r>
              <a:rPr lang="en-US" dirty="0" err="1" smtClean="0"/>
              <a:t>como</a:t>
            </a:r>
            <a:r>
              <a:rPr lang="en-US" dirty="0" smtClean="0"/>
              <a:t> 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indexerem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havia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caixa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chamada</a:t>
            </a:r>
            <a:r>
              <a:rPr lang="en-US" baseline="0" dirty="0" smtClean="0"/>
              <a:t> “analyzer”.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Um </a:t>
            </a:r>
            <a:r>
              <a:rPr lang="en-US" dirty="0" err="1" smtClean="0"/>
              <a:t>analizador</a:t>
            </a:r>
            <a:r>
              <a:rPr lang="en-US" dirty="0" smtClean="0"/>
              <a:t> </a:t>
            </a:r>
            <a:r>
              <a:rPr lang="en-US" dirty="0" err="1" smtClean="0"/>
              <a:t>interpreta</a:t>
            </a:r>
            <a:r>
              <a:rPr lang="en-US" dirty="0" smtClean="0"/>
              <a:t> o </a:t>
            </a:r>
            <a:r>
              <a:rPr lang="en-US" dirty="0" err="1" smtClean="0"/>
              <a:t>texto</a:t>
            </a:r>
            <a:r>
              <a:rPr lang="en-US" dirty="0" smtClean="0"/>
              <a:t> e “</a:t>
            </a:r>
            <a:r>
              <a:rPr lang="en-US" dirty="0" err="1" smtClean="0"/>
              <a:t>extrai</a:t>
            </a:r>
            <a:r>
              <a:rPr lang="en-US" dirty="0" smtClean="0"/>
              <a:t>” tokens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guardados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indice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Implementam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técnicas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algoritmos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linguistica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melhorar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qualidade</a:t>
            </a:r>
            <a:r>
              <a:rPr lang="en-US" baseline="0" dirty="0" smtClean="0"/>
              <a:t> dos </a:t>
            </a:r>
            <a:r>
              <a:rPr lang="en-US" baseline="0" dirty="0" err="1" smtClean="0"/>
              <a:t>resultados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Inclui</a:t>
            </a:r>
            <a:r>
              <a:rPr lang="en-US" baseline="0" dirty="0" smtClean="0"/>
              <a:t>-se </a:t>
            </a:r>
            <a:r>
              <a:rPr lang="en-US" baseline="0" dirty="0" err="1" smtClean="0"/>
              <a:t>informação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posição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texto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nos</a:t>
            </a:r>
            <a:r>
              <a:rPr lang="en-US" baseline="0" dirty="0" smtClean="0"/>
              <a:t> tokens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Stopwords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“</a:t>
            </a:r>
            <a:r>
              <a:rPr lang="en-US" baseline="0" dirty="0" err="1" smtClean="0"/>
              <a:t>ruido</a:t>
            </a:r>
            <a:r>
              <a:rPr lang="en-US" baseline="0" dirty="0" smtClean="0"/>
              <a:t>” </a:t>
            </a:r>
            <a:r>
              <a:rPr lang="en-US" baseline="0" dirty="0" err="1" smtClean="0"/>
              <a:t>linguistico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tipicamete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nãõ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interessa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guardar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a, </a:t>
            </a:r>
            <a:r>
              <a:rPr lang="en-US" baseline="0" dirty="0" err="1" smtClean="0"/>
              <a:t>aos</a:t>
            </a:r>
            <a:r>
              <a:rPr lang="en-US" baseline="0" dirty="0" smtClean="0"/>
              <a:t>, dos,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quando</a:t>
            </a:r>
            <a:r>
              <a:rPr lang="en-US" baseline="0" dirty="0" smtClean="0"/>
              <a:t>…</a:t>
            </a:r>
          </a:p>
          <a:p>
            <a:endParaRPr lang="en-US" dirty="0" smtClean="0"/>
          </a:p>
          <a:p>
            <a:r>
              <a:rPr lang="en-US" dirty="0" smtClean="0"/>
              <a:t>Stemming é </a:t>
            </a:r>
            <a:r>
              <a:rPr lang="en-US" dirty="0" err="1" smtClean="0"/>
              <a:t>dependente</a:t>
            </a:r>
            <a:r>
              <a:rPr lang="en-US" dirty="0" smtClean="0"/>
              <a:t> de </a:t>
            </a:r>
            <a:r>
              <a:rPr lang="en-US" dirty="0" err="1" smtClean="0"/>
              <a:t>linguagem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consiste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reduzir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palavras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palavra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raiz</a:t>
            </a:r>
            <a:r>
              <a:rPr lang="en-US" baseline="0" dirty="0" smtClean="0"/>
              <a:t> (de forma a </a:t>
            </a:r>
            <a:r>
              <a:rPr lang="en-US" baseline="0" dirty="0" err="1" smtClean="0"/>
              <a:t>encontrar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compilar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seprocura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compilação</a:t>
            </a:r>
            <a:r>
              <a:rPr lang="en-US" baseline="0" dirty="0" smtClean="0"/>
              <a:t>, e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importante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encontrar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codigos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quando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procura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codigo</a:t>
            </a:r>
            <a:r>
              <a:rPr lang="en-US" baseline="0" dirty="0" smtClean="0"/>
              <a:t> [ser </a:t>
            </a:r>
            <a:r>
              <a:rPr lang="en-US" baseline="0" dirty="0" err="1" smtClean="0"/>
              <a:t>invariante</a:t>
            </a:r>
            <a:r>
              <a:rPr lang="en-US" baseline="0" dirty="0" smtClean="0"/>
              <a:t> com </a:t>
            </a:r>
            <a:r>
              <a:rPr lang="en-US" baseline="0" dirty="0" err="1" smtClean="0"/>
              <a:t>numero</a:t>
            </a:r>
            <a:r>
              <a:rPr lang="en-US" baseline="0" dirty="0" smtClean="0"/>
              <a:t>])</a:t>
            </a:r>
          </a:p>
          <a:p>
            <a:endParaRPr lang="en-US" dirty="0" smtClean="0"/>
          </a:p>
          <a:p>
            <a:r>
              <a:rPr lang="en-US" dirty="0" err="1" smtClean="0"/>
              <a:t>Neste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exemplificar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usei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BrazilianAnalyzer</a:t>
            </a:r>
            <a:r>
              <a:rPr lang="en-US" baseline="0" dirty="0" smtClean="0"/>
              <a:t> (com o </a:t>
            </a:r>
            <a:r>
              <a:rPr lang="en-US" baseline="0" dirty="0" err="1" smtClean="0"/>
              <a:t>luke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falo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seguir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mostro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demo)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EE754-1482-4D08-B801-58AD7081021E}" type="slidenum">
              <a:rPr lang="pt-PT" smtClean="0"/>
              <a:pPr/>
              <a:t>23</a:t>
            </a:fld>
            <a:endParaRPr lang="pt-P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b="1" dirty="0" smtClean="0"/>
              <a:t>Para explorar</a:t>
            </a:r>
            <a:endParaRPr lang="pt-PT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EE754-1482-4D08-B801-58AD7081021E}" type="slidenum">
              <a:rPr lang="pt-PT" smtClean="0"/>
              <a:pPr/>
              <a:t>25</a:t>
            </a:fld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mtClean="0"/>
              <a:t>Motivação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DD797-70A7-6742-AA06-5C4D6656002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34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EE754-1482-4D08-B801-58AD7081021E}" type="slidenum">
              <a:rPr lang="pt-PT" smtClean="0"/>
              <a:pPr/>
              <a:t>7</a:t>
            </a:fld>
            <a:endParaRPr lang="pt-P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Web Text</a:t>
            </a:r>
            <a:r>
              <a:rPr lang="pt-PT" baseline="0" dirty="0" smtClean="0"/>
              <a:t> Search engines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EE754-1482-4D08-B801-58AD7081021E}" type="slidenum">
              <a:rPr lang="pt-PT" smtClean="0"/>
              <a:pPr/>
              <a:t>8</a:t>
            </a:fld>
            <a:endParaRPr lang="pt-P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Verdade, nós</a:t>
            </a:r>
            <a:r>
              <a:rPr lang="pt-PT" baseline="0" dirty="0" smtClean="0"/>
              <a:t> não trabalhamos (todos) no google, no bing, no yahoo</a:t>
            </a:r>
          </a:p>
          <a:p>
            <a:r>
              <a:rPr lang="pt-PT" baseline="0" dirty="0" smtClean="0"/>
              <a:t>Mas fazemos CMS...</a:t>
            </a:r>
          </a:p>
          <a:p>
            <a:r>
              <a:rPr lang="pt-PT" baseline="0" dirty="0" smtClean="0"/>
              <a:t>Fazemos foruns de discussão, wikis, procuras em documentos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EE754-1482-4D08-B801-58AD7081021E}" type="slidenum">
              <a:rPr lang="pt-PT" smtClean="0"/>
              <a:pPr/>
              <a:t>9</a:t>
            </a:fld>
            <a:endParaRPr lang="pt-P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http://svn.apache.org/repos/asf/lucene/java/trunk/CHANGES.txt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EE754-1482-4D08-B801-58AD7081021E}" type="slidenum">
              <a:rPr lang="pt-PT" smtClean="0"/>
              <a:pPr/>
              <a:t>10</a:t>
            </a:fld>
            <a:endParaRPr lang="pt-P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http://svn.apache.org/repos/asf/lucene/java/trunk/CHANGES.txt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EE754-1482-4D08-B801-58AD7081021E}" type="slidenum">
              <a:rPr lang="pt-PT" smtClean="0"/>
              <a:pPr/>
              <a:t>11</a:t>
            </a:fld>
            <a:endParaRPr lang="pt-P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Lucene.net</a:t>
            </a:r>
            <a:r>
              <a:rPr lang="pt-PT" baseline="0" dirty="0" smtClean="0"/>
              <a:t> - http://incubator.apache.org/lucene.net/</a:t>
            </a:r>
          </a:p>
          <a:p>
            <a:r>
              <a:rPr lang="pt-PT" baseline="0" dirty="0" smtClean="0"/>
              <a:t>Solr - http://lucene.apache.org/solr/</a:t>
            </a:r>
            <a:endParaRPr lang="pt-PT" dirty="0" smtClean="0"/>
          </a:p>
          <a:p>
            <a:r>
              <a:rPr lang="pt-PT" dirty="0" smtClean="0"/>
              <a:t>Lucene - http://lucene.apache.org/</a:t>
            </a:r>
          </a:p>
          <a:p>
            <a:r>
              <a:rPr lang="pt-PT" dirty="0" smtClean="0"/>
              <a:t>Xapian - http://xapian.org/</a:t>
            </a:r>
          </a:p>
          <a:p>
            <a:endParaRPr lang="pt-PT" dirty="0" smtClean="0"/>
          </a:p>
          <a:p>
            <a:r>
              <a:rPr lang="pt-PT" dirty="0" smtClean="0"/>
              <a:t>Mais implementaçoes em http://wiki.apache.org/lucene-java/LuceneImplementations</a:t>
            </a:r>
          </a:p>
          <a:p>
            <a:endParaRPr lang="pt-PT" dirty="0" smtClean="0"/>
          </a:p>
          <a:p>
            <a:r>
              <a:rPr lang="pt-PT" dirty="0" smtClean="0"/>
              <a:t>Solr é uma search engine “appliance”construida</a:t>
            </a:r>
            <a:r>
              <a:rPr lang="pt-PT" baseline="0" dirty="0" smtClean="0"/>
              <a:t> em cima de lucene que fornece serviços de indexação e searching por API HTTP</a:t>
            </a:r>
          </a:p>
          <a:p>
            <a:r>
              <a:rPr lang="pt-PT" dirty="0" smtClean="0"/>
              <a:t>Nutch</a:t>
            </a:r>
            <a:r>
              <a:rPr lang="pt-PT" baseline="0" dirty="0" smtClean="0"/>
              <a:t> é um crawler/indexer/searcher web</a:t>
            </a:r>
          </a:p>
          <a:p>
            <a:endParaRPr lang="pt-PT" baseline="0" dirty="0" smtClean="0"/>
          </a:p>
          <a:p>
            <a:r>
              <a:rPr lang="pt-PT" baseline="0" dirty="0" smtClean="0"/>
              <a:t>Posso acabar por ter de explicar as diferenças entre os dois</a:t>
            </a:r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PyLucene compila java</a:t>
            </a:r>
            <a:r>
              <a:rPr lang="pt-PT" baseline="0" dirty="0" smtClean="0"/>
              <a:t> para C e “wrappa” o código C para ser consumido por python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EE754-1482-4D08-B801-58AD7081021E}" type="slidenum">
              <a:rPr lang="pt-PT" smtClean="0"/>
              <a:pPr/>
              <a:t>12</a:t>
            </a:fld>
            <a:endParaRPr lang="pt-P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Queremos</a:t>
            </a:r>
            <a:r>
              <a:rPr lang="pt-PT" baseline="0" dirty="0" smtClean="0"/>
              <a:t> encontrar a resposta ao nosso pedido.</a:t>
            </a:r>
          </a:p>
          <a:p>
            <a:r>
              <a:rPr lang="pt-PT" baseline="0" dirty="0" smtClean="0"/>
              <a:t>Não sabemos se a resposta tem as palavras exactamente iguais ao pedido, podemos estar a procurar em imensos sitios, e quueremos ter uma ideia de quao relevante é uma reposta em relação ao que perguntamos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EE754-1482-4D08-B801-58AD7081021E}" type="slidenum">
              <a:rPr lang="pt-PT" smtClean="0"/>
              <a:pPr/>
              <a:t>14</a:t>
            </a:fld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unisys.pt/index.htm" TargetMode="External"/><Relationship Id="rId13" Type="http://schemas.openxmlformats.org/officeDocument/2006/relationships/image" Target="../media/image16.gif"/><Relationship Id="rId3" Type="http://schemas.openxmlformats.org/officeDocument/2006/relationships/image" Target="../media/image11.png"/><Relationship Id="rId7" Type="http://schemas.openxmlformats.org/officeDocument/2006/relationships/image" Target="../media/image13.gif"/><Relationship Id="rId12" Type="http://schemas.openxmlformats.org/officeDocument/2006/relationships/hyperlink" Target="http://www.bi4all.pt/" TargetMode="External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sqlpass.org/" TargetMode="External"/><Relationship Id="rId11" Type="http://schemas.openxmlformats.org/officeDocument/2006/relationships/image" Target="../media/image15.png"/><Relationship Id="rId5" Type="http://schemas.openxmlformats.org/officeDocument/2006/relationships/image" Target="../media/image12.jpeg"/><Relationship Id="rId15" Type="http://schemas.openxmlformats.org/officeDocument/2006/relationships/image" Target="../media/image18.jpeg"/><Relationship Id="rId10" Type="http://schemas.openxmlformats.org/officeDocument/2006/relationships/hyperlink" Target="http://www.devscope.net/" TargetMode="External"/><Relationship Id="rId4" Type="http://schemas.openxmlformats.org/officeDocument/2006/relationships/hyperlink" Target="http://www.tsunami.pt/" TargetMode="External"/><Relationship Id="rId9" Type="http://schemas.openxmlformats.org/officeDocument/2006/relationships/image" Target="../media/image14.gif"/><Relationship Id="rId14" Type="http://schemas.openxmlformats.org/officeDocument/2006/relationships/image" Target="../media/image17.jpe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4" descr="ETIQUETA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861048"/>
            <a:ext cx="4316024" cy="2809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50" name="Text Placeholder 49"/>
          <p:cNvSpPr>
            <a:spLocks noGrp="1"/>
          </p:cNvSpPr>
          <p:nvPr>
            <p:ph type="body" sz="quarter" idx="16" hasCustomPrompt="1"/>
          </p:nvPr>
        </p:nvSpPr>
        <p:spPr>
          <a:xfrm rot="21337995">
            <a:off x="4658383" y="4463947"/>
            <a:ext cx="4248150" cy="26797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363636" mc:Ignorable="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SPEAKER NAME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6A47-FE76-4723-9AAE-64ABF2B1C033}" type="datetimeFigureOut">
              <a:rPr lang="pt-PT" smtClean="0"/>
              <a:pPr/>
              <a:t>20-04-2010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2305-FF02-455A-8E87-C53BD73059EB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0" y="1939957"/>
            <a:ext cx="9144000" cy="177577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</a:ln>
          <a:effectLst>
            <a:outerShdw blurRad="127000" algn="ctr">
              <a:srgbClr xmlns:mc="http://schemas.openxmlformats.org/markup-compatibility/2006" xmlns:a14="http://schemas.microsoft.com/office/drawing/2010/main" val="000000" mc:Ignorable="">
                <a:alpha val="43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vert="horz" lIns="91440" tIns="45720" rIns="91440" bIns="45720" rtlCol="0" anchor="t">
            <a:normAutofit/>
          </a:bodyPr>
          <a:lstStyle>
            <a:lvl1pPr algn="l">
              <a:defRPr>
                <a:solidFill>
                  <a:srgbClr xmlns:mc="http://schemas.openxmlformats.org/markup-compatibility/2006" xmlns:a14="http://schemas.microsoft.com/office/drawing/2010/main" val="237AB9" mc:Ignorable=""/>
                </a:solidFill>
                <a:latin typeface="RoyHand RP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4400" b="0" i="0" u="none" strike="noStrike" kern="1200" cap="none" spc="0" normalizeH="0" baseline="0" noProof="0" dirty="0">
              <a:ln>
                <a:noFill/>
              </a:ln>
              <a:solidFill>
                <a:srgbClr xmlns:mc="http://schemas.openxmlformats.org/markup-compatibility/2006" xmlns:a14="http://schemas.microsoft.com/office/drawing/2010/main" val="237AB9" mc:Ignorable=""/>
              </a:solidFill>
              <a:effectLst/>
              <a:uLnTx/>
              <a:uFillTx/>
              <a:latin typeface="RoyHand RP"/>
              <a:ea typeface="+mj-ea"/>
              <a:cs typeface="+mj-cs"/>
            </a:endParaRPr>
          </a:p>
        </p:txBody>
      </p:sp>
      <p:pic>
        <p:nvPicPr>
          <p:cNvPr id="32" name="Picture 5" descr="LOGOTIPO TECHDAYS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76" y="271902"/>
            <a:ext cx="2519077" cy="92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35" name="Title 1"/>
          <p:cNvSpPr>
            <a:spLocks noGrp="1"/>
          </p:cNvSpPr>
          <p:nvPr>
            <p:ph type="ctrTitle"/>
          </p:nvPr>
        </p:nvSpPr>
        <p:spPr>
          <a:xfrm>
            <a:off x="35496" y="1939957"/>
            <a:ext cx="9108504" cy="1777075"/>
          </a:xfr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anchor="ctr" anchorCtr="0"/>
          <a:lstStyle>
            <a:lvl1pPr algn="l">
              <a:defRPr>
                <a:solidFill>
                  <a:srgbClr xmlns:mc="http://schemas.openxmlformats.org/markup-compatibility/2006" xmlns:a14="http://schemas.microsoft.com/office/drawing/2010/main" val="0070C0" mc:Ignorable=""/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r>
              <a:rPr lang="en-US" sz="5400" dirty="0" smtClean="0">
                <a:solidFill>
                  <a:srgbClr xmlns:mc="http://schemas.openxmlformats.org/markup-compatibility/2006" xmlns:a14="http://schemas.microsoft.com/office/drawing/2010/main" val="0070C0" mc:Ignorable=""/>
                </a:solidFill>
                <a:latin typeface="Segoe UI Light" pitchFamily="34" charset="0"/>
              </a:rPr>
              <a:t>This is the Full Session Title</a:t>
            </a:r>
            <a:endParaRPr lang="pt-PT" sz="5400" dirty="0">
              <a:solidFill>
                <a:srgbClr xmlns:mc="http://schemas.openxmlformats.org/markup-compatibility/2006" xmlns:a14="http://schemas.microsoft.com/office/drawing/2010/main" val="0070C0" mc:Ignorable=""/>
              </a:solidFill>
              <a:latin typeface="Segoe UI Light" pitchFamily="34" charset="0"/>
            </a:endParaRPr>
          </a:p>
        </p:txBody>
      </p:sp>
      <p:pic>
        <p:nvPicPr>
          <p:cNvPr id="36" name="Picture 4" descr="ETIQUETA"/>
          <p:cNvPicPr>
            <a:picLocks noChangeAspect="1" noChangeArrowheads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33" y="1551145"/>
            <a:ext cx="1446683" cy="94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pic>
        <p:nvPicPr>
          <p:cNvPr id="38" name="Picture 8" descr="BOX PRODUTIVIDADE"/>
          <p:cNvPicPr>
            <a:picLocks noChangeAspect="1" noChangeArrowheads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6" b="37461"/>
          <a:stretch/>
        </p:blipFill>
        <p:spPr bwMode="auto">
          <a:xfrm>
            <a:off x="1" y="3644853"/>
            <a:ext cx="4572000" cy="324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48" name="Text Placeholder 47"/>
          <p:cNvSpPr>
            <a:spLocks noGrp="1"/>
          </p:cNvSpPr>
          <p:nvPr>
            <p:ph type="body" sz="quarter" idx="15" hasCustomPrompt="1"/>
          </p:nvPr>
        </p:nvSpPr>
        <p:spPr>
          <a:xfrm rot="21357644">
            <a:off x="371881" y="1749989"/>
            <a:ext cx="1164204" cy="369799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xmlns:mc="http://schemas.openxmlformats.org/markup-compatibility/2006" xmlns:a14="http://schemas.microsoft.com/office/drawing/2010/main" val="00B0F0" mc:Ignorable=""/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pt-PT" dirty="0" smtClean="0"/>
              <a:t>COD000</a:t>
            </a:r>
            <a:endParaRPr lang="pt-PT" dirty="0"/>
          </a:p>
        </p:txBody>
      </p:sp>
      <p:sp>
        <p:nvSpPr>
          <p:cNvPr id="51" name="Text Placeholder 49"/>
          <p:cNvSpPr>
            <a:spLocks noGrp="1"/>
          </p:cNvSpPr>
          <p:nvPr>
            <p:ph type="body" sz="quarter" idx="17" hasCustomPrompt="1"/>
          </p:nvPr>
        </p:nvSpPr>
        <p:spPr>
          <a:xfrm rot="21337995">
            <a:off x="4731320" y="4731714"/>
            <a:ext cx="4248150" cy="1366683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>
                <a:solidFill>
                  <a:srgbClr xmlns:mc="http://schemas.openxmlformats.org/markup-compatibility/2006" xmlns:a14="http://schemas.microsoft.com/office/drawing/2010/main" val="FFC000" mc:Ignorable="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8000" mc:Ignorable="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COMPANY</a:t>
            </a:r>
          </a:p>
          <a:p>
            <a:pPr marL="0" marR="0" lvl="0" indent="0" algn="l" defTabSz="914400" rtl="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8000" mc:Ignorable="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SPEAKER.NAME@COMPANY.COM</a:t>
            </a:r>
          </a:p>
          <a:p>
            <a:pPr marL="0" marR="0" lvl="0" indent="0" algn="l" defTabSz="914400" rtl="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8000" mc:Ignorable="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Twitter</a:t>
            </a:r>
          </a:p>
          <a:p>
            <a:pPr marL="0" marR="0" lvl="0" indent="0" algn="l" defTabSz="914400" rtl="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8000" mc:Ignorable="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blog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3925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6A47-FE76-4723-9AAE-64ABF2B1C033}" type="datetimeFigureOut">
              <a:rPr lang="pt-PT" smtClean="0"/>
              <a:pPr/>
              <a:t>20-04-2010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2305-FF02-455A-8E87-C53BD73059EB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techdays-2010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96200" y="6065520"/>
            <a:ext cx="1219200" cy="48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50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6A47-FE76-4723-9AAE-64ABF2B1C033}" type="datetimeFigureOut">
              <a:rPr lang="pt-PT" smtClean="0"/>
              <a:pPr/>
              <a:t>20-04-2010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2305-FF02-455A-8E87-C53BD73059EB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techdays-2010.png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696200" y="6065520"/>
            <a:ext cx="1219200" cy="48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50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_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 userDrawn="1"/>
        </p:nvSpPr>
        <p:spPr>
          <a:xfrm>
            <a:off x="0" y="3165395"/>
            <a:ext cx="9144000" cy="177577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</a:ln>
          <a:effectLst>
            <a:outerShdw blurRad="127000" algn="ctr">
              <a:srgbClr xmlns:mc="http://schemas.openxmlformats.org/markup-compatibility/2006" xmlns:a14="http://schemas.microsoft.com/office/drawing/2010/main" val="000000" mc:Ignorable="">
                <a:alpha val="43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vert="horz" lIns="91440" tIns="45720" rIns="91440" bIns="45720" rtlCol="0" anchor="t">
            <a:normAutofit/>
          </a:bodyPr>
          <a:lstStyle>
            <a:lvl1pPr algn="l">
              <a:defRPr>
                <a:solidFill>
                  <a:srgbClr xmlns:mc="http://schemas.openxmlformats.org/markup-compatibility/2006" xmlns:a14="http://schemas.microsoft.com/office/drawing/2010/main" val="237AB9" mc:Ignorable=""/>
                </a:solidFill>
                <a:latin typeface="RoyHand RP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4400" b="0" i="0" u="none" strike="noStrike" kern="1200" cap="none" spc="0" normalizeH="0" baseline="0" noProof="0" dirty="0">
              <a:ln>
                <a:noFill/>
              </a:ln>
              <a:solidFill>
                <a:srgbClr xmlns:mc="http://schemas.openxmlformats.org/markup-compatibility/2006" xmlns:a14="http://schemas.microsoft.com/office/drawing/2010/main" val="237AB9" mc:Ignorable=""/>
              </a:solidFill>
              <a:effectLst/>
              <a:uLnTx/>
              <a:uFillTx/>
              <a:latin typeface="RoyHand RP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6A47-FE76-4723-9AAE-64ABF2B1C033}" type="datetimeFigureOut">
              <a:rPr lang="pt-PT" smtClean="0"/>
              <a:pPr/>
              <a:t>20-04-2010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2305-FF02-455A-8E87-C53BD73059EB}" type="slidenum">
              <a:rPr lang="pt-PT" smtClean="0"/>
              <a:pPr/>
              <a:t>‹#›</a:t>
            </a:fld>
            <a:endParaRPr lang="pt-PT"/>
          </a:p>
        </p:txBody>
      </p:sp>
      <p:pic>
        <p:nvPicPr>
          <p:cNvPr id="11" name="Picture 7" descr="BOX EFICIENCIA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40"/>
          <a:stretch/>
        </p:blipFill>
        <p:spPr bwMode="auto">
          <a:xfrm flipH="1">
            <a:off x="4572000" y="2252896"/>
            <a:ext cx="4608512" cy="458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107504" y="2780928"/>
            <a:ext cx="511256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xmlns:mc="http://schemas.openxmlformats.org/markup-compatibility/2006" xmlns:a14="http://schemas.microsoft.com/office/drawing/2010/main" val="FFC000" mc:Ignorable="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3800" b="0" i="0" u="none" strike="noStrike" kern="1200" cap="none" spc="0" normalizeH="0" baseline="0" noProof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237AB9" mc:Ignorable="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 &amp; A</a:t>
            </a:r>
            <a:endParaRPr kumimoji="0" lang="pt-PT" sz="13800" b="0" i="0" u="none" strike="noStrike" kern="1200" cap="none" spc="0" normalizeH="0" baseline="0" noProof="0" dirty="0" smtClean="0">
              <a:ln>
                <a:noFill/>
              </a:ln>
              <a:solidFill>
                <a:srgbClr xmlns:mc="http://schemas.openxmlformats.org/markup-compatibility/2006" xmlns:a14="http://schemas.microsoft.com/office/drawing/2010/main" val="237AB9" mc:Ignorable="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pt-PT" sz="8000" b="0" dirty="0">
              <a:solidFill>
                <a:srgbClr xmlns:mc="http://schemas.openxmlformats.org/markup-compatibility/2006" xmlns:a14="http://schemas.microsoft.com/office/drawing/2010/main" val="237AB9" mc:Ignorable=""/>
              </a:solidFill>
            </a:endParaRPr>
          </a:p>
        </p:txBody>
      </p:sp>
      <p:pic>
        <p:nvPicPr>
          <p:cNvPr id="10" name="Picture 8" descr="BOX PRODUTIVIDADE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6" b="37461"/>
          <a:stretch/>
        </p:blipFill>
        <p:spPr bwMode="auto">
          <a:xfrm>
            <a:off x="884828" y="4221088"/>
            <a:ext cx="3759001" cy="2664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447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6A47-FE76-4723-9AAE-64ABF2B1C033}" type="datetimeFigureOut">
              <a:rPr lang="pt-PT" smtClean="0"/>
              <a:pPr/>
              <a:t>20-04-2010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2305-FF02-455A-8E87-C53BD73059EB}" type="slidenum">
              <a:rPr lang="pt-PT" smtClean="0"/>
              <a:pPr/>
              <a:t>‹#›</a:t>
            </a:fld>
            <a:endParaRPr lang="pt-PT"/>
          </a:p>
        </p:txBody>
      </p:sp>
      <p:pic>
        <p:nvPicPr>
          <p:cNvPr id="6" name="Picture 4" descr="BOX OBRIGAD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662" y="2215430"/>
            <a:ext cx="4051300" cy="272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1835696" y="476672"/>
            <a:ext cx="5400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3200" dirty="0">
                <a:solidFill>
                  <a:srgbClr xmlns:mc="http://schemas.openxmlformats.org/markup-compatibility/2006" xmlns:a14="http://schemas.microsoft.com/office/drawing/2010/main" val="237AB9" mc:Ignorable=""/>
                </a:solidFill>
              </a:rPr>
              <a:t>A sua opinião é </a:t>
            </a:r>
            <a:r>
              <a:rPr lang="pt-PT" sz="3200" b="1" dirty="0">
                <a:solidFill>
                  <a:srgbClr xmlns:mc="http://schemas.openxmlformats.org/markup-compatibility/2006" xmlns:a14="http://schemas.microsoft.com/office/drawing/2010/main" val="237AB9" mc:Ignorable=""/>
                </a:solidFill>
              </a:rPr>
              <a:t>importante</a:t>
            </a:r>
            <a:r>
              <a:rPr lang="pt-PT" sz="3200" dirty="0">
                <a:solidFill>
                  <a:srgbClr xmlns:mc="http://schemas.openxmlformats.org/markup-compatibility/2006" xmlns:a14="http://schemas.microsoft.com/office/drawing/2010/main" val="237AB9" mc:Ignorable=""/>
                </a:solidFill>
              </a:rPr>
              <a:t>!</a:t>
            </a:r>
            <a:br>
              <a:rPr lang="pt-PT" sz="3200" dirty="0">
                <a:solidFill>
                  <a:srgbClr xmlns:mc="http://schemas.openxmlformats.org/markup-compatibility/2006" xmlns:a14="http://schemas.microsoft.com/office/drawing/2010/main" val="237AB9" mc:Ignorable=""/>
                </a:solidFill>
              </a:rPr>
            </a:br>
            <a:r>
              <a:rPr lang="pt-PT" sz="3200" dirty="0">
                <a:solidFill>
                  <a:srgbClr xmlns:mc="http://schemas.openxmlformats.org/markup-compatibility/2006" xmlns:a14="http://schemas.microsoft.com/office/drawing/2010/main" val="237AB9" mc:Ignorable=""/>
                </a:solidFill>
              </a:rPr>
              <a:t>Complete o questionário de avaliação e devolva-o </a:t>
            </a:r>
            <a:r>
              <a:rPr lang="pt-PT" sz="3200" dirty="0" smtClean="0">
                <a:solidFill>
                  <a:srgbClr xmlns:mc="http://schemas.openxmlformats.org/markup-compatibility/2006" xmlns:a14="http://schemas.microsoft.com/office/drawing/2010/main" val="237AB9" mc:Ignorable=""/>
                </a:solidFill>
              </a:rPr>
              <a:t>à saida.</a:t>
            </a:r>
            <a:endParaRPr lang="pt-PT" sz="3200" dirty="0">
              <a:solidFill>
                <a:srgbClr xmlns:mc="http://schemas.openxmlformats.org/markup-compatibility/2006" xmlns:a14="http://schemas.microsoft.com/office/drawing/2010/main" val="237AB9" mc:Ignorable="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99592" y="4945951"/>
            <a:ext cx="7380819" cy="1147345"/>
            <a:chOff x="899592" y="4801935"/>
            <a:chExt cx="7380819" cy="1147345"/>
          </a:xfrm>
        </p:grpSpPr>
        <p:sp>
          <p:nvSpPr>
            <p:cNvPr id="9" name="Rectangle 8"/>
            <p:cNvSpPr/>
            <p:nvPr/>
          </p:nvSpPr>
          <p:spPr>
            <a:xfrm>
              <a:off x="899592" y="4801935"/>
              <a:ext cx="7380819" cy="11473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0" name="Picture 2" descr="http://www.techdays2010.com/Content/Images/logotsunami.jpg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5566" y="5534838"/>
              <a:ext cx="1862642" cy="266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</a:extLst>
          </p:spPr>
        </p:pic>
        <p:pic>
          <p:nvPicPr>
            <p:cNvPr id="11" name="Picture 4" descr="http://www.techdays2010.com/Content/Images/parceiro.pass.gif">
              <a:hlinkClick r:id="rId6"/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9621" y="4934714"/>
              <a:ext cx="604762" cy="447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</a:extLst>
          </p:spPr>
        </p:pic>
        <p:pic>
          <p:nvPicPr>
            <p:cNvPr id="12" name="Picture 6" descr="http://www.techdays2010.com/Content/Images/parceiro.unisys.gif">
              <a:hlinkClick r:id="rId8"/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1548" y="5444215"/>
              <a:ext cx="1582835" cy="447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</a:extLst>
          </p:spPr>
        </p:pic>
        <p:pic>
          <p:nvPicPr>
            <p:cNvPr id="13" name="Picture 10" descr="http://www.techdays2010.com/Content/Images/devscope.your.partner.logo.png">
              <a:hlinkClick r:id="rId10"/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8420" y="4934714"/>
              <a:ext cx="1762023" cy="447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</a:extLst>
          </p:spPr>
        </p:pic>
        <p:pic>
          <p:nvPicPr>
            <p:cNvPr id="14" name="Picture 8" descr="http://www.techdays2010.com/Content/Images/logotipo.bi4all.gif">
              <a:hlinkClick r:id="rId12"/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7218" y="4970584"/>
              <a:ext cx="1762023" cy="3762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</a:extLst>
          </p:spPr>
        </p:pic>
        <p:pic>
          <p:nvPicPr>
            <p:cNvPr id="15" name="Picture 12" descr="C:\Mesh\TechDays 2010 Planning\Patrocinadores\AvePointLogo_WithTagline_JPG.JPG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603" y="4851904"/>
              <a:ext cx="1890436" cy="6135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</a:extLst>
          </p:spPr>
        </p:pic>
        <p:pic>
          <p:nvPicPr>
            <p:cNvPr id="16" name="Picture 13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603" y="5496676"/>
              <a:ext cx="2634624" cy="343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10495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S PASS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6A47-FE76-4723-9AAE-64ABF2B1C033}" type="datetimeFigureOut">
              <a:rPr lang="pt-PT" smtClean="0"/>
              <a:pPr/>
              <a:t>20-04-2010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2305-FF02-455A-8E87-C53BD73059EB}" type="slidenum">
              <a:rPr lang="pt-PT" smtClean="0"/>
              <a:pPr/>
              <a:t>‹#›</a:t>
            </a:fld>
            <a:endParaRPr lang="pt-PT"/>
          </a:p>
        </p:txBody>
      </p:sp>
      <p:pic>
        <p:nvPicPr>
          <p:cNvPr id="8" name="Picture 2" descr="Microsoft logo and tagline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2592544" y="2924944"/>
            <a:ext cx="5939896" cy="11303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32322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79169" cy="68865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en-US" dirty="0" smtClean="0"/>
              <a:t>Click to edit Master title style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89563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</a:ln>
          <a:effectLst>
            <a:outerShdw blurRad="127000" algn="ctr">
              <a:srgbClr xmlns:mc="http://schemas.openxmlformats.org/markup-compatibility/2006" xmlns:a14="http://schemas.microsoft.com/office/drawing/2010/main" val="000000" mc:Ignorable="">
                <a:alpha val="43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4400" b="0" i="0" u="none" strike="noStrike" kern="1200" cap="none" spc="0" normalizeH="0" baseline="0" noProof="0">
              <a:ln>
                <a:noFill/>
              </a:ln>
              <a:solidFill>
                <a:srgbClr xmlns:mc="http://schemas.openxmlformats.org/markup-compatibility/2006" xmlns:a14="http://schemas.microsoft.com/office/drawing/2010/main" val="237AB9" mc:Ignorable=""/>
              </a:solidFill>
              <a:effectLst/>
              <a:uLnTx/>
              <a:uFillTx/>
              <a:latin typeface="RoyHand RP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xmlns:mc="http://schemas.openxmlformats.org/markup-compatibility/2006" xmlns:a14="http://schemas.microsoft.com/office/drawing/2010/main" val="FFC000" mc:Ignorable="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xmlns:mc="http://schemas.openxmlformats.org/markup-compatibility/2006" xmlns:a14="http://schemas.microsoft.com/office/drawing/2010/main" val="FFC000" mc:Ignorable="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xmlns:mc="http://schemas.openxmlformats.org/markup-compatibility/2006" xmlns:a14="http://schemas.microsoft.com/office/drawing/2010/main" val="FFC000" mc:Ignorable="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xmlns:mc="http://schemas.openxmlformats.org/markup-compatibility/2006" xmlns:a14="http://schemas.microsoft.com/office/drawing/2010/main" val="FFC000" mc:Ignorable="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xmlns:mc="http://schemas.openxmlformats.org/markup-compatibility/2006" xmlns:a14="http://schemas.microsoft.com/office/drawing/2010/main" val="FFC000" mc:Ignorable="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6A47-FE76-4723-9AAE-64ABF2B1C033}" type="datetimeFigureOut">
              <a:rPr lang="pt-PT" smtClean="0"/>
              <a:pPr/>
              <a:t>20-04-2010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2305-FF02-455A-8E87-C53BD73059EB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/>
          <a:lstStyle>
            <a:lvl1pPr>
              <a:defRPr b="1">
                <a:latin typeface="Segoe UI Light" pitchFamily="34" charset="0"/>
              </a:defRPr>
            </a:lvl1pPr>
          </a:lstStyle>
          <a:p>
            <a:r>
              <a:rPr lang="x-none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646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xmlns:mc="http://schemas.openxmlformats.org/markup-compatibility/2006" xmlns:a14="http://schemas.microsoft.com/office/drawing/2010/main" val="FFC000" mc:Ignorable="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xmlns:mc="http://schemas.openxmlformats.org/markup-compatibility/2006" xmlns:a14="http://schemas.microsoft.com/office/drawing/2010/main" val="FFC000" mc:Ignorable="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xmlns:mc="http://schemas.openxmlformats.org/markup-compatibility/2006" xmlns:a14="http://schemas.microsoft.com/office/drawing/2010/main" val="FFC000" mc:Ignorable="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xmlns:mc="http://schemas.openxmlformats.org/markup-compatibility/2006" xmlns:a14="http://schemas.microsoft.com/office/drawing/2010/main" val="FFC000" mc:Ignorable="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xmlns:mc="http://schemas.openxmlformats.org/markup-compatibility/2006" xmlns:a14="http://schemas.microsoft.com/office/drawing/2010/main" val="FFC000" mc:Ignorable="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6A47-FE76-4723-9AAE-64ABF2B1C033}" type="datetimeFigureOut">
              <a:rPr lang="pt-PT" smtClean="0"/>
              <a:pPr/>
              <a:t>20-04-2010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2305-FF02-455A-8E87-C53BD73059EB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/>
          <a:lstStyle>
            <a:lvl1pPr>
              <a:defRPr b="1">
                <a:solidFill>
                  <a:srgbClr xmlns:mc="http://schemas.openxmlformats.org/markup-compatibility/2006" xmlns:a14="http://schemas.microsoft.com/office/drawing/2010/main" val="00B0F0" mc:Ignorable=""/>
                </a:solidFill>
                <a:latin typeface="Segoe UI Light" pitchFamily="34" charset="0"/>
              </a:defRPr>
            </a:lvl1pPr>
          </a:lstStyle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 descr="techdays-2010.png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696200" y="6065520"/>
            <a:ext cx="1219200" cy="48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04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 userDrawn="1"/>
        </p:nvSpPr>
        <p:spPr>
          <a:xfrm>
            <a:off x="0" y="3165395"/>
            <a:ext cx="9144000" cy="177577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</a:ln>
          <a:effectLst>
            <a:outerShdw blurRad="127000" algn="ctr">
              <a:srgbClr xmlns:mc="http://schemas.openxmlformats.org/markup-compatibility/2006" xmlns:a14="http://schemas.microsoft.com/office/drawing/2010/main" val="000000" mc:Ignorable="">
                <a:alpha val="43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vert="horz" lIns="91440" tIns="45720" rIns="91440" bIns="45720" rtlCol="0" anchor="t">
            <a:normAutofit/>
          </a:bodyPr>
          <a:lstStyle>
            <a:lvl1pPr algn="l">
              <a:defRPr>
                <a:solidFill>
                  <a:srgbClr xmlns:mc="http://schemas.openxmlformats.org/markup-compatibility/2006" xmlns:a14="http://schemas.microsoft.com/office/drawing/2010/main" val="237AB9" mc:Ignorable=""/>
                </a:solidFill>
                <a:latin typeface="RoyHand RP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4400" b="0" i="0" u="none" strike="noStrike" kern="1200" cap="none" spc="0" normalizeH="0" baseline="0" noProof="0" dirty="0">
              <a:ln>
                <a:noFill/>
              </a:ln>
              <a:solidFill>
                <a:srgbClr xmlns:mc="http://schemas.openxmlformats.org/markup-compatibility/2006" xmlns:a14="http://schemas.microsoft.com/office/drawing/2010/main" val="237AB9" mc:Ignorable=""/>
              </a:solidFill>
              <a:effectLst/>
              <a:uLnTx/>
              <a:uFillTx/>
              <a:latin typeface="RoyHand RP"/>
              <a:ea typeface="+mj-ea"/>
              <a:cs typeface="+mj-cs"/>
            </a:endParaRPr>
          </a:p>
        </p:txBody>
      </p:sp>
      <p:pic>
        <p:nvPicPr>
          <p:cNvPr id="7" name="Picture 7" descr="BOX EFICIENCIA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40"/>
          <a:stretch/>
        </p:blipFill>
        <p:spPr bwMode="auto">
          <a:xfrm>
            <a:off x="3995936" y="2276872"/>
            <a:ext cx="4608512" cy="458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6A47-FE76-4723-9AAE-64ABF2B1C033}" type="datetimeFigureOut">
              <a:rPr lang="pt-PT" smtClean="0"/>
              <a:pPr/>
              <a:t>20-04-2010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2305-FF02-455A-8E87-C53BD73059EB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0496" y="3587532"/>
            <a:ext cx="33393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9600" b="0" i="0" u="none" strike="noStrike" kern="1200" cap="none" spc="0" normalizeH="0" baseline="0" noProof="0" dirty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237AB9" mc:Ignorable=""/>
                </a:solidFill>
                <a:effectLst/>
                <a:uLnTx/>
                <a:uFillTx/>
                <a:latin typeface="Segoe UI Light" pitchFamily="34" charset="0"/>
                <a:ea typeface="+mj-ea"/>
              </a:rPr>
              <a:t>Demo</a:t>
            </a:r>
            <a:endParaRPr lang="pt-PT" sz="4800" dirty="0">
              <a:latin typeface="Segoe UI Light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496" y="3220657"/>
            <a:ext cx="4176464" cy="640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67868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 userDrawn="1"/>
        </p:nvSpPr>
        <p:spPr>
          <a:xfrm>
            <a:off x="0" y="3165395"/>
            <a:ext cx="9144000" cy="177577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</a:ln>
          <a:effectLst>
            <a:outerShdw blurRad="127000" algn="ctr">
              <a:srgbClr xmlns:mc="http://schemas.openxmlformats.org/markup-compatibility/2006" xmlns:a14="http://schemas.microsoft.com/office/drawing/2010/main" val="000000" mc:Ignorable="">
                <a:alpha val="43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vert="horz" lIns="91440" tIns="45720" rIns="91440" bIns="45720" rtlCol="0" anchor="t">
            <a:normAutofit/>
          </a:bodyPr>
          <a:lstStyle>
            <a:lvl1pPr algn="l">
              <a:defRPr>
                <a:solidFill>
                  <a:srgbClr xmlns:mc="http://schemas.openxmlformats.org/markup-compatibility/2006" xmlns:a14="http://schemas.microsoft.com/office/drawing/2010/main" val="237AB9" mc:Ignorable=""/>
                </a:solidFill>
                <a:latin typeface="RoyHand RP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4400" b="0" i="0" u="none" strike="noStrike" kern="1200" cap="none" spc="0" normalizeH="0" baseline="0" noProof="0" dirty="0">
              <a:ln>
                <a:noFill/>
              </a:ln>
              <a:solidFill>
                <a:srgbClr xmlns:mc="http://schemas.openxmlformats.org/markup-compatibility/2006" xmlns:a14="http://schemas.microsoft.com/office/drawing/2010/main" val="237AB9" mc:Ignorable=""/>
              </a:solidFill>
              <a:effectLst/>
              <a:uLnTx/>
              <a:uFillTx/>
              <a:latin typeface="RoyHand RP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6A47-FE76-4723-9AAE-64ABF2B1C033}" type="datetimeFigureOut">
              <a:rPr lang="pt-PT" smtClean="0"/>
              <a:pPr/>
              <a:t>20-04-2010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2305-FF02-455A-8E87-C53BD73059EB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861048"/>
            <a:ext cx="5616624" cy="1152525"/>
          </a:xfrm>
        </p:spPr>
        <p:txBody>
          <a:bodyPr>
            <a:noAutofit/>
          </a:bodyPr>
          <a:lstStyle>
            <a:lvl1pPr marL="0" indent="0">
              <a:buNone/>
              <a:defRPr sz="7200" baseline="0">
                <a:solidFill>
                  <a:srgbClr xmlns:mc="http://schemas.openxmlformats.org/markup-compatibility/2006" xmlns:a14="http://schemas.microsoft.com/office/drawing/2010/main" val="237AB9" mc:Ignorable=""/>
                </a:solidFill>
              </a:defRPr>
            </a:lvl1pPr>
          </a:lstStyle>
          <a:p>
            <a:pPr lvl="0"/>
            <a:r>
              <a:rPr lang="en-US" dirty="0" smtClean="0"/>
              <a:t>Section title</a:t>
            </a:r>
            <a:endParaRPr lang="pt-PT" dirty="0"/>
          </a:p>
        </p:txBody>
      </p:sp>
      <p:pic>
        <p:nvPicPr>
          <p:cNvPr id="12" name="Picture 10" descr="BONECO SLID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165395"/>
            <a:ext cx="3936013" cy="393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496" y="3220657"/>
            <a:ext cx="4176464" cy="640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3509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</a:ln>
          <a:effectLst>
            <a:outerShdw blurRad="127000" algn="ctr">
              <a:srgbClr xmlns:mc="http://schemas.openxmlformats.org/markup-compatibility/2006" xmlns:a14="http://schemas.microsoft.com/office/drawing/2010/main" val="000000" mc:Ignorable="">
                <a:alpha val="43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4400" b="0" i="0" u="none" strike="noStrike" kern="1200" cap="none" spc="0" normalizeH="0" baseline="0" noProof="0">
              <a:ln>
                <a:noFill/>
              </a:ln>
              <a:solidFill>
                <a:srgbClr xmlns:mc="http://schemas.openxmlformats.org/markup-compatibility/2006" xmlns:a14="http://schemas.microsoft.com/office/drawing/2010/main" val="237AB9" mc:Ignorable=""/>
              </a:solidFill>
              <a:effectLst/>
              <a:uLnTx/>
              <a:uFillTx/>
              <a:latin typeface="RoyHand RP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P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6A47-FE76-4723-9AAE-64ABF2B1C033}" type="datetimeFigureOut">
              <a:rPr lang="pt-PT" smtClean="0"/>
              <a:pPr/>
              <a:t>20-04-2010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2305-FF02-455A-8E87-C53BD73059EB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3278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</a:ln>
          <a:effectLst>
            <a:outerShdw blurRad="127000" algn="ctr">
              <a:srgbClr xmlns:mc="http://schemas.openxmlformats.org/markup-compatibility/2006" xmlns:a14="http://schemas.microsoft.com/office/drawing/2010/main" val="000000" mc:Ignorable="">
                <a:alpha val="43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4400" b="0" i="0" u="none" strike="noStrike" kern="1200" cap="none" spc="0" normalizeH="0" baseline="0" noProof="0">
              <a:ln>
                <a:noFill/>
              </a:ln>
              <a:solidFill>
                <a:srgbClr xmlns:mc="http://schemas.openxmlformats.org/markup-compatibility/2006" xmlns:a14="http://schemas.microsoft.com/office/drawing/2010/main" val="237AB9" mc:Ignorable=""/>
              </a:solidFill>
              <a:effectLst/>
              <a:uLnTx/>
              <a:uFillTx/>
              <a:latin typeface="RoyHand RP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6A47-FE76-4723-9AAE-64ABF2B1C033}" type="datetimeFigureOut">
              <a:rPr lang="pt-PT" smtClean="0"/>
              <a:pPr/>
              <a:t>20-04-2010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2305-FF02-455A-8E87-C53BD73059EB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74046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</a:ln>
          <a:effectLst>
            <a:outerShdw blurRad="127000" algn="ctr">
              <a:srgbClr xmlns:mc="http://schemas.openxmlformats.org/markup-compatibility/2006" xmlns:a14="http://schemas.microsoft.com/office/drawing/2010/main" val="000000" mc:Ignorable="">
                <a:alpha val="43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4400" b="0" i="0" u="none" strike="noStrike" kern="1200" cap="none" spc="0" normalizeH="0" baseline="0" noProof="0">
              <a:ln>
                <a:noFill/>
              </a:ln>
              <a:solidFill>
                <a:srgbClr xmlns:mc="http://schemas.openxmlformats.org/markup-compatibility/2006" xmlns:a14="http://schemas.microsoft.com/office/drawing/2010/main" val="237AB9" mc:Ignorable=""/>
              </a:solidFill>
              <a:effectLst/>
              <a:uLnTx/>
              <a:uFillTx/>
              <a:latin typeface="RoyHand RP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6A47-FE76-4723-9AAE-64ABF2B1C033}" type="datetimeFigureOut">
              <a:rPr lang="pt-PT" smtClean="0"/>
              <a:pPr/>
              <a:t>20-04-2010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2305-FF02-455A-8E87-C53BD73059EB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4864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0835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7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88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C6A47-FE76-4723-9AAE-64ABF2B1C033}" type="datetimeFigureOut">
              <a:rPr lang="pt-PT" smtClean="0"/>
              <a:pPr/>
              <a:t>20-04-2010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880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188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12305-FF02-455A-8E87-C53BD73059EB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pt-PT" dirty="0"/>
          </a:p>
        </p:txBody>
      </p:sp>
      <p:pic>
        <p:nvPicPr>
          <p:cNvPr id="11" name="Picture 10" descr="techdays-2010.png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7696200" y="6181680"/>
            <a:ext cx="1219200" cy="48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6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8" r:id="rId5"/>
    <p:sldLayoutId id="2147483652" r:id="rId6"/>
    <p:sldLayoutId id="2147483653" r:id="rId7"/>
    <p:sldLayoutId id="2147483654" r:id="rId8"/>
    <p:sldLayoutId id="2147483662" r:id="rId9"/>
    <p:sldLayoutId id="2147483655" r:id="rId10"/>
    <p:sldLayoutId id="2147483656" r:id="rId11"/>
    <p:sldLayoutId id="2147483661" r:id="rId12"/>
    <p:sldLayoutId id="2147483657" r:id="rId13"/>
    <p:sldLayoutId id="2147483659" r:id="rId14"/>
    <p:sldLayoutId id="2147483663" r:id="rId1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rgbClr xmlns:mc="http://schemas.openxmlformats.org/markup-compatibility/2006" xmlns:a14="http://schemas.microsoft.com/office/drawing/2010/main" val="237AB9" mc:Ignorable=""/>
          </a:solidFill>
          <a:latin typeface="Segoe UI Light" pitchFamily="34" charset="0"/>
          <a:ea typeface="+mj-ea"/>
          <a:cs typeface="Segoe UI Light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xmlns:mc="http://schemas.openxmlformats.org/markup-compatibility/2006" xmlns:a14="http://schemas.microsoft.com/office/drawing/2010/main" val="FFC000" mc:Ignorable=""/>
        </a:buClr>
        <a:buFont typeface="Arial" pitchFamily="34" charset="0"/>
        <a:buChar char="•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xmlns:mc="http://schemas.openxmlformats.org/markup-compatibility/2006" xmlns:a14="http://schemas.microsoft.com/office/drawing/2010/main" val="FFC000" mc:Ignorable=""/>
        </a:buClr>
        <a:buFont typeface="Arial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xmlns:mc="http://schemas.openxmlformats.org/markup-compatibility/2006" xmlns:a14="http://schemas.microsoft.com/office/drawing/2010/main" val="FFC000" mc:Ignorable=""/>
        </a:buClr>
        <a:buFont typeface="Arial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xmlns:mc="http://schemas.openxmlformats.org/markup-compatibility/2006" xmlns:a14="http://schemas.microsoft.com/office/drawing/2010/main" val="FFC000" mc:Ignorable=""/>
        </a:buClr>
        <a:buFont typeface="Arial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xmlns:mc="http://schemas.openxmlformats.org/markup-compatibility/2006" xmlns:a14="http://schemas.microsoft.com/office/drawing/2010/main" val="FFC000" mc:Ignorable=""/>
        </a:buClr>
        <a:buFont typeface="Arial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runomlopes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evscope.net/" TargetMode="External"/><Relationship Id="rId13" Type="http://schemas.openxmlformats.org/officeDocument/2006/relationships/image" Target="../media/image18.jpeg"/><Relationship Id="rId3" Type="http://schemas.openxmlformats.org/officeDocument/2006/relationships/image" Target="../media/image12.jpeg"/><Relationship Id="rId7" Type="http://schemas.openxmlformats.org/officeDocument/2006/relationships/image" Target="../media/image14.gif"/><Relationship Id="rId12" Type="http://schemas.openxmlformats.org/officeDocument/2006/relationships/image" Target="../media/image17.jpeg"/><Relationship Id="rId2" Type="http://schemas.openxmlformats.org/officeDocument/2006/relationships/hyperlink" Target="http://www.tsunami.pt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unisys.pt/index.htm" TargetMode="External"/><Relationship Id="rId11" Type="http://schemas.openxmlformats.org/officeDocument/2006/relationships/image" Target="../media/image16.gif"/><Relationship Id="rId5" Type="http://schemas.openxmlformats.org/officeDocument/2006/relationships/image" Target="../media/image13.gif"/><Relationship Id="rId10" Type="http://schemas.openxmlformats.org/officeDocument/2006/relationships/hyperlink" Target="http://www.bi4all.pt/" TargetMode="External"/><Relationship Id="rId4" Type="http://schemas.openxmlformats.org/officeDocument/2006/relationships/hyperlink" Target="http://www.sqlpass.org/" TargetMode="External"/><Relationship Id="rId9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pt-PT" dirty="0" smtClean="0"/>
              <a:t>Bruno Lopes</a:t>
            </a:r>
            <a:endParaRPr lang="pt-PT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Implementar pesquisa textual em </a:t>
            </a:r>
            <a:r>
              <a:rPr lang="pt-BR" dirty="0" smtClean="0"/>
              <a:t>.Net </a:t>
            </a:r>
            <a:r>
              <a:rPr lang="pt-BR" dirty="0"/>
              <a:t>com Lucene</a:t>
            </a:r>
            <a:endParaRPr lang="pt-P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pt-PT" smtClean="0"/>
              <a:t>COD303</a:t>
            </a:r>
            <a:endParaRPr lang="pt-PT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t-PT" dirty="0"/>
              <a:t>weListen</a:t>
            </a:r>
          </a:p>
          <a:p>
            <a:r>
              <a:rPr lang="pt-PT" dirty="0">
                <a:hlinkClick r:id="rId2"/>
              </a:rPr>
              <a:t>brunomlopes@gmail.com</a:t>
            </a:r>
            <a:endParaRPr lang="pt-PT" dirty="0"/>
          </a:p>
          <a:p>
            <a:r>
              <a:rPr lang="pt-PT" dirty="0"/>
              <a:t>brunomlopes</a:t>
            </a:r>
          </a:p>
          <a:p>
            <a:r>
              <a:rPr lang="pt-PT" dirty="0"/>
              <a:t>http://blog.brunomlopes.com</a:t>
            </a:r>
          </a:p>
        </p:txBody>
      </p:sp>
    </p:spTree>
    <p:extLst>
      <p:ext uri="{BB962C8B-B14F-4D97-AF65-F5344CB8AC3E}">
        <p14:creationId xmlns:p14="http://schemas.microsoft.com/office/powerpoint/2010/main" val="4171470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xmlns:mc="http://schemas.openxmlformats.org/markup-compatibility/2006" xmlns:a14="http://schemas.microsoft.com/office/drawing/2010/main" val="FFFFFF" mc:Ignorable=""/>
              </a:clrFrom>
              <a:clrTo>
                <a:srgbClr xmlns:mc="http://schemas.openxmlformats.org/markup-compatibility/2006" xmlns:a14="http://schemas.microsoft.com/office/drawing/2010/main" val="FFFFFF" mc:Ignorable="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34289" y="1428736"/>
            <a:ext cx="5218062" cy="866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xmlns:mc="http://schemas.openxmlformats.org/markup-compatibility/2006" xmlns:a14="http://schemas.microsoft.com/office/drawing/2010/main" val="000000" mc:Ignorable=""/>
              </a:clrFrom>
              <a:clrTo>
                <a:srgbClr xmlns:mc="http://schemas.openxmlformats.org/markup-compatibility/2006" xmlns:a14="http://schemas.microsoft.com/office/drawing/2010/main" val="000000" mc:Ignorable="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08919" y="3643315"/>
            <a:ext cx="3130062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xmlns:mc="http://schemas.openxmlformats.org/markup-compatibility/2006" xmlns:a14="http://schemas.microsoft.com/office/drawing/2010/main" val="FFFFFF" mc:Ignorable=""/>
              </a:clrFrom>
              <a:clrTo>
                <a:srgbClr xmlns:mc="http://schemas.openxmlformats.org/markup-compatibility/2006" xmlns:a14="http://schemas.microsoft.com/office/drawing/2010/main" val="FFFFFF" mc:Ignorable="">
                  <a:alpha val="0"/>
                </a:srgbClr>
              </a:clrTo>
            </a:clrChange>
          </a:blip>
          <a:srcRect b="18082"/>
          <a:stretch>
            <a:fillRect/>
          </a:stretch>
        </p:blipFill>
        <p:spPr bwMode="auto">
          <a:xfrm>
            <a:off x="5297370" y="2928934"/>
            <a:ext cx="3165231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48222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873634487"/>
              </p:ext>
            </p:extLst>
          </p:nvPr>
        </p:nvGraphicFramePr>
        <p:xfrm>
          <a:off x="1077033" y="1643050"/>
          <a:ext cx="7649361" cy="3286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75591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/>
          <p:cNvSpPr/>
          <p:nvPr/>
        </p:nvSpPr>
        <p:spPr>
          <a:xfrm>
            <a:off x="549491" y="285728"/>
            <a:ext cx="8242846" cy="4071966"/>
          </a:xfrm>
          <a:prstGeom prst="roundRect">
            <a:avLst>
              <a:gd name="adj" fmla="val 668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PT" sz="2800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49491" y="4857760"/>
            <a:ext cx="8176903" cy="135732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sz="2800" dirty="0" smtClean="0">
                <a:solidFill>
                  <a:schemeClr val="tx1"/>
                </a:solidFill>
              </a:rPr>
              <a:t>Alternativas</a:t>
            </a:r>
            <a:endParaRPr lang="pt-PT" sz="2800" dirty="0">
              <a:solidFill>
                <a:schemeClr val="tx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901714" y="1285860"/>
            <a:ext cx="3000396" cy="2714644"/>
            <a:chOff x="5310190" y="1285860"/>
            <a:chExt cx="3250429" cy="2714644"/>
          </a:xfrm>
        </p:grpSpPr>
        <p:sp>
          <p:nvSpPr>
            <p:cNvPr id="37" name="Rounded Rectangle 36"/>
            <p:cNvSpPr/>
            <p:nvPr/>
          </p:nvSpPr>
          <p:spPr>
            <a:xfrm>
              <a:off x="5310190" y="1285860"/>
              <a:ext cx="3250429" cy="2714644"/>
            </a:xfrm>
            <a:prstGeom prst="roundRect">
              <a:avLst>
                <a:gd name="adj" fmla="val 10117"/>
              </a:avLst>
            </a:prstGeom>
            <a:solidFill>
              <a:srgbClr xmlns:mc="http://schemas.openxmlformats.org/markup-compatibility/2006" xmlns:a14="http://schemas.microsoft.com/office/drawing/2010/main" val="2B91AF" mc:Ignorable="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t-PT" sz="3600" dirty="0" smtClean="0">
                  <a:solidFill>
                    <a:schemeClr val="bg1"/>
                  </a:solidFill>
                </a:rPr>
                <a:t>Ports</a:t>
              </a:r>
              <a:endParaRPr lang="pt-PT" sz="3600" dirty="0">
                <a:solidFill>
                  <a:schemeClr val="bg1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5524504" y="3000372"/>
              <a:ext cx="2857520" cy="64294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4000" dirty="0" smtClean="0"/>
                <a:t>PyLucene</a:t>
              </a:r>
              <a:endParaRPr lang="pt-PT" sz="4000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5524504" y="2214554"/>
              <a:ext cx="2857520" cy="64294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4000" dirty="0" smtClean="0"/>
                <a:t>Lucene.net</a:t>
              </a:r>
              <a:endParaRPr lang="pt-PT" sz="4000" dirty="0"/>
            </a:p>
          </p:txBody>
        </p:sp>
      </p:grpSp>
      <p:sp>
        <p:nvSpPr>
          <p:cNvPr id="34" name="Rounded Rectangle 33"/>
          <p:cNvSpPr/>
          <p:nvPr/>
        </p:nvSpPr>
        <p:spPr>
          <a:xfrm>
            <a:off x="1011090" y="5500702"/>
            <a:ext cx="2637711" cy="571504"/>
          </a:xfrm>
          <a:prstGeom prst="roundRect">
            <a:avLst/>
          </a:prstGeom>
          <a:ln>
            <a:solidFill>
              <a:srgbClr xmlns:mc="http://schemas.openxmlformats.org/markup-compatibility/2006" xmlns:a14="http://schemas.microsoft.com/office/drawing/2010/main" val="2B91AF" mc:Ignorable="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SQL Server FTS</a:t>
            </a:r>
            <a:endParaRPr lang="pt-PT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044458" y="5500702"/>
            <a:ext cx="1978283" cy="571504"/>
          </a:xfrm>
          <a:prstGeom prst="roundRect">
            <a:avLst/>
          </a:prstGeom>
          <a:ln>
            <a:solidFill>
              <a:srgbClr xmlns:mc="http://schemas.openxmlformats.org/markup-compatibility/2006" xmlns:a14="http://schemas.microsoft.com/office/drawing/2010/main" val="2B91AF" mc:Ignorable="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Xapian</a:t>
            </a:r>
            <a:endParaRPr lang="pt-PT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418397" y="5500702"/>
            <a:ext cx="1780455" cy="571504"/>
          </a:xfrm>
          <a:prstGeom prst="roundRect">
            <a:avLst/>
          </a:prstGeom>
          <a:ln>
            <a:solidFill>
              <a:srgbClr xmlns:mc="http://schemas.openxmlformats.org/markup-compatibility/2006" xmlns:a14="http://schemas.microsoft.com/office/drawing/2010/main" val="2B91AF" mc:Ignorable="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Ferret</a:t>
            </a:r>
            <a:endParaRPr lang="pt-PT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xmlns:mc="http://schemas.openxmlformats.org/markup-compatibility/2006" xmlns:a14="http://schemas.microsoft.com/office/drawing/2010/main" val="FFFFFF" mc:Ignorable=""/>
              </a:clrFrom>
              <a:clrTo>
                <a:srgbClr xmlns:mc="http://schemas.openxmlformats.org/markup-compatibility/2006" xmlns:a14="http://schemas.microsoft.com/office/drawing/2010/main" val="FFFFFF" mc:Ignorable="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87202" y="571481"/>
            <a:ext cx="2646294" cy="439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" name="Group 16"/>
          <p:cNvGrpSpPr/>
          <p:nvPr/>
        </p:nvGrpSpPr>
        <p:grpSpPr>
          <a:xfrm>
            <a:off x="1373776" y="1285860"/>
            <a:ext cx="3000396" cy="2714644"/>
            <a:chOff x="5310190" y="1285860"/>
            <a:chExt cx="3250429" cy="2714644"/>
          </a:xfrm>
        </p:grpSpPr>
        <p:sp>
          <p:nvSpPr>
            <p:cNvPr id="18" name="Rounded Rectangle 17"/>
            <p:cNvSpPr/>
            <p:nvPr/>
          </p:nvSpPr>
          <p:spPr>
            <a:xfrm>
              <a:off x="5310190" y="1285860"/>
              <a:ext cx="3250429" cy="2714644"/>
            </a:xfrm>
            <a:prstGeom prst="roundRect">
              <a:avLst>
                <a:gd name="adj" fmla="val 10117"/>
              </a:avLst>
            </a:prstGeom>
            <a:solidFill>
              <a:srgbClr xmlns:mc="http://schemas.openxmlformats.org/markup-compatibility/2006" xmlns:a14="http://schemas.microsoft.com/office/drawing/2010/main" val="2B91AF" mc:Ignorable="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t-PT" sz="3600" dirty="0" smtClean="0">
                  <a:solidFill>
                    <a:schemeClr val="bg1"/>
                  </a:solidFill>
                </a:rPr>
                <a:t>Applications</a:t>
              </a:r>
              <a:endParaRPr lang="pt-PT" sz="3600" dirty="0">
                <a:solidFill>
                  <a:schemeClr val="bg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524504" y="3000372"/>
              <a:ext cx="2857520" cy="64294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4000" dirty="0" smtClean="0"/>
                <a:t>Solr</a:t>
              </a:r>
              <a:endParaRPr lang="pt-PT" sz="40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524504" y="2214554"/>
              <a:ext cx="2857520" cy="64294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4000" dirty="0" smtClean="0"/>
                <a:t>Nutch</a:t>
              </a:r>
              <a:endParaRPr lang="pt-PT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69056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Porquê</a:t>
            </a:r>
            <a:r>
              <a:rPr lang="en-US" dirty="0">
                <a:solidFill>
                  <a:schemeClr val="accent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02628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Problema</a:t>
            </a:r>
            <a:endParaRPr lang="pt-PT" dirty="0"/>
          </a:p>
        </p:txBody>
      </p:sp>
      <p:grpSp>
        <p:nvGrpSpPr>
          <p:cNvPr id="18" name="Group 17"/>
          <p:cNvGrpSpPr/>
          <p:nvPr/>
        </p:nvGrpSpPr>
        <p:grpSpPr>
          <a:xfrm>
            <a:off x="879205" y="3929066"/>
            <a:ext cx="527542" cy="1714512"/>
            <a:chOff x="1166786" y="3714752"/>
            <a:chExt cx="571504" cy="1714512"/>
          </a:xfrm>
        </p:grpSpPr>
        <p:sp>
          <p:nvSpPr>
            <p:cNvPr id="9" name="Oval 8"/>
            <p:cNvSpPr/>
            <p:nvPr/>
          </p:nvSpPr>
          <p:spPr>
            <a:xfrm>
              <a:off x="1238224" y="3714752"/>
              <a:ext cx="428628" cy="428628"/>
            </a:xfrm>
            <a:prstGeom prst="ellipse">
              <a:avLst/>
            </a:prstGeom>
            <a:ln w="38100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>
              <a:stCxn id="9" idx="4"/>
            </p:cNvCxnSpPr>
            <p:nvPr/>
          </p:nvCxnSpPr>
          <p:spPr>
            <a:xfrm rot="5400000">
              <a:off x="1059629" y="4536289"/>
              <a:ext cx="785818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1166786" y="4357694"/>
              <a:ext cx="285752" cy="214314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452538" y="4357694"/>
              <a:ext cx="285752" cy="214314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 flipV="1">
              <a:off x="1095349" y="5072077"/>
              <a:ext cx="500065" cy="21431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6200000" flipV="1">
              <a:off x="1309663" y="5072075"/>
              <a:ext cx="500066" cy="214312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16" name="Cloud Callout 15"/>
          <p:cNvSpPr/>
          <p:nvPr/>
        </p:nvSpPr>
        <p:spPr>
          <a:xfrm>
            <a:off x="681376" y="2071678"/>
            <a:ext cx="2450464" cy="1571636"/>
          </a:xfrm>
          <a:prstGeom prst="cloud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“</a:t>
            </a:r>
            <a:r>
              <a:rPr lang="en-US" dirty="0" err="1" smtClean="0">
                <a:solidFill>
                  <a:schemeClr val="accent1"/>
                </a:solidFill>
              </a:rPr>
              <a:t>programação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funcional</a:t>
            </a:r>
            <a:r>
              <a:rPr lang="en-US" dirty="0" smtClean="0">
                <a:solidFill>
                  <a:schemeClr val="accent1"/>
                </a:solidFill>
              </a:rPr>
              <a:t>”</a:t>
            </a:r>
            <a:endParaRPr lang="pt-PT" dirty="0">
              <a:solidFill>
                <a:schemeClr val="accent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19088" y="857233"/>
            <a:ext cx="5134098" cy="4633919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03452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647610267"/>
              </p:ext>
            </p:extLst>
          </p:nvPr>
        </p:nvGraphicFramePr>
        <p:xfrm>
          <a:off x="755576" y="1071563"/>
          <a:ext cx="7412038" cy="4400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486462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Como?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938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Diagram 48"/>
          <p:cNvGraphicFramePr/>
          <p:nvPr>
            <p:extLst>
              <p:ext uri="{D42A27DB-BD31-4B8C-83A1-F6EECF244321}">
                <p14:modId xmlns:p14="http://schemas.microsoft.com/office/powerpoint/2010/main" val="2873037956"/>
              </p:ext>
            </p:extLst>
          </p:nvPr>
        </p:nvGraphicFramePr>
        <p:xfrm>
          <a:off x="1524000" y="1227667"/>
          <a:ext cx="609600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7159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/>
          <p:cNvCxnSpPr/>
          <p:nvPr/>
        </p:nvCxnSpPr>
        <p:spPr>
          <a:xfrm rot="5400000">
            <a:off x="4543331" y="5543471"/>
            <a:ext cx="5733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43"/>
          <p:cNvGrpSpPr/>
          <p:nvPr/>
        </p:nvGrpSpPr>
        <p:grpSpPr>
          <a:xfrm>
            <a:off x="3764202" y="1773767"/>
            <a:ext cx="1615598" cy="4012688"/>
            <a:chOff x="1952604" y="1928802"/>
            <a:chExt cx="857256" cy="2857520"/>
          </a:xfrm>
        </p:grpSpPr>
        <p:sp>
          <p:nvSpPr>
            <p:cNvPr id="25" name="Right Arrow 24"/>
            <p:cNvSpPr/>
            <p:nvPr/>
          </p:nvSpPr>
          <p:spPr>
            <a:xfrm rot="5400000">
              <a:off x="2202637" y="1964521"/>
              <a:ext cx="357190" cy="285752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 sz="2800"/>
            </a:p>
          </p:txBody>
        </p:sp>
        <p:sp>
          <p:nvSpPr>
            <p:cNvPr id="27" name="Right Arrow 26"/>
            <p:cNvSpPr/>
            <p:nvPr/>
          </p:nvSpPr>
          <p:spPr>
            <a:xfrm rot="5400000">
              <a:off x="2202637" y="2964653"/>
              <a:ext cx="357190" cy="285752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 sz="280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1952604" y="4429132"/>
              <a:ext cx="857256" cy="357190"/>
            </a:xfrm>
            <a:prstGeom prst="roundRect">
              <a:avLst/>
            </a:prstGeom>
            <a:solidFill>
              <a:srgbClr xmlns:mc="http://schemas.openxmlformats.org/markup-compatibility/2006" xmlns:a14="http://schemas.microsoft.com/office/drawing/2010/main" val="2B91AF" mc:Ignorable="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800" dirty="0" smtClean="0"/>
                <a:t>Index</a:t>
              </a:r>
              <a:endParaRPr lang="pt-PT" sz="2800" dirty="0"/>
            </a:p>
          </p:txBody>
        </p:sp>
        <p:sp>
          <p:nvSpPr>
            <p:cNvPr id="30" name="Right Arrow 29"/>
            <p:cNvSpPr/>
            <p:nvPr/>
          </p:nvSpPr>
          <p:spPr>
            <a:xfrm rot="5400000">
              <a:off x="2202637" y="3964785"/>
              <a:ext cx="357190" cy="285752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 sz="280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53835" y="6000768"/>
            <a:ext cx="30333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b="1" dirty="0" smtClean="0">
                <a:solidFill>
                  <a:srgbClr xmlns:mc="http://schemas.openxmlformats.org/markup-compatibility/2006" xmlns:a14="http://schemas.microsoft.com/office/drawing/2010/main" val="777777" mc:Ignorable=""/>
                </a:solidFill>
              </a:rPr>
              <a:t>Indexing</a:t>
            </a:r>
            <a:endParaRPr lang="pt-PT" sz="4000" b="1" dirty="0">
              <a:solidFill>
                <a:srgbClr xmlns:mc="http://schemas.openxmlformats.org/markup-compatibility/2006" xmlns:a14="http://schemas.microsoft.com/office/drawing/2010/main" val="777777" mc:Ignorable="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53145" y="2428869"/>
            <a:ext cx="2637711" cy="4762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sz="2800" dirty="0" smtClean="0">
                <a:solidFill>
                  <a:schemeClr val="accent1">
                    <a:lumMod val="50000"/>
                  </a:schemeClr>
                </a:solidFill>
              </a:rPr>
              <a:t>Document</a:t>
            </a:r>
            <a:endParaRPr lang="pt-PT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53145" y="3929067"/>
            <a:ext cx="2637711" cy="4762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sz="2800" dirty="0" smtClean="0">
                <a:solidFill>
                  <a:schemeClr val="accent1">
                    <a:lumMod val="50000"/>
                  </a:schemeClr>
                </a:solidFill>
              </a:rPr>
              <a:t>IndexWriter</a:t>
            </a:r>
            <a:endParaRPr lang="pt-PT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27907" y="1000109"/>
            <a:ext cx="2088187" cy="476253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88A9D2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sz="2800" dirty="0" smtClean="0"/>
              <a:t>Entidades</a:t>
            </a: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2515159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/>
          <p:cNvCxnSpPr/>
          <p:nvPr/>
        </p:nvCxnSpPr>
        <p:spPr>
          <a:xfrm rot="5400000" flipH="1" flipV="1">
            <a:off x="2066159" y="5369648"/>
            <a:ext cx="33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44"/>
          <p:cNvGrpSpPr/>
          <p:nvPr/>
        </p:nvGrpSpPr>
        <p:grpSpPr>
          <a:xfrm>
            <a:off x="2329945" y="428604"/>
            <a:ext cx="4945708" cy="5715040"/>
            <a:chOff x="5881694" y="1428736"/>
            <a:chExt cx="3214710" cy="4286280"/>
          </a:xfrm>
        </p:grpSpPr>
        <p:sp>
          <p:nvSpPr>
            <p:cNvPr id="17" name="Rectangle 16"/>
            <p:cNvSpPr/>
            <p:nvPr/>
          </p:nvSpPr>
          <p:spPr>
            <a:xfrm>
              <a:off x="6453198" y="4429132"/>
              <a:ext cx="1714512" cy="3571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t-PT" sz="2800" dirty="0" smtClean="0">
                  <a:solidFill>
                    <a:schemeClr val="accent1">
                      <a:lumMod val="50000"/>
                    </a:schemeClr>
                  </a:solidFill>
                </a:rPr>
                <a:t>IndexSearcher</a:t>
              </a:r>
              <a:endParaRPr lang="pt-PT" sz="28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739082" y="3429000"/>
              <a:ext cx="1000132" cy="3571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t-PT" sz="2800" dirty="0" smtClean="0">
                  <a:solidFill>
                    <a:schemeClr val="accent1">
                      <a:lumMod val="50000"/>
                    </a:schemeClr>
                  </a:solidFill>
                </a:rPr>
                <a:t>Query</a:t>
              </a:r>
              <a:endParaRPr lang="pt-PT" sz="28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81892" y="2428868"/>
              <a:ext cx="1714512" cy="3571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t-PT" sz="2800" dirty="0" smtClean="0">
                  <a:solidFill>
                    <a:schemeClr val="accent1">
                      <a:lumMod val="50000"/>
                    </a:schemeClr>
                  </a:solidFill>
                </a:rPr>
                <a:t>QueryParser</a:t>
              </a:r>
              <a:endParaRPr lang="pt-PT" sz="28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560487" y="1428736"/>
              <a:ext cx="1357322" cy="357190"/>
            </a:xfrm>
            <a:prstGeom prst="rect">
              <a:avLst/>
            </a:prstGeom>
            <a:solidFill>
              <a:srgbClr xmlns:mc="http://schemas.openxmlformats.org/markup-compatibility/2006" xmlns:a14="http://schemas.microsoft.com/office/drawing/2010/main" val="88A9D2" mc:Ignorable="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t-PT" sz="2800" dirty="0" smtClean="0"/>
                <a:t>User Query</a:t>
              </a:r>
              <a:endParaRPr lang="pt-PT" sz="28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488917" y="5214950"/>
              <a:ext cx="1643074" cy="50006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800" dirty="0" smtClean="0"/>
                <a:t>Search Results</a:t>
              </a:r>
              <a:endParaRPr lang="pt-PT" sz="2800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5881694" y="3429000"/>
              <a:ext cx="857256" cy="357190"/>
            </a:xfrm>
            <a:prstGeom prst="roundRect">
              <a:avLst/>
            </a:prstGeom>
            <a:solidFill>
              <a:srgbClr xmlns:mc="http://schemas.openxmlformats.org/markup-compatibility/2006" xmlns:a14="http://schemas.microsoft.com/office/drawing/2010/main" val="2B91AF" mc:Ignorable="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800" dirty="0" smtClean="0"/>
                <a:t>Index</a:t>
              </a:r>
              <a:endParaRPr lang="pt-PT" sz="2800" dirty="0"/>
            </a:p>
          </p:txBody>
        </p:sp>
        <p:sp>
          <p:nvSpPr>
            <p:cNvPr id="37" name="Right Arrow 36"/>
            <p:cNvSpPr/>
            <p:nvPr/>
          </p:nvSpPr>
          <p:spPr>
            <a:xfrm rot="5400000">
              <a:off x="8060553" y="1964521"/>
              <a:ext cx="357190" cy="285752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 w="19050"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 sz="2800"/>
            </a:p>
          </p:txBody>
        </p:sp>
        <p:sp>
          <p:nvSpPr>
            <p:cNvPr id="38" name="Right Arrow 37"/>
            <p:cNvSpPr/>
            <p:nvPr/>
          </p:nvSpPr>
          <p:spPr>
            <a:xfrm rot="5400000">
              <a:off x="8060553" y="2964653"/>
              <a:ext cx="357190" cy="285752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 w="19050"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 sz="2800"/>
            </a:p>
          </p:txBody>
        </p:sp>
        <p:sp>
          <p:nvSpPr>
            <p:cNvPr id="41" name="Right Arrow 40"/>
            <p:cNvSpPr/>
            <p:nvPr/>
          </p:nvSpPr>
          <p:spPr>
            <a:xfrm rot="2917135">
              <a:off x="6508170" y="3965419"/>
              <a:ext cx="413016" cy="285752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 w="19050"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 sz="2800"/>
            </a:p>
          </p:txBody>
        </p:sp>
        <p:sp>
          <p:nvSpPr>
            <p:cNvPr id="42" name="Right Arrow 41"/>
            <p:cNvSpPr/>
            <p:nvPr/>
          </p:nvSpPr>
          <p:spPr>
            <a:xfrm rot="7279721">
              <a:off x="7696607" y="3974903"/>
              <a:ext cx="387795" cy="285752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 w="19050"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 sz="2800"/>
            </a:p>
          </p:txBody>
        </p:sp>
        <p:sp>
          <p:nvSpPr>
            <p:cNvPr id="43" name="Right Arrow 42"/>
            <p:cNvSpPr/>
            <p:nvPr/>
          </p:nvSpPr>
          <p:spPr>
            <a:xfrm rot="5400000">
              <a:off x="7144547" y="4859452"/>
              <a:ext cx="331815" cy="285752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 w="19050"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 sz="280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53835" y="6000768"/>
            <a:ext cx="30333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b="1" dirty="0" smtClean="0">
                <a:solidFill>
                  <a:srgbClr xmlns:mc="http://schemas.openxmlformats.org/markup-compatibility/2006" xmlns:a14="http://schemas.microsoft.com/office/drawing/2010/main" val="777777" mc:Ignorable=""/>
                </a:solidFill>
              </a:rPr>
              <a:t>Searching</a:t>
            </a:r>
            <a:endParaRPr lang="pt-PT" sz="4000" b="1" dirty="0">
              <a:solidFill>
                <a:srgbClr xmlns:mc="http://schemas.openxmlformats.org/markup-compatibility/2006" xmlns:a14="http://schemas.microsoft.com/office/drawing/2010/main" val="777777" mc:Ignorable="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658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Com a hegemonia de motores de procura como o Bing ou o Google para encontrar o conteúdo que pretendem, os utilizadores actuais têm uma expectativa mais elevada das funcionalidades de procura textual implementadas correntemente nas aplicações. Mesmo o volume de dados torna impraticável soluções simples que funcionavam previamente. </a:t>
            </a:r>
            <a:endParaRPr lang="pt-BR" dirty="0" smtClean="0"/>
          </a:p>
          <a:p>
            <a:r>
              <a:rPr lang="pt-BR" dirty="0" smtClean="0"/>
              <a:t>Uma </a:t>
            </a:r>
            <a:r>
              <a:rPr lang="pt-BR" dirty="0"/>
              <a:t>das formas de solucionar estes problemas reside em aproveitar bibliotecas que implementem de forma mais eficaz algoritmos de procura textual, como o Lucene para implementar funcionalidades de procura. </a:t>
            </a:r>
            <a:endParaRPr lang="pt-BR" dirty="0" smtClean="0"/>
          </a:p>
          <a:p>
            <a:r>
              <a:rPr lang="pt-BR" dirty="0" smtClean="0"/>
              <a:t>Nesta </a:t>
            </a:r>
            <a:r>
              <a:rPr lang="pt-BR" dirty="0"/>
              <a:t>sessão pretende-se que a audiência perceba os conceitos principais envolvidos ao implementar um motor de procura em Lucene, quais as vantagens e desvantagens, principais problemas e suas soluções e como começar a implementar um motor de procura baseado em Lucene numa aplicação .Net.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Implementar pesquisa textual em .Net com Lucene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3568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Arrow Connector 39"/>
          <p:cNvCxnSpPr/>
          <p:nvPr/>
        </p:nvCxnSpPr>
        <p:spPr>
          <a:xfrm rot="16200000" flipH="1">
            <a:off x="6025885" y="3393678"/>
            <a:ext cx="2499536" cy="1"/>
          </a:xfrm>
          <a:prstGeom prst="straightConnector1">
            <a:avLst/>
          </a:prstGeom>
          <a:ln w="38100">
            <a:solidFill>
              <a:srgbClr xmlns:mc="http://schemas.openxmlformats.org/markup-compatibility/2006" xmlns:a14="http://schemas.microsoft.com/office/drawing/2010/main" val="777777" mc:Ignorable="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550283" y="1071546"/>
            <a:ext cx="1252913" cy="9286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PT" dirty="0" smtClean="0">
                <a:solidFill>
                  <a:schemeClr val="accent1">
                    <a:lumMod val="50000"/>
                  </a:schemeClr>
                </a:solidFill>
              </a:rPr>
              <a:t>IndexWriter</a:t>
            </a:r>
            <a:endParaRPr lang="pt-PT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54692" y="1500174"/>
            <a:ext cx="1044094" cy="3571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dirty="0" smtClean="0"/>
              <a:t>Analyzer</a:t>
            </a:r>
            <a:endParaRPr lang="pt-PT" dirty="0"/>
          </a:p>
        </p:txBody>
      </p:sp>
      <p:sp>
        <p:nvSpPr>
          <p:cNvPr id="49" name="TextBox 48"/>
          <p:cNvSpPr txBox="1"/>
          <p:nvPr/>
        </p:nvSpPr>
        <p:spPr>
          <a:xfrm>
            <a:off x="6286512" y="64291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978515" y="1857364"/>
            <a:ext cx="1186970" cy="17859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PT" dirty="0" smtClean="0">
                <a:solidFill>
                  <a:schemeClr val="accent1">
                    <a:lumMod val="50000"/>
                  </a:schemeClr>
                </a:solidFill>
              </a:rPr>
              <a:t>Document</a:t>
            </a:r>
            <a:endParaRPr lang="pt-PT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110401" y="2285992"/>
            <a:ext cx="923199" cy="3571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sz="1600" dirty="0" smtClean="0"/>
              <a:t>Field</a:t>
            </a:r>
          </a:p>
          <a:p>
            <a:pPr algn="ctr"/>
            <a:endParaRPr lang="pt-PT" sz="1600" dirty="0"/>
          </a:p>
        </p:txBody>
      </p:sp>
      <p:sp>
        <p:nvSpPr>
          <p:cNvPr id="45" name="Rectangle 44"/>
          <p:cNvSpPr/>
          <p:nvPr/>
        </p:nvSpPr>
        <p:spPr>
          <a:xfrm>
            <a:off x="4110401" y="2714620"/>
            <a:ext cx="923199" cy="3571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sz="1600" dirty="0" smtClean="0"/>
              <a:t>Field</a:t>
            </a:r>
          </a:p>
          <a:p>
            <a:pPr algn="ctr"/>
            <a:endParaRPr lang="pt-PT" sz="1600" dirty="0"/>
          </a:p>
        </p:txBody>
      </p:sp>
      <p:sp>
        <p:nvSpPr>
          <p:cNvPr id="48" name="Rectangle 47"/>
          <p:cNvSpPr/>
          <p:nvPr/>
        </p:nvSpPr>
        <p:spPr>
          <a:xfrm>
            <a:off x="4110401" y="3143248"/>
            <a:ext cx="923199" cy="3571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sz="1600" dirty="0" smtClean="0"/>
              <a:t>Field</a:t>
            </a:r>
          </a:p>
          <a:p>
            <a:pPr algn="ctr"/>
            <a:endParaRPr lang="pt-PT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4242286" y="135729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208919" y="1000108"/>
            <a:ext cx="1186970" cy="17145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PT" dirty="0" smtClean="0">
                <a:solidFill>
                  <a:schemeClr val="accent1">
                    <a:lumMod val="50000"/>
                  </a:schemeClr>
                </a:solidFill>
              </a:rPr>
              <a:t>Field</a:t>
            </a:r>
          </a:p>
          <a:p>
            <a:endParaRPr lang="pt-PT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340804" y="1785926"/>
            <a:ext cx="923199" cy="3571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sz="1600" dirty="0" smtClean="0"/>
              <a:t>Value</a:t>
            </a:r>
          </a:p>
          <a:p>
            <a:pPr algn="ctr"/>
            <a:endParaRPr lang="pt-PT" sz="1600" dirty="0"/>
          </a:p>
        </p:txBody>
      </p:sp>
      <p:sp>
        <p:nvSpPr>
          <p:cNvPr id="31" name="Rectangle 30"/>
          <p:cNvSpPr/>
          <p:nvPr/>
        </p:nvSpPr>
        <p:spPr>
          <a:xfrm>
            <a:off x="1340804" y="1357298"/>
            <a:ext cx="923199" cy="3571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sz="1600" dirty="0" smtClean="0"/>
              <a:t>Name</a:t>
            </a:r>
          </a:p>
          <a:p>
            <a:pPr algn="ctr"/>
            <a:endParaRPr lang="pt-PT" sz="1600" dirty="0"/>
          </a:p>
        </p:txBody>
      </p:sp>
      <p:sp>
        <p:nvSpPr>
          <p:cNvPr id="37" name="Rectangle 36"/>
          <p:cNvSpPr/>
          <p:nvPr/>
        </p:nvSpPr>
        <p:spPr>
          <a:xfrm>
            <a:off x="1340804" y="2214554"/>
            <a:ext cx="923199" cy="3571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sz="1600" dirty="0" smtClean="0"/>
              <a:t>Options</a:t>
            </a:r>
          </a:p>
          <a:p>
            <a:pPr algn="ctr"/>
            <a:endParaRPr lang="pt-PT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1934289" y="57148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2461831" y="2071678"/>
            <a:ext cx="1384798" cy="428628"/>
          </a:xfrm>
          <a:prstGeom prst="straightConnector1">
            <a:avLst/>
          </a:prstGeom>
          <a:ln w="38100">
            <a:solidFill>
              <a:srgbClr xmlns:mc="http://schemas.openxmlformats.org/markup-compatibility/2006" xmlns:a14="http://schemas.microsoft.com/office/drawing/2010/main" val="777777" mc:Ignorable="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055316" y="1928802"/>
            <a:ext cx="30328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5231428" y="1785926"/>
            <a:ext cx="1186970" cy="642942"/>
          </a:xfrm>
          <a:prstGeom prst="straightConnector1">
            <a:avLst/>
          </a:prstGeom>
          <a:ln w="38100">
            <a:solidFill>
              <a:srgbClr xmlns:mc="http://schemas.openxmlformats.org/markup-compatibility/2006" xmlns:a14="http://schemas.microsoft.com/office/drawing/2010/main" val="777777" mc:Ignorable="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495199" y="1785926"/>
            <a:ext cx="30328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1208919" y="3286124"/>
            <a:ext cx="1186970" cy="17145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PT" dirty="0" smtClean="0">
                <a:solidFill>
                  <a:schemeClr val="accent1">
                    <a:lumMod val="50000"/>
                  </a:schemeClr>
                </a:solidFill>
              </a:rPr>
              <a:t>Field</a:t>
            </a:r>
          </a:p>
          <a:p>
            <a:endParaRPr lang="pt-PT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340804" y="4071942"/>
            <a:ext cx="923199" cy="3571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sz="1600" dirty="0" smtClean="0"/>
              <a:t>Value</a:t>
            </a:r>
          </a:p>
          <a:p>
            <a:pPr algn="ctr"/>
            <a:endParaRPr lang="pt-PT" sz="1600" dirty="0"/>
          </a:p>
        </p:txBody>
      </p:sp>
      <p:sp>
        <p:nvSpPr>
          <p:cNvPr id="66" name="Rectangle 65"/>
          <p:cNvSpPr/>
          <p:nvPr/>
        </p:nvSpPr>
        <p:spPr>
          <a:xfrm>
            <a:off x="1340804" y="3643314"/>
            <a:ext cx="923199" cy="3571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sz="1600" dirty="0" smtClean="0"/>
              <a:t>Name</a:t>
            </a:r>
          </a:p>
          <a:p>
            <a:pPr algn="ctr"/>
            <a:endParaRPr lang="pt-PT" sz="1600" dirty="0"/>
          </a:p>
        </p:txBody>
      </p:sp>
      <p:sp>
        <p:nvSpPr>
          <p:cNvPr id="67" name="Rectangle 66"/>
          <p:cNvSpPr/>
          <p:nvPr/>
        </p:nvSpPr>
        <p:spPr>
          <a:xfrm>
            <a:off x="1340804" y="4500570"/>
            <a:ext cx="923199" cy="3571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sz="1600" dirty="0" smtClean="0"/>
              <a:t>Options</a:t>
            </a:r>
          </a:p>
          <a:p>
            <a:pPr algn="ctr"/>
            <a:endParaRPr lang="pt-PT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1934289" y="285749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2527774" y="3000372"/>
            <a:ext cx="1384798" cy="785818"/>
          </a:xfrm>
          <a:prstGeom prst="straightConnector1">
            <a:avLst/>
          </a:prstGeom>
          <a:ln w="38100">
            <a:solidFill>
              <a:srgbClr xmlns:mc="http://schemas.openxmlformats.org/markup-compatibility/2006" xmlns:a14="http://schemas.microsoft.com/office/drawing/2010/main" val="777777" mc:Ignorable="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857488" y="3000372"/>
            <a:ext cx="30328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6748111" y="4786322"/>
            <a:ext cx="989142" cy="50006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 smtClean="0"/>
              <a:t>Index</a:t>
            </a:r>
            <a:endParaRPr lang="pt-PT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153835" y="6000768"/>
            <a:ext cx="30333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b="1" dirty="0" smtClean="0">
                <a:solidFill>
                  <a:srgbClr xmlns:mc="http://schemas.openxmlformats.org/markup-compatibility/2006" xmlns:a14="http://schemas.microsoft.com/office/drawing/2010/main" val="777777" mc:Ignorable=""/>
                </a:solidFill>
              </a:rPr>
              <a:t>Indexing</a:t>
            </a:r>
            <a:endParaRPr lang="pt-PT" sz="4000" b="1" dirty="0">
              <a:solidFill>
                <a:srgbClr xmlns:mc="http://schemas.openxmlformats.org/markup-compatibility/2006" xmlns:a14="http://schemas.microsoft.com/office/drawing/2010/main" val="777777" mc:Ignorable="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rot="5400000">
            <a:off x="6524805" y="6107948"/>
            <a:ext cx="1500969" cy="72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761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5720" y="1478133"/>
            <a:ext cx="1376676" cy="4709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IndexWriter</a:t>
            </a:r>
            <a:endParaRPr lang="pt-PT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758971" y="1713618"/>
            <a:ext cx="458857" cy="174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3763640" y="2027596"/>
            <a:ext cx="1376676" cy="4709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IndexWriter</a:t>
            </a:r>
            <a:endParaRPr lang="pt-PT" dirty="0"/>
          </a:p>
        </p:txBody>
      </p:sp>
      <p:cxnSp>
        <p:nvCxnSpPr>
          <p:cNvPr id="81" name="Straight Arrow Connector 80"/>
          <p:cNvCxnSpPr/>
          <p:nvPr/>
        </p:nvCxnSpPr>
        <p:spPr>
          <a:xfrm rot="16200000" flipH="1">
            <a:off x="3237873" y="1732187"/>
            <a:ext cx="429499" cy="39235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6558406" y="3283511"/>
            <a:ext cx="1376676" cy="4709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IndexWriter</a:t>
            </a:r>
            <a:endParaRPr lang="pt-PT" dirty="0"/>
          </a:p>
        </p:txBody>
      </p:sp>
      <p:sp>
        <p:nvSpPr>
          <p:cNvPr id="93" name="Rectangle 92"/>
          <p:cNvSpPr/>
          <p:nvPr/>
        </p:nvSpPr>
        <p:spPr>
          <a:xfrm>
            <a:off x="285720" y="2577059"/>
            <a:ext cx="1376676" cy="4709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IndexWriter</a:t>
            </a:r>
            <a:endParaRPr lang="pt-PT" dirty="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1758971" y="2812544"/>
            <a:ext cx="458857" cy="174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285720" y="3675985"/>
            <a:ext cx="1376676" cy="4709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IndexWriter</a:t>
            </a:r>
            <a:endParaRPr lang="pt-PT" dirty="0"/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1758971" y="3911470"/>
            <a:ext cx="458857" cy="174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85720" y="4774911"/>
            <a:ext cx="1376676" cy="4709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IndexWriter</a:t>
            </a:r>
            <a:endParaRPr lang="pt-PT" dirty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1758971" y="5010396"/>
            <a:ext cx="458857" cy="174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rot="5400000" flipH="1" flipV="1">
            <a:off x="3261294" y="2425036"/>
            <a:ext cx="455115" cy="31990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5231428" y="2263081"/>
            <a:ext cx="434740" cy="174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V="1">
            <a:off x="3328900" y="3571876"/>
            <a:ext cx="3023555" cy="33959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3328900" y="3786190"/>
            <a:ext cx="3089498" cy="122420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rot="16200000" flipH="1">
            <a:off x="6598506" y="2628383"/>
            <a:ext cx="706452" cy="28982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rot="5400000">
            <a:off x="6882745" y="4250597"/>
            <a:ext cx="785819" cy="146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937830" y="928670"/>
            <a:ext cx="316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270836" y="1556628"/>
            <a:ext cx="316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6550283" y="2643182"/>
            <a:ext cx="316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153835" y="6000768"/>
            <a:ext cx="30333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b="1" dirty="0" smtClean="0">
                <a:solidFill>
                  <a:srgbClr xmlns:mc="http://schemas.openxmlformats.org/markup-compatibility/2006" xmlns:a14="http://schemas.microsoft.com/office/drawing/2010/main" val="777777" mc:Ignorable=""/>
                </a:solidFill>
              </a:rPr>
              <a:t>Indexing</a:t>
            </a:r>
            <a:endParaRPr lang="pt-PT" sz="4000" b="1" dirty="0">
              <a:solidFill>
                <a:srgbClr xmlns:mc="http://schemas.openxmlformats.org/markup-compatibility/2006" xmlns:a14="http://schemas.microsoft.com/office/drawing/2010/main" val="777777" mc:Ignorable="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2296974" y="1489914"/>
            <a:ext cx="923199" cy="43888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 smtClean="0"/>
              <a:t>Index</a:t>
            </a:r>
            <a:endParaRPr lang="pt-PT" sz="2400" dirty="0"/>
          </a:p>
        </p:txBody>
      </p:sp>
      <p:sp>
        <p:nvSpPr>
          <p:cNvPr id="42" name="Rounded Rectangle 41"/>
          <p:cNvSpPr/>
          <p:nvPr/>
        </p:nvSpPr>
        <p:spPr>
          <a:xfrm>
            <a:off x="2296974" y="2571744"/>
            <a:ext cx="923199" cy="43888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 smtClean="0"/>
              <a:t>Index</a:t>
            </a:r>
            <a:endParaRPr lang="pt-PT" sz="2400" dirty="0"/>
          </a:p>
        </p:txBody>
      </p:sp>
      <p:sp>
        <p:nvSpPr>
          <p:cNvPr id="43" name="Rounded Rectangle 42"/>
          <p:cNvSpPr/>
          <p:nvPr/>
        </p:nvSpPr>
        <p:spPr>
          <a:xfrm>
            <a:off x="2296974" y="3714752"/>
            <a:ext cx="923199" cy="43888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 smtClean="0"/>
              <a:t>Index</a:t>
            </a:r>
            <a:endParaRPr lang="pt-PT" sz="2400" dirty="0"/>
          </a:p>
        </p:txBody>
      </p:sp>
      <p:sp>
        <p:nvSpPr>
          <p:cNvPr id="44" name="Rounded Rectangle 43"/>
          <p:cNvSpPr/>
          <p:nvPr/>
        </p:nvSpPr>
        <p:spPr>
          <a:xfrm>
            <a:off x="2296974" y="4857760"/>
            <a:ext cx="923199" cy="43888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 smtClean="0"/>
              <a:t>Index</a:t>
            </a:r>
            <a:endParaRPr lang="pt-PT" sz="2400" dirty="0"/>
          </a:p>
        </p:txBody>
      </p:sp>
      <p:sp>
        <p:nvSpPr>
          <p:cNvPr id="45" name="Rounded Rectangle 44"/>
          <p:cNvSpPr/>
          <p:nvPr/>
        </p:nvSpPr>
        <p:spPr>
          <a:xfrm>
            <a:off x="5693027" y="2071678"/>
            <a:ext cx="923199" cy="43888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 smtClean="0"/>
              <a:t>Index</a:t>
            </a:r>
            <a:endParaRPr lang="pt-PT" sz="2400" dirty="0"/>
          </a:p>
        </p:txBody>
      </p:sp>
      <p:sp>
        <p:nvSpPr>
          <p:cNvPr id="47" name="Rounded Rectangle 46"/>
          <p:cNvSpPr/>
          <p:nvPr/>
        </p:nvSpPr>
        <p:spPr>
          <a:xfrm>
            <a:off x="6748111" y="4786322"/>
            <a:ext cx="989142" cy="50006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 smtClean="0"/>
              <a:t>Index</a:t>
            </a:r>
            <a:endParaRPr lang="pt-PT" sz="2400" dirty="0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7869138" y="5072074"/>
            <a:ext cx="1274862" cy="976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>
            <a:off x="6704163" y="571490"/>
            <a:ext cx="1142985" cy="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6748111" y="1285860"/>
            <a:ext cx="989142" cy="50006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 smtClean="0"/>
              <a:t>Index</a:t>
            </a:r>
            <a:endParaRPr lang="pt-PT" sz="2400" dirty="0"/>
          </a:p>
        </p:txBody>
      </p:sp>
      <p:cxnSp>
        <p:nvCxnSpPr>
          <p:cNvPr id="35" name="Straight Arrow Connector 34"/>
          <p:cNvCxnSpPr/>
          <p:nvPr/>
        </p:nvCxnSpPr>
        <p:spPr>
          <a:xfrm rot="5400000">
            <a:off x="6739870" y="2536025"/>
            <a:ext cx="1071568" cy="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324781"/>
      </p:ext>
    </p:extLst>
  </p:cSld>
  <p:clrMapOvr>
    <a:masterClrMapping/>
  </p:clrMapOvr>
  <p:transition xmlns:p14="http://schemas.microsoft.com/office/powerpoint/2010/main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1472690" y="3571876"/>
            <a:ext cx="1582626" cy="357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dirty="0" smtClean="0"/>
              <a:t>IndexSearcher</a:t>
            </a:r>
            <a:endParaRPr lang="pt-PT" dirty="0"/>
          </a:p>
        </p:txBody>
      </p:sp>
      <p:sp>
        <p:nvSpPr>
          <p:cNvPr id="36" name="Rectangle 35"/>
          <p:cNvSpPr/>
          <p:nvPr/>
        </p:nvSpPr>
        <p:spPr>
          <a:xfrm>
            <a:off x="3780687" y="928670"/>
            <a:ext cx="923199" cy="357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dirty="0" smtClean="0"/>
              <a:t>Query</a:t>
            </a:r>
            <a:endParaRPr lang="pt-PT" dirty="0"/>
          </a:p>
        </p:txBody>
      </p:sp>
      <p:cxnSp>
        <p:nvCxnSpPr>
          <p:cNvPr id="54" name="Straight Arrow Connector 53"/>
          <p:cNvCxnSpPr/>
          <p:nvPr/>
        </p:nvCxnSpPr>
        <p:spPr>
          <a:xfrm rot="10800000">
            <a:off x="7341596" y="1035033"/>
            <a:ext cx="329714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780687" y="1571612"/>
            <a:ext cx="923199" cy="357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dirty="0" smtClean="0"/>
              <a:t>Query</a:t>
            </a:r>
            <a:endParaRPr lang="pt-PT" dirty="0"/>
          </a:p>
        </p:txBody>
      </p:sp>
      <p:sp>
        <p:nvSpPr>
          <p:cNvPr id="63" name="Rectangle 62"/>
          <p:cNvSpPr/>
          <p:nvPr/>
        </p:nvSpPr>
        <p:spPr>
          <a:xfrm>
            <a:off x="5429256" y="1571612"/>
            <a:ext cx="1846398" cy="357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dirty="0" smtClean="0"/>
              <a:t>Security Trimming</a:t>
            </a:r>
            <a:endParaRPr lang="pt-PT" dirty="0"/>
          </a:p>
        </p:txBody>
      </p:sp>
      <p:sp>
        <p:nvSpPr>
          <p:cNvPr id="71" name="Rectangle 70"/>
          <p:cNvSpPr/>
          <p:nvPr/>
        </p:nvSpPr>
        <p:spPr>
          <a:xfrm>
            <a:off x="5429256" y="2000240"/>
            <a:ext cx="1846398" cy="6429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dirty="0" smtClean="0"/>
              <a:t>Machine Created Filters</a:t>
            </a:r>
            <a:endParaRPr lang="pt-PT" dirty="0"/>
          </a:p>
        </p:txBody>
      </p:sp>
      <p:sp>
        <p:nvSpPr>
          <p:cNvPr id="75" name="Rectangle 74"/>
          <p:cNvSpPr/>
          <p:nvPr/>
        </p:nvSpPr>
        <p:spPr>
          <a:xfrm>
            <a:off x="3780687" y="2143116"/>
            <a:ext cx="923199" cy="357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dirty="0" smtClean="0"/>
              <a:t>Query</a:t>
            </a:r>
            <a:endParaRPr lang="pt-PT" dirty="0"/>
          </a:p>
        </p:txBody>
      </p:sp>
      <p:cxnSp>
        <p:nvCxnSpPr>
          <p:cNvPr id="58" name="Straight Arrow Connector 57"/>
          <p:cNvCxnSpPr/>
          <p:nvPr/>
        </p:nvCxnSpPr>
        <p:spPr>
          <a:xfrm rot="10800000">
            <a:off x="4769828" y="1069958"/>
            <a:ext cx="593485" cy="1588"/>
          </a:xfrm>
          <a:prstGeom prst="straightConnector1">
            <a:avLst/>
          </a:prstGeom>
          <a:ln w="38100">
            <a:solidFill>
              <a:srgbClr xmlns:mc="http://schemas.openxmlformats.org/markup-compatibility/2006" xmlns:a14="http://schemas.microsoft.com/office/drawing/2010/main" val="777777" mc:Ignorable="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10800000">
            <a:off x="4769828" y="1749414"/>
            <a:ext cx="593485" cy="1588"/>
          </a:xfrm>
          <a:prstGeom prst="straightConnector1">
            <a:avLst/>
          </a:prstGeom>
          <a:ln w="38100">
            <a:solidFill>
              <a:srgbClr xmlns:mc="http://schemas.openxmlformats.org/markup-compatibility/2006" xmlns:a14="http://schemas.microsoft.com/office/drawing/2010/main" val="777777" mc:Ignorable="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rot="10800000">
            <a:off x="4769828" y="2285993"/>
            <a:ext cx="593485" cy="1588"/>
          </a:xfrm>
          <a:prstGeom prst="straightConnector1">
            <a:avLst/>
          </a:prstGeom>
          <a:ln w="38100">
            <a:solidFill>
              <a:srgbClr xmlns:mc="http://schemas.openxmlformats.org/markup-compatibility/2006" xmlns:a14="http://schemas.microsoft.com/office/drawing/2010/main" val="777777" mc:Ignorable="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1736461" y="1571612"/>
            <a:ext cx="923199" cy="357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dirty="0" smtClean="0"/>
              <a:t>Query</a:t>
            </a:r>
            <a:endParaRPr lang="pt-PT" dirty="0"/>
          </a:p>
        </p:txBody>
      </p:sp>
      <p:grpSp>
        <p:nvGrpSpPr>
          <p:cNvPr id="84" name="Group 83"/>
          <p:cNvGrpSpPr/>
          <p:nvPr/>
        </p:nvGrpSpPr>
        <p:grpSpPr>
          <a:xfrm>
            <a:off x="2791545" y="1071546"/>
            <a:ext cx="857256" cy="1285884"/>
            <a:chOff x="3095612" y="1073134"/>
            <a:chExt cx="1143008" cy="1285884"/>
          </a:xfrm>
        </p:grpSpPr>
        <p:cxnSp>
          <p:nvCxnSpPr>
            <p:cNvPr id="79" name="Straight Arrow Connector 78"/>
            <p:cNvCxnSpPr/>
            <p:nvPr/>
          </p:nvCxnSpPr>
          <p:spPr>
            <a:xfrm rot="10800000" flipV="1">
              <a:off x="3095612" y="1073134"/>
              <a:ext cx="1143008" cy="569916"/>
            </a:xfrm>
            <a:prstGeom prst="straightConnector1">
              <a:avLst/>
            </a:prstGeom>
            <a:ln w="38100">
              <a:solidFill>
                <a:srgbClr xmlns:mc="http://schemas.openxmlformats.org/markup-compatibility/2006" xmlns:a14="http://schemas.microsoft.com/office/drawing/2010/main" val="777777" mc:Ignorable="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rot="10800000">
              <a:off x="3095612" y="1785926"/>
              <a:ext cx="1143008" cy="1588"/>
            </a:xfrm>
            <a:prstGeom prst="straightConnector1">
              <a:avLst/>
            </a:prstGeom>
            <a:ln w="38100">
              <a:solidFill>
                <a:srgbClr xmlns:mc="http://schemas.openxmlformats.org/markup-compatibility/2006" xmlns:a14="http://schemas.microsoft.com/office/drawing/2010/main" val="777777" mc:Ignorable="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rot="10800000">
              <a:off x="3095612" y="1928802"/>
              <a:ext cx="1143008" cy="430216"/>
            </a:xfrm>
            <a:prstGeom prst="straightConnector1">
              <a:avLst/>
            </a:prstGeom>
            <a:ln w="38100">
              <a:solidFill>
                <a:srgbClr xmlns:mc="http://schemas.openxmlformats.org/markup-compatibility/2006" xmlns:a14="http://schemas.microsoft.com/office/drawing/2010/main" val="777777" mc:Ignorable="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Straight Arrow Connector 84"/>
          <p:cNvCxnSpPr/>
          <p:nvPr/>
        </p:nvCxnSpPr>
        <p:spPr>
          <a:xfrm rot="5400000">
            <a:off x="1450709" y="4093923"/>
            <a:ext cx="571504" cy="527542"/>
          </a:xfrm>
          <a:prstGeom prst="straightConnector1">
            <a:avLst/>
          </a:prstGeom>
          <a:ln w="38100">
            <a:solidFill>
              <a:srgbClr xmlns:mc="http://schemas.openxmlformats.org/markup-compatibility/2006" xmlns:a14="http://schemas.microsoft.com/office/drawing/2010/main" val="777777" mc:Ignorable="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rot="5400000">
            <a:off x="1555118" y="2786119"/>
            <a:ext cx="1285884" cy="1466"/>
          </a:xfrm>
          <a:prstGeom prst="straightConnector1">
            <a:avLst/>
          </a:prstGeom>
          <a:ln w="38100">
            <a:solidFill>
              <a:srgbClr xmlns:mc="http://schemas.openxmlformats.org/markup-compatibility/2006" xmlns:a14="http://schemas.microsoft.com/office/drawing/2010/main" val="777777" mc:Ignorable="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5429256" y="571480"/>
            <a:ext cx="1846398" cy="9286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PT" dirty="0" smtClean="0"/>
              <a:t>QueryParser</a:t>
            </a:r>
            <a:endParaRPr lang="pt-PT" dirty="0"/>
          </a:p>
        </p:txBody>
      </p:sp>
      <p:sp>
        <p:nvSpPr>
          <p:cNvPr id="95" name="Rectangle 94"/>
          <p:cNvSpPr/>
          <p:nvPr/>
        </p:nvSpPr>
        <p:spPr>
          <a:xfrm>
            <a:off x="5693027" y="1000108"/>
            <a:ext cx="1318855" cy="3571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PT" dirty="0" smtClean="0"/>
              <a:t>Analyzer</a:t>
            </a:r>
            <a:endParaRPr lang="pt-PT" dirty="0"/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3253145" y="3786190"/>
            <a:ext cx="1912340" cy="1588"/>
          </a:xfrm>
          <a:prstGeom prst="straightConnector1">
            <a:avLst/>
          </a:prstGeom>
          <a:ln w="38100">
            <a:solidFill>
              <a:srgbClr xmlns:mc="http://schemas.openxmlformats.org/markup-compatibility/2006" xmlns:a14="http://schemas.microsoft.com/office/drawing/2010/main" val="777777" mc:Ignorable="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2132117" y="5143512"/>
            <a:ext cx="923199" cy="71438"/>
          </a:xfrm>
          <a:prstGeom prst="straightConnector1">
            <a:avLst/>
          </a:prstGeom>
          <a:ln w="38100">
            <a:solidFill>
              <a:srgbClr xmlns:mc="http://schemas.openxmlformats.org/markup-compatibility/2006" xmlns:a14="http://schemas.microsoft.com/office/drawing/2010/main" val="777777" mc:Ignorable="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7341597" y="500042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5627085" y="142852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4901714" y="1928802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3055316" y="78579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1868347" y="257174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4110401" y="3286124"/>
            <a:ext cx="278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2791545" y="428625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429256" y="3429000"/>
            <a:ext cx="1846398" cy="18573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PT" dirty="0" smtClean="0"/>
              <a:t>Search Results</a:t>
            </a:r>
            <a:endParaRPr lang="pt-PT" dirty="0"/>
          </a:p>
        </p:txBody>
      </p:sp>
      <p:sp>
        <p:nvSpPr>
          <p:cNvPr id="100" name="Rectangle 99"/>
          <p:cNvSpPr/>
          <p:nvPr/>
        </p:nvSpPr>
        <p:spPr>
          <a:xfrm>
            <a:off x="5561142" y="3857628"/>
            <a:ext cx="1582626" cy="128588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PT" dirty="0" smtClean="0"/>
              <a:t>Results</a:t>
            </a:r>
            <a:endParaRPr lang="pt-PT" dirty="0"/>
          </a:p>
        </p:txBody>
      </p:sp>
      <p:sp>
        <p:nvSpPr>
          <p:cNvPr id="101" name="Rectangle 100"/>
          <p:cNvSpPr/>
          <p:nvPr/>
        </p:nvSpPr>
        <p:spPr>
          <a:xfrm>
            <a:off x="5758969" y="4214818"/>
            <a:ext cx="1107839" cy="3571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dirty="0" smtClean="0">
                <a:solidFill>
                  <a:schemeClr val="accent1">
                    <a:lumMod val="50000"/>
                  </a:schemeClr>
                </a:solidFill>
              </a:rPr>
              <a:t>Score</a:t>
            </a:r>
            <a:endParaRPr lang="pt-PT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5758969" y="4643446"/>
            <a:ext cx="1107839" cy="3571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dirty="0" smtClean="0">
                <a:solidFill>
                  <a:schemeClr val="accent1">
                    <a:lumMod val="50000"/>
                  </a:schemeClr>
                </a:solidFill>
              </a:rPr>
              <a:t>DocId</a:t>
            </a:r>
            <a:endParaRPr lang="pt-PT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319087" y="4714884"/>
            <a:ext cx="1186970" cy="17859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PT" dirty="0" smtClean="0"/>
              <a:t>Document</a:t>
            </a:r>
            <a:endParaRPr lang="pt-PT" dirty="0"/>
          </a:p>
        </p:txBody>
      </p:sp>
      <p:sp>
        <p:nvSpPr>
          <p:cNvPr id="110" name="Rectangle 109"/>
          <p:cNvSpPr/>
          <p:nvPr/>
        </p:nvSpPr>
        <p:spPr>
          <a:xfrm>
            <a:off x="3450973" y="5143512"/>
            <a:ext cx="923199" cy="3571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dirty="0" smtClean="0">
                <a:solidFill>
                  <a:schemeClr val="accent1">
                    <a:lumMod val="50000"/>
                  </a:schemeClr>
                </a:solidFill>
              </a:rPr>
              <a:t>Field</a:t>
            </a:r>
          </a:p>
          <a:p>
            <a:pPr algn="ctr"/>
            <a:endParaRPr lang="pt-PT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450973" y="5572140"/>
            <a:ext cx="923199" cy="3571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dirty="0" smtClean="0">
                <a:solidFill>
                  <a:schemeClr val="accent1">
                    <a:lumMod val="50000"/>
                  </a:schemeClr>
                </a:solidFill>
              </a:rPr>
              <a:t>Field</a:t>
            </a:r>
          </a:p>
          <a:p>
            <a:pPr algn="ctr"/>
            <a:endParaRPr lang="pt-PT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3450973" y="6000768"/>
            <a:ext cx="923199" cy="3571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dirty="0" smtClean="0">
                <a:solidFill>
                  <a:schemeClr val="accent1">
                    <a:lumMod val="50000"/>
                  </a:schemeClr>
                </a:solidFill>
              </a:rPr>
              <a:t>Field</a:t>
            </a:r>
          </a:p>
          <a:p>
            <a:pPr algn="ctr"/>
            <a:endParaRPr lang="pt-PT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98" name="Straight Arrow Connector 97"/>
          <p:cNvCxnSpPr/>
          <p:nvPr/>
        </p:nvCxnSpPr>
        <p:spPr>
          <a:xfrm rot="10800000" flipV="1">
            <a:off x="4703886" y="4929198"/>
            <a:ext cx="593485" cy="357190"/>
          </a:xfrm>
          <a:prstGeom prst="straightConnector1">
            <a:avLst/>
          </a:prstGeom>
          <a:ln w="38100">
            <a:solidFill>
              <a:srgbClr xmlns:mc="http://schemas.openxmlformats.org/markup-compatibility/2006" xmlns:a14="http://schemas.microsoft.com/office/drawing/2010/main" val="777777" mc:Ignorable="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737253" y="857232"/>
            <a:ext cx="1274862" cy="3571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sz="1600" dirty="0" smtClean="0"/>
              <a:t>User Query</a:t>
            </a:r>
            <a:endParaRPr lang="pt-PT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153835" y="6000768"/>
            <a:ext cx="30333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b="1" dirty="0" smtClean="0">
                <a:solidFill>
                  <a:srgbClr xmlns:mc="http://schemas.openxmlformats.org/markup-compatibility/2006" xmlns:a14="http://schemas.microsoft.com/office/drawing/2010/main" val="777777" mc:Ignorable=""/>
                </a:solidFill>
              </a:rPr>
              <a:t>Indexing</a:t>
            </a:r>
            <a:endParaRPr lang="pt-PT" sz="4000" b="1" dirty="0">
              <a:solidFill>
                <a:srgbClr xmlns:mc="http://schemas.openxmlformats.org/markup-compatibility/2006" xmlns:a14="http://schemas.microsoft.com/office/drawing/2010/main" val="777777" mc:Ignorable="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1011090" y="4786322"/>
            <a:ext cx="989142" cy="50006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 smtClean="0"/>
              <a:t>Index</a:t>
            </a:r>
            <a:endParaRPr lang="pt-PT" sz="2400" dirty="0"/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2923431" y="4071942"/>
            <a:ext cx="527542" cy="500066"/>
          </a:xfrm>
          <a:prstGeom prst="straightConnector1">
            <a:avLst/>
          </a:prstGeom>
          <a:ln w="38100">
            <a:solidFill>
              <a:srgbClr xmlns:mc="http://schemas.openxmlformats.org/markup-compatibility/2006" xmlns:a14="http://schemas.microsoft.com/office/drawing/2010/main" val="777777" mc:Ignorable="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1">
            <a:off x="0" y="5075104"/>
            <a:ext cx="879205" cy="6731"/>
          </a:xfrm>
          <a:prstGeom prst="straightConnector1">
            <a:avLst/>
          </a:prstGeom>
          <a:ln w="38100">
            <a:solidFill>
              <a:srgbClr xmlns:mc="http://schemas.openxmlformats.org/markup-compatibility/2006" xmlns:a14="http://schemas.microsoft.com/office/drawing/2010/main" val="777777" mc:Ignorable="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761168"/>
      </p:ext>
    </p:extLst>
  </p:cSld>
  <p:clrMapOvr>
    <a:masterClrMapping/>
  </p:clrMapOvr>
  <p:transition xmlns:p14="http://schemas.microsoft.com/office/powerpoint/2010/main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Analyzers</a:t>
            </a:r>
            <a:endParaRPr lang="pt-PT" dirty="0"/>
          </a:p>
        </p:txBody>
      </p:sp>
      <p:sp>
        <p:nvSpPr>
          <p:cNvPr id="33" name="TextBox 32"/>
          <p:cNvSpPr txBox="1"/>
          <p:nvPr/>
        </p:nvSpPr>
        <p:spPr>
          <a:xfrm>
            <a:off x="1736461" y="1428736"/>
            <a:ext cx="540730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Isto</a:t>
            </a:r>
            <a:r>
              <a:rPr lang="en-US" sz="1600" dirty="0" smtClean="0"/>
              <a:t> é </a:t>
            </a:r>
            <a:r>
              <a:rPr lang="en-US" sz="1600" dirty="0" err="1" smtClean="0"/>
              <a:t>uma</a:t>
            </a:r>
            <a:r>
              <a:rPr lang="en-US" sz="1600" dirty="0" smtClean="0"/>
              <a:t> </a:t>
            </a:r>
            <a:r>
              <a:rPr lang="en-US" sz="1600" dirty="0" err="1" smtClean="0"/>
              <a:t>frase</a:t>
            </a:r>
            <a:r>
              <a:rPr lang="en-US" sz="1600" dirty="0" smtClean="0"/>
              <a:t> </a:t>
            </a:r>
            <a:r>
              <a:rPr lang="en-US" sz="1600" dirty="0" err="1" smtClean="0"/>
              <a:t>para</a:t>
            </a:r>
            <a:r>
              <a:rPr lang="en-US" sz="1600" dirty="0" smtClean="0"/>
              <a:t> </a:t>
            </a:r>
            <a:r>
              <a:rPr lang="en-US" sz="1600" dirty="0" err="1" smtClean="0"/>
              <a:t>mostrar</a:t>
            </a:r>
            <a:r>
              <a:rPr lang="en-US" sz="1600" dirty="0" smtClean="0"/>
              <a:t> </a:t>
            </a:r>
            <a:r>
              <a:rPr lang="en-US" sz="1600" dirty="0" err="1" smtClean="0"/>
              <a:t>como</a:t>
            </a:r>
            <a:r>
              <a:rPr lang="en-US" sz="1600" dirty="0" smtClean="0"/>
              <a:t> </a:t>
            </a:r>
            <a:r>
              <a:rPr lang="en-US" sz="1600" dirty="0" err="1" smtClean="0"/>
              <a:t>funcionam</a:t>
            </a:r>
            <a:r>
              <a:rPr lang="en-US" sz="1600" dirty="0" smtClean="0"/>
              <a:t> </a:t>
            </a:r>
            <a:r>
              <a:rPr lang="en-US" sz="1600" dirty="0" err="1" smtClean="0"/>
              <a:t>Analisadores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1339805" y="2408370"/>
            <a:ext cx="6671729" cy="338554"/>
            <a:chOff x="1451455" y="2500306"/>
            <a:chExt cx="7227706" cy="338554"/>
          </a:xfrm>
        </p:grpSpPr>
        <p:sp>
          <p:nvSpPr>
            <p:cNvPr id="39" name="TextBox 38"/>
            <p:cNvSpPr txBox="1"/>
            <p:nvPr/>
          </p:nvSpPr>
          <p:spPr>
            <a:xfrm>
              <a:off x="1451455" y="2500306"/>
              <a:ext cx="528270" cy="33855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 smtClean="0"/>
                <a:t>Isto</a:t>
              </a:r>
              <a:endParaRPr lang="en-US" sz="16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013132" y="2500306"/>
              <a:ext cx="253617" cy="338554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é</a:t>
              </a:r>
              <a:endParaRPr lang="en-US" sz="16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308556" y="2500306"/>
              <a:ext cx="928694" cy="338554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err="1" smtClean="0"/>
                <a:t>mostrar</a:t>
              </a:r>
              <a:endParaRPr lang="en-US" sz="16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938926" y="2500306"/>
              <a:ext cx="642885" cy="338554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 err="1" smtClean="0"/>
                <a:t>frase</a:t>
              </a:r>
              <a:endParaRPr lang="en-US" sz="16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607256" y="2500306"/>
              <a:ext cx="677616" cy="338554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 smtClean="0"/>
                <a:t> </a:t>
              </a:r>
              <a:r>
                <a:rPr lang="en-US" sz="1600" dirty="0" err="1" smtClean="0"/>
                <a:t>para</a:t>
              </a:r>
              <a:endParaRPr lang="en-US" sz="16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260277" y="2500306"/>
              <a:ext cx="731451" cy="338554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 err="1" smtClean="0"/>
                <a:t>como</a:t>
              </a:r>
              <a:endParaRPr lang="en-US" sz="16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027030" y="2500306"/>
              <a:ext cx="1181226" cy="338554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 err="1" smtClean="0"/>
                <a:t>funcionam</a:t>
              </a:r>
              <a:endParaRPr lang="en-US" sz="16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243629" y="2500306"/>
              <a:ext cx="1435532" cy="338554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 smtClean="0"/>
                <a:t> </a:t>
              </a:r>
              <a:r>
                <a:rPr lang="en-US" sz="1600" dirty="0" err="1" smtClean="0"/>
                <a:t>Analisadores</a:t>
              </a:r>
              <a:endParaRPr lang="en-US" sz="16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296147" y="2500306"/>
              <a:ext cx="611626" cy="33855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 smtClean="0"/>
                <a:t>uma</a:t>
              </a:r>
              <a:endParaRPr lang="en-US" sz="1600" dirty="0"/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 rot="5400000">
            <a:off x="4159858" y="2102883"/>
            <a:ext cx="428628" cy="146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506057" y="1888508"/>
            <a:ext cx="907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tokenize</a:t>
            </a:r>
            <a:endParaRPr lang="en-US" sz="1600" dirty="0"/>
          </a:p>
        </p:txBody>
      </p:sp>
      <p:cxnSp>
        <p:nvCxnSpPr>
          <p:cNvPr id="56" name="Straight Arrow Connector 55"/>
          <p:cNvCxnSpPr/>
          <p:nvPr/>
        </p:nvCxnSpPr>
        <p:spPr>
          <a:xfrm rot="5400000">
            <a:off x="4160591" y="4073499"/>
            <a:ext cx="428628" cy="146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506058" y="3847776"/>
            <a:ext cx="14982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filter </a:t>
            </a:r>
            <a:r>
              <a:rPr lang="en-US" sz="1600" dirty="0" err="1" smtClean="0"/>
              <a:t>stopwords</a:t>
            </a:r>
            <a:endParaRPr lang="en-US" sz="16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1339804" y="4378986"/>
            <a:ext cx="6657302" cy="338554"/>
            <a:chOff x="1451455" y="3702610"/>
            <a:chExt cx="7212077" cy="338554"/>
          </a:xfrm>
        </p:grpSpPr>
        <p:sp>
          <p:nvSpPr>
            <p:cNvPr id="61" name="TextBox 60"/>
            <p:cNvSpPr txBox="1"/>
            <p:nvPr/>
          </p:nvSpPr>
          <p:spPr>
            <a:xfrm>
              <a:off x="1451455" y="3702610"/>
              <a:ext cx="528270" cy="33855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 smtClean="0"/>
                <a:t>Isto</a:t>
              </a:r>
              <a:endParaRPr lang="en-US" sz="16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013132" y="3702610"/>
              <a:ext cx="253617" cy="338554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é</a:t>
              </a:r>
              <a:endParaRPr lang="en-US" sz="1600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308556" y="3702610"/>
              <a:ext cx="928694" cy="338554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err="1" smtClean="0"/>
                <a:t>mostrar</a:t>
              </a:r>
              <a:endParaRPr lang="en-US" sz="1600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938925" y="3702610"/>
              <a:ext cx="642885" cy="338554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 err="1" smtClean="0"/>
                <a:t>frase</a:t>
              </a:r>
              <a:endParaRPr lang="en-US" sz="1600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607254" y="3702610"/>
              <a:ext cx="677616" cy="338554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 smtClean="0"/>
                <a:t> </a:t>
              </a:r>
              <a:r>
                <a:rPr lang="en-US" sz="1600" dirty="0" err="1" smtClean="0"/>
                <a:t>para</a:t>
              </a:r>
              <a:endParaRPr lang="en-US" sz="16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260276" y="3702610"/>
              <a:ext cx="731452" cy="338554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 err="1" smtClean="0"/>
                <a:t>como</a:t>
              </a:r>
              <a:endParaRPr lang="en-US" sz="16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027030" y="3702610"/>
              <a:ext cx="1181227" cy="338554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 err="1" smtClean="0"/>
                <a:t>funcionam</a:t>
              </a:r>
              <a:endParaRPr lang="en-US" sz="1600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259259" y="3702610"/>
              <a:ext cx="1404273" cy="338554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 smtClean="0"/>
                <a:t> </a:t>
              </a:r>
              <a:r>
                <a:rPr lang="en-US" sz="1600" dirty="0" err="1" smtClean="0"/>
                <a:t>analisadores</a:t>
              </a:r>
              <a:endParaRPr lang="en-US" sz="1600" dirty="0"/>
            </a:p>
          </p:txBody>
        </p:sp>
      </p:grpSp>
      <p:cxnSp>
        <p:nvCxnSpPr>
          <p:cNvPr id="79" name="Straight Arrow Connector 78"/>
          <p:cNvCxnSpPr/>
          <p:nvPr/>
        </p:nvCxnSpPr>
        <p:spPr>
          <a:xfrm rot="5400000">
            <a:off x="4160591" y="5052339"/>
            <a:ext cx="428628" cy="146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506057" y="4838758"/>
            <a:ext cx="15559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reduce to stems</a:t>
            </a:r>
            <a:endParaRPr lang="en-US" sz="16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1342506" y="5357826"/>
            <a:ext cx="6071101" cy="338554"/>
            <a:chOff x="1454382" y="4917056"/>
            <a:chExt cx="6577026" cy="338554"/>
          </a:xfrm>
        </p:grpSpPr>
        <p:sp>
          <p:nvSpPr>
            <p:cNvPr id="81" name="TextBox 80"/>
            <p:cNvSpPr txBox="1"/>
            <p:nvPr/>
          </p:nvSpPr>
          <p:spPr>
            <a:xfrm>
              <a:off x="1454382" y="4917056"/>
              <a:ext cx="398025" cy="33855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 smtClean="0"/>
                <a:t>ist</a:t>
              </a:r>
              <a:endParaRPr lang="en-US" sz="1600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013132" y="4917056"/>
              <a:ext cx="253617" cy="338554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é</a:t>
              </a:r>
              <a:endParaRPr lang="en-US" sz="1600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308556" y="4917056"/>
              <a:ext cx="787320" cy="338554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err="1" smtClean="0"/>
                <a:t>mostr</a:t>
              </a:r>
              <a:endParaRPr lang="en-US" sz="1600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937658" y="4917056"/>
              <a:ext cx="530008" cy="338554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 err="1" smtClean="0"/>
                <a:t>fras</a:t>
              </a:r>
              <a:endParaRPr lang="en-US" sz="1600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609026" y="4917056"/>
              <a:ext cx="568212" cy="338554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 smtClean="0"/>
                <a:t> par</a:t>
              </a:r>
              <a:endParaRPr lang="en-US" sz="1600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260277" y="4917056"/>
              <a:ext cx="731452" cy="338554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 err="1" smtClean="0"/>
                <a:t>como</a:t>
              </a:r>
              <a:endParaRPr lang="en-US" sz="1600" dirty="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016610" y="4917056"/>
              <a:ext cx="889481" cy="338554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 err="1" smtClean="0"/>
                <a:t>funcion</a:t>
              </a:r>
              <a:endParaRPr lang="en-US" sz="1600" dirty="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254805" y="4917056"/>
              <a:ext cx="776603" cy="338554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 smtClean="0"/>
                <a:t> </a:t>
              </a:r>
              <a:r>
                <a:rPr lang="en-US" sz="1600" dirty="0" err="1" smtClean="0"/>
                <a:t>analis</a:t>
              </a:r>
              <a:endParaRPr lang="en-US" sz="16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342210" y="3388004"/>
            <a:ext cx="6654898" cy="338554"/>
            <a:chOff x="1454061" y="2500306"/>
            <a:chExt cx="7209473" cy="338554"/>
          </a:xfrm>
        </p:grpSpPr>
        <p:sp>
          <p:nvSpPr>
            <p:cNvPr id="45" name="TextBox 44"/>
            <p:cNvSpPr txBox="1"/>
            <p:nvPr/>
          </p:nvSpPr>
          <p:spPr>
            <a:xfrm>
              <a:off x="1454061" y="2500306"/>
              <a:ext cx="523060" cy="33855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 smtClean="0"/>
                <a:t>isto</a:t>
              </a:r>
              <a:endParaRPr lang="en-US" sz="16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013133" y="2500306"/>
              <a:ext cx="253617" cy="338554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é</a:t>
              </a:r>
              <a:endParaRPr lang="en-US" sz="16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308557" y="2500306"/>
              <a:ext cx="928694" cy="338554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err="1" smtClean="0"/>
                <a:t>mostrar</a:t>
              </a:r>
              <a:endParaRPr lang="en-US" sz="16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938925" y="2500306"/>
              <a:ext cx="642885" cy="338554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 err="1" smtClean="0"/>
                <a:t>frase</a:t>
              </a:r>
              <a:endParaRPr lang="en-US" sz="16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607253" y="2500306"/>
              <a:ext cx="677616" cy="338554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 smtClean="0"/>
                <a:t> </a:t>
              </a:r>
              <a:r>
                <a:rPr lang="en-US" sz="1600" dirty="0" err="1" smtClean="0"/>
                <a:t>para</a:t>
              </a:r>
              <a:endParaRPr lang="en-US" sz="16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260277" y="2500306"/>
              <a:ext cx="731452" cy="338554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 err="1" smtClean="0"/>
                <a:t>como</a:t>
              </a:r>
              <a:endParaRPr lang="en-US" sz="160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027031" y="2500306"/>
              <a:ext cx="1181227" cy="338554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 err="1" smtClean="0"/>
                <a:t>funcionam</a:t>
              </a:r>
              <a:endParaRPr lang="en-US" sz="1600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259261" y="2500306"/>
              <a:ext cx="1404273" cy="338554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 smtClean="0"/>
                <a:t> </a:t>
              </a:r>
              <a:r>
                <a:rPr lang="en-US" sz="1600" dirty="0" err="1" smtClean="0"/>
                <a:t>analisadores</a:t>
              </a:r>
              <a:endParaRPr lang="en-US" sz="16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296148" y="2500306"/>
              <a:ext cx="611626" cy="33855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 smtClean="0"/>
                <a:t>uma</a:t>
              </a:r>
              <a:endParaRPr lang="en-US" sz="1600" dirty="0"/>
            </a:p>
          </p:txBody>
        </p:sp>
      </p:grpSp>
      <p:cxnSp>
        <p:nvCxnSpPr>
          <p:cNvPr id="40" name="Straight Arrow Connector 39"/>
          <p:cNvCxnSpPr/>
          <p:nvPr/>
        </p:nvCxnSpPr>
        <p:spPr>
          <a:xfrm rot="5400000">
            <a:off x="4159858" y="3082517"/>
            <a:ext cx="428628" cy="146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506058" y="2868142"/>
            <a:ext cx="10253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lowercase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5731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4675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66311215"/>
              </p:ext>
            </p:extLst>
          </p:nvPr>
        </p:nvGraphicFramePr>
        <p:xfrm>
          <a:off x="0" y="1"/>
          <a:ext cx="9144000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33000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0853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35696" y="476672"/>
            <a:ext cx="5400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3200" dirty="0">
                <a:solidFill>
                  <a:srgbClr xmlns:mc="http://schemas.openxmlformats.org/markup-compatibility/2006" xmlns:a14="http://schemas.microsoft.com/office/drawing/2010/main" val="237AB9" mc:Ignorable=""/>
                </a:solidFill>
              </a:rPr>
              <a:t>A sua opinião é </a:t>
            </a:r>
            <a:r>
              <a:rPr lang="pt-PT" sz="3200" b="1" dirty="0">
                <a:solidFill>
                  <a:srgbClr xmlns:mc="http://schemas.openxmlformats.org/markup-compatibility/2006" xmlns:a14="http://schemas.microsoft.com/office/drawing/2010/main" val="237AB9" mc:Ignorable=""/>
                </a:solidFill>
              </a:rPr>
              <a:t>importante</a:t>
            </a:r>
            <a:r>
              <a:rPr lang="pt-PT" sz="3200" dirty="0">
                <a:solidFill>
                  <a:srgbClr xmlns:mc="http://schemas.openxmlformats.org/markup-compatibility/2006" xmlns:a14="http://schemas.microsoft.com/office/drawing/2010/main" val="237AB9" mc:Ignorable=""/>
                </a:solidFill>
              </a:rPr>
              <a:t>!</a:t>
            </a:r>
            <a:br>
              <a:rPr lang="pt-PT" sz="3200" dirty="0">
                <a:solidFill>
                  <a:srgbClr xmlns:mc="http://schemas.openxmlformats.org/markup-compatibility/2006" xmlns:a14="http://schemas.microsoft.com/office/drawing/2010/main" val="237AB9" mc:Ignorable=""/>
                </a:solidFill>
              </a:rPr>
            </a:br>
            <a:r>
              <a:rPr lang="pt-PT" sz="3200" dirty="0">
                <a:solidFill>
                  <a:srgbClr xmlns:mc="http://schemas.openxmlformats.org/markup-compatibility/2006" xmlns:a14="http://schemas.microsoft.com/office/drawing/2010/main" val="237AB9" mc:Ignorable=""/>
                </a:solidFill>
              </a:rPr>
              <a:t>Complete o questionário de avaliação e devolva-o </a:t>
            </a:r>
            <a:r>
              <a:rPr lang="pt-PT" sz="3200" dirty="0" smtClean="0">
                <a:solidFill>
                  <a:srgbClr xmlns:mc="http://schemas.openxmlformats.org/markup-compatibility/2006" xmlns:a14="http://schemas.microsoft.com/office/drawing/2010/main" val="237AB9" mc:Ignorable=""/>
                </a:solidFill>
              </a:rPr>
              <a:t>à saida.</a:t>
            </a:r>
            <a:endParaRPr lang="pt-PT" sz="3200" dirty="0">
              <a:solidFill>
                <a:srgbClr xmlns:mc="http://schemas.openxmlformats.org/markup-compatibility/2006" xmlns:a14="http://schemas.microsoft.com/office/drawing/2010/main" val="237AB9" mc:Ignorable="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99592" y="4945951"/>
            <a:ext cx="7380819" cy="1147345"/>
            <a:chOff x="899592" y="4801935"/>
            <a:chExt cx="7380819" cy="1147345"/>
          </a:xfrm>
        </p:grpSpPr>
        <p:sp>
          <p:nvSpPr>
            <p:cNvPr id="7" name="Rectangle 6"/>
            <p:cNvSpPr/>
            <p:nvPr/>
          </p:nvSpPr>
          <p:spPr>
            <a:xfrm>
              <a:off x="899592" y="4801935"/>
              <a:ext cx="7380819" cy="11473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2050" name="Picture 2" descr="http://www.techdays2010.com/Content/Images/logotsunami.jp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5566" y="5534838"/>
              <a:ext cx="1862642" cy="266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</a:extLst>
          </p:spPr>
        </p:pic>
        <p:pic>
          <p:nvPicPr>
            <p:cNvPr id="2052" name="Picture 4" descr="http://www.techdays2010.com/Content/Images/parceiro.pass.gif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9621" y="4934714"/>
              <a:ext cx="604762" cy="447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</a:extLst>
          </p:spPr>
        </p:pic>
        <p:pic>
          <p:nvPicPr>
            <p:cNvPr id="2054" name="Picture 6" descr="http://www.techdays2010.com/Content/Images/parceiro.unisys.gif">
              <a:hlinkClick r:id="rId6"/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1548" y="5444215"/>
              <a:ext cx="1582835" cy="447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</a:extLst>
          </p:spPr>
        </p:pic>
        <p:pic>
          <p:nvPicPr>
            <p:cNvPr id="2058" name="Picture 10" descr="http://www.techdays2010.com/Content/Images/devscope.your.partner.logo.png">
              <a:hlinkClick r:id="rId8"/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8420" y="4934714"/>
              <a:ext cx="1762023" cy="447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</a:extLst>
          </p:spPr>
        </p:pic>
        <p:pic>
          <p:nvPicPr>
            <p:cNvPr id="2056" name="Picture 8" descr="http://www.techdays2010.com/Content/Images/logotipo.bi4all.gif">
              <a:hlinkClick r:id="rId10"/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7218" y="4970584"/>
              <a:ext cx="1762023" cy="3762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</a:extLst>
          </p:spPr>
        </p:pic>
        <p:pic>
          <p:nvPicPr>
            <p:cNvPr id="2060" name="Picture 12" descr="C:\Mesh\TechDays 2010 Planning\Patrocinadores\AvePointLogo_WithTagline_JPG.JP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603" y="4851904"/>
              <a:ext cx="1890436" cy="6135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"/>
                  </a:solidFill>
                </a14:hiddenFill>
              </a:ext>
            </a:extLst>
          </p:spPr>
        </p:pic>
        <p:pic>
          <p:nvPicPr>
            <p:cNvPr id="2061" name="Picture 1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603" y="5496676"/>
              <a:ext cx="2634624" cy="343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88561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6831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Formado em Eng. Informática e Computadores no ramo de Sistemas de Informação em 2005, no Instituto Superior Técnico, durante o qual participou na implementação e manutenção da infra-estrutura de informática do campus de 2001 ate 2003 e realizou actividades de desenvolvimento de sistemas embebidos e aplicações web. </a:t>
            </a:r>
          </a:p>
          <a:p>
            <a:r>
              <a:rPr lang="pt-BR" dirty="0"/>
              <a:t>Durante os anos lectivos de 2005/2006 e 2006/2007 foi monitor das cadeiras de Fundamentos de Programação e Sistemas Operativos e colaborou com a Premium-Minds na capacidade de administração de sistemas e programador de soluções web. </a:t>
            </a:r>
          </a:p>
          <a:p>
            <a:r>
              <a:rPr lang="pt-BR" dirty="0"/>
              <a:t>Neste momento é membro da comunidade NetPonto e sócio gerente da weListen, com as responsabilidades de arquitectura de soluções, manutenção e evolução da infra-estrutura de sistemas de informação e I&amp;D na área de desenvolvimento de software (processos, melhores práticas e tecnologias). </a:t>
            </a:r>
            <a:endParaRPr lang="pt-PT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Bruno Lopes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1924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xmlns:mc="http://schemas.openxmlformats.org/markup-compatibility/2006" xmlns:a14="http://schemas.microsoft.com/office/drawing/2010/main" val="FFFFFF" mc:Ignorable=""/>
              </a:clrFrom>
              <a:clrTo>
                <a:srgbClr xmlns:mc="http://schemas.openxmlformats.org/markup-compatibility/2006" xmlns:a14="http://schemas.microsoft.com/office/drawing/2010/main" val="FFFFFF" mc:Ignorable="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28030" y="1988840"/>
            <a:ext cx="6605426" cy="1012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828010" y="3917666"/>
            <a:ext cx="1700218" cy="12144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o quê</a:t>
            </a:r>
            <a:endParaRPr lang="en-US" sz="36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14092" y="3917666"/>
            <a:ext cx="1700218" cy="12144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porquê</a:t>
            </a:r>
            <a:endParaRPr lang="en-US" sz="36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00174" y="3917666"/>
            <a:ext cx="1700218" cy="12144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como</a:t>
            </a:r>
            <a:endParaRPr lang="en-US" sz="36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570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 r="16387"/>
          <a:stretch>
            <a:fillRect/>
          </a:stretch>
        </p:blipFill>
        <p:spPr bwMode="auto">
          <a:xfrm>
            <a:off x="179512" y="2780928"/>
            <a:ext cx="882475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88415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PT" dirty="0" smtClean="0"/>
              <a:t>O quê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275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Text Search Engine</a:t>
            </a:r>
            <a:endParaRPr lang="pt-PT" dirty="0"/>
          </a:p>
        </p:txBody>
      </p:sp>
      <p:sp>
        <p:nvSpPr>
          <p:cNvPr id="5" name="TextBox 4"/>
          <p:cNvSpPr txBox="1"/>
          <p:nvPr/>
        </p:nvSpPr>
        <p:spPr>
          <a:xfrm>
            <a:off x="615434" y="1643051"/>
            <a:ext cx="283553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 smtClean="0"/>
              <a:t>Lorem ipsum dolor sit amet, consectetur adipiscing elit. imperdiet mattis placerat. Duis sagittis vehicula lacus, a </a:t>
            </a:r>
            <a:r>
              <a:rPr lang="pt-PT" sz="1100" b="1" dirty="0" smtClean="0"/>
              <a:t>mauris</a:t>
            </a:r>
            <a:r>
              <a:rPr lang="pt-PT" sz="1100" dirty="0" smtClean="0"/>
              <a:t> lectus ultrices sit amet. </a:t>
            </a:r>
          </a:p>
          <a:p>
            <a:endParaRPr lang="pt-PT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3582859" y="2428869"/>
            <a:ext cx="28355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 smtClean="0"/>
              <a:t>Donec porta urna eget ipsum ullamcorper vitae consequat nunc pulvinar. Donec nec ligula sem. </a:t>
            </a:r>
            <a:endParaRPr lang="pt-PT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5758970" y="3286124"/>
            <a:ext cx="24398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 smtClean="0"/>
              <a:t>Class aptent taciti sociosqu</a:t>
            </a:r>
            <a:r>
              <a:rPr lang="pt-PT" sz="1100" b="1" dirty="0" smtClean="0"/>
              <a:t> </a:t>
            </a:r>
            <a:r>
              <a:rPr lang="pt-PT" sz="1100" dirty="0" smtClean="0"/>
              <a:t>ad litora torquent per conubia nostra, per inceptos himenaeos. Sed blandit magna leo. </a:t>
            </a:r>
            <a:endParaRPr lang="pt-PT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417605" y="3857629"/>
            <a:ext cx="211016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 smtClean="0"/>
              <a:t>Nunc ut </a:t>
            </a:r>
            <a:r>
              <a:rPr lang="pt-PT" sz="1100" b="1" dirty="0" smtClean="0"/>
              <a:t>mauris</a:t>
            </a:r>
            <a:r>
              <a:rPr lang="pt-PT" sz="1100" dirty="0" smtClean="0"/>
              <a:t> est. Nunc imperdiet ultricies libero a vulputate.</a:t>
            </a:r>
            <a:endParaRPr lang="pt-PT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6550283" y="1214422"/>
            <a:ext cx="211016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 smtClean="0"/>
              <a:t>Mauris dapibus, </a:t>
            </a:r>
            <a:r>
              <a:rPr lang="pt-PT" sz="1100" b="1" dirty="0" smtClean="0"/>
              <a:t>mauris</a:t>
            </a:r>
            <a:r>
              <a:rPr lang="pt-PT" sz="1100" dirty="0" smtClean="0"/>
              <a:t> in pharetra auctor, sapien est feugiat metus, ac suscipit mi erat nec leo. Etiam viverra, erat eu vestibulum facilisis, ligula dolor blandit sapien, et viverra sem eros aliquam libero. </a:t>
            </a:r>
            <a:endParaRPr lang="pt-PT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2395889" y="2928934"/>
            <a:ext cx="28355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 smtClean="0"/>
              <a:t> Aliquam </a:t>
            </a:r>
            <a:r>
              <a:rPr lang="pt-PT" sz="1100" b="1" dirty="0" smtClean="0"/>
              <a:t>mauris</a:t>
            </a:r>
            <a:r>
              <a:rPr lang="pt-PT" sz="1100" dirty="0" smtClean="0"/>
              <a:t> vitae luctus arcu. Sed dignissim lorem hendrerit elit semper tristique. Ut et augue suscipit velit sodales bibendum. </a:t>
            </a:r>
            <a:endParaRPr lang="pt-PT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6220569" y="2643182"/>
            <a:ext cx="28355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 smtClean="0"/>
              <a:t>Donec lectus dolor, facilisis non facilisis eget, vehicula eget odio. </a:t>
            </a:r>
            <a:r>
              <a:rPr lang="pt-PT" sz="1100" b="1" dirty="0" smtClean="0"/>
              <a:t>Mauris</a:t>
            </a:r>
            <a:r>
              <a:rPr lang="pt-PT" sz="1100" dirty="0" smtClean="0"/>
              <a:t> sed dui non tortor pellentesque condimentum vitae et purus. </a:t>
            </a:r>
            <a:endParaRPr lang="pt-PT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4308229" y="5214950"/>
            <a:ext cx="15826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 smtClean="0"/>
              <a:t>Nunc ut ultricies est. Nunc imperdiet libero a vulputate.</a:t>
            </a:r>
            <a:endParaRPr lang="pt-PT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5033599" y="4214819"/>
            <a:ext cx="28355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 smtClean="0"/>
              <a:t>Nunc ut </a:t>
            </a:r>
            <a:r>
              <a:rPr lang="pt-PT" sz="1100" b="1" dirty="0" smtClean="0"/>
              <a:t>mauris</a:t>
            </a:r>
            <a:r>
              <a:rPr lang="pt-PT" sz="1100" dirty="0" smtClean="0"/>
              <a:t> est. Nunc imperdiet ultricies libero a vulputate.</a:t>
            </a:r>
            <a:endParaRPr lang="pt-PT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2923431" y="3643315"/>
            <a:ext cx="28355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 smtClean="0"/>
              <a:t>Metus dapibus, </a:t>
            </a:r>
            <a:r>
              <a:rPr lang="pt-PT" sz="1100" b="1" dirty="0" smtClean="0"/>
              <a:t>mauris</a:t>
            </a:r>
            <a:r>
              <a:rPr lang="pt-PT" sz="1100" dirty="0" smtClean="0"/>
              <a:t> in pharetra auctor, sapien est feugiat, ac suscipit mi erat nec leo. </a:t>
            </a:r>
            <a:endParaRPr lang="pt-PT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5824913" y="4714885"/>
            <a:ext cx="28355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 smtClean="0"/>
              <a:t>Nunc ut </a:t>
            </a:r>
            <a:r>
              <a:rPr lang="pt-PT" sz="1100" b="1" dirty="0" smtClean="0"/>
              <a:t>mauris</a:t>
            </a:r>
            <a:r>
              <a:rPr lang="pt-PT" sz="1100" dirty="0" smtClean="0"/>
              <a:t> est. Nunc imperdiet ultricies libero a vulputate.</a:t>
            </a:r>
            <a:endParaRPr lang="pt-PT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3978515" y="1643051"/>
            <a:ext cx="23079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 smtClean="0"/>
              <a:t>Etiam viverra, erat eu vestibulum facilisis, </a:t>
            </a:r>
            <a:r>
              <a:rPr lang="pt-PT" sz="1100" b="1" dirty="0" smtClean="0"/>
              <a:t>mauris</a:t>
            </a:r>
            <a:r>
              <a:rPr lang="pt-PT" sz="1100" dirty="0" smtClean="0"/>
              <a:t> ligula dolor blandit sapien, et viverra sem eros aliquam libero. </a:t>
            </a:r>
            <a:endParaRPr lang="pt-PT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351663" y="4500570"/>
            <a:ext cx="21980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 smtClean="0"/>
              <a:t>Mauris dapibus, mauris in pharetra auctor, sapien est feugiat metus, ac suscipit mi </a:t>
            </a:r>
            <a:r>
              <a:rPr lang="pt-PT" sz="1100" b="1" dirty="0" smtClean="0"/>
              <a:t>mauris</a:t>
            </a:r>
            <a:r>
              <a:rPr lang="pt-PT" sz="1100" dirty="0" smtClean="0"/>
              <a:t> erat nec leo. Etiam viverra, erat eu vestibulum facilisis, ligula dolor blandit sapien, et viverra sem eros aliquam libero. </a:t>
            </a:r>
            <a:endParaRPr lang="pt-PT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2593717" y="4357694"/>
            <a:ext cx="17804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 smtClean="0"/>
              <a:t>Mauris dapibus, pharetra auctor, sapien est feugiat metus, ac suscipit mi erat nec leo. Etiam viverra, erat eu vestibulum facilisis, ligula dolor blandit sapien, </a:t>
            </a:r>
            <a:r>
              <a:rPr lang="pt-PT" sz="1100" b="1" dirty="0" smtClean="0"/>
              <a:t>mauris</a:t>
            </a:r>
            <a:r>
              <a:rPr lang="pt-PT" sz="1100" dirty="0" smtClean="0"/>
              <a:t>  et viverra sem eros aliquam libero. </a:t>
            </a:r>
            <a:endParaRPr lang="pt-PT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417605" y="2500307"/>
            <a:ext cx="20442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 smtClean="0"/>
              <a:t>Class aptent taciti sociosqu ad litora torquent per conubia nostra, per inceptos himenaeos.</a:t>
            </a:r>
          </a:p>
          <a:p>
            <a:endParaRPr lang="pt-PT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6286512" y="5214950"/>
            <a:ext cx="1604575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 smtClean="0"/>
              <a:t>Donec lectus dolor, facilisis non facilisis eget, vehicula eget odio. Morbi sed dui non tortor pellentesque condimentum vitae et purus. </a:t>
            </a:r>
            <a:endParaRPr lang="pt-PT" sz="1100" dirty="0"/>
          </a:p>
        </p:txBody>
      </p:sp>
    </p:spTree>
    <p:extLst>
      <p:ext uri="{BB962C8B-B14F-4D97-AF65-F5344CB8AC3E}">
        <p14:creationId xmlns:p14="http://schemas.microsoft.com/office/powerpoint/2010/main" val="3546944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1663" y="214290"/>
            <a:ext cx="4352223" cy="2627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 l="2778" t="21709" b="27083"/>
          <a:stretch>
            <a:fillRect/>
          </a:stretch>
        </p:blipFill>
        <p:spPr bwMode="auto">
          <a:xfrm>
            <a:off x="4528006" y="2143116"/>
            <a:ext cx="4615994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08919" y="5373216"/>
            <a:ext cx="76581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 cstate="print"/>
          <a:srcRect l="2324" r="1601" b="13934"/>
          <a:stretch>
            <a:fillRect/>
          </a:stretch>
        </p:blipFill>
        <p:spPr bwMode="auto">
          <a:xfrm>
            <a:off x="681377" y="3357563"/>
            <a:ext cx="5143536" cy="629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5721" y="4293096"/>
            <a:ext cx="5906842" cy="704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8" cstate="print"/>
          <a:srcRect l="16111" t="4167" r="8673" b="8333"/>
          <a:stretch>
            <a:fillRect/>
          </a:stretch>
        </p:blipFill>
        <p:spPr bwMode="auto">
          <a:xfrm>
            <a:off x="4835771" y="428604"/>
            <a:ext cx="4022509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8005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r="1927" b="66965"/>
          <a:stretch>
            <a:fillRect/>
          </a:stretch>
        </p:blipFill>
        <p:spPr bwMode="auto">
          <a:xfrm>
            <a:off x="325316" y="447675"/>
            <a:ext cx="5961197" cy="1409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68347" y="2143116"/>
            <a:ext cx="698109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3549" y="2285992"/>
            <a:ext cx="1274885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82169" y="5429265"/>
            <a:ext cx="2101362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 cstate="print"/>
          <a:srcRect t="50469" r="13462"/>
          <a:stretch>
            <a:fillRect/>
          </a:stretch>
        </p:blipFill>
        <p:spPr bwMode="auto">
          <a:xfrm>
            <a:off x="3253144" y="4214818"/>
            <a:ext cx="2967425" cy="236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98061" y="3214686"/>
            <a:ext cx="1670538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86742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227AB9" mc:Ignorable=""/>
      </a:accent1>
      <a:accent2>
        <a:srgbClr xmlns:mc="http://schemas.openxmlformats.org/markup-compatibility/2006" xmlns:a14="http://schemas.microsoft.com/office/drawing/2010/main" val="DD4C59" mc:Ignorable=""/>
      </a:accent2>
      <a:accent3>
        <a:srgbClr xmlns:mc="http://schemas.openxmlformats.org/markup-compatibility/2006" xmlns:a14="http://schemas.microsoft.com/office/drawing/2010/main" val="4E8336" mc:Ignorable=""/>
      </a:accent3>
      <a:accent4>
        <a:srgbClr xmlns:mc="http://schemas.openxmlformats.org/markup-compatibility/2006" xmlns:a14="http://schemas.microsoft.com/office/drawing/2010/main" val="EEE36C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227AB9" mc:Ignorable=""/>
      </a:hlink>
      <a:folHlink>
        <a:srgbClr xmlns:mc="http://schemas.openxmlformats.org/markup-compatibility/2006" xmlns:a14="http://schemas.microsoft.com/office/drawing/2010/main" val="227AB9" mc:Ignorable=""/>
      </a:folHlink>
    </a:clrScheme>
    <a:fontScheme name="My Font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3146</TotalTime>
  <Words>1627</Words>
  <Application>Microsoft Office PowerPoint</Application>
  <PresentationFormat>On-screen Show (4:3)</PresentationFormat>
  <Paragraphs>287</Paragraphs>
  <Slides>29</Slides>
  <Notes>18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Implementar pesquisa textual em .Net com Lucene</vt:lpstr>
      <vt:lpstr>Implementar pesquisa textual em .Net com Lucene</vt:lpstr>
      <vt:lpstr>Bruno Lopes</vt:lpstr>
      <vt:lpstr>PowerPoint Presentation</vt:lpstr>
      <vt:lpstr>PowerPoint Presentation</vt:lpstr>
      <vt:lpstr>PowerPoint Presentation</vt:lpstr>
      <vt:lpstr>Text Search Engine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Analyzers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Alves Martins</dc:creator>
  <cp:lastModifiedBy>Bruno Lopes</cp:lastModifiedBy>
  <cp:revision>129</cp:revision>
  <dcterms:created xsi:type="dcterms:W3CDTF">2010-03-24T15:50:32Z</dcterms:created>
  <dcterms:modified xsi:type="dcterms:W3CDTF">2010-04-20T14:21:44Z</dcterms:modified>
</cp:coreProperties>
</file>