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CB380-5E23-4207-B4F8-51E8E48E22A7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2192-339C-4F92-982A-997CCED1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B0069-C8DC-4A77-A765-004F74B6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73AB-6F81-4FA7-9D2A-4EAA910C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F97E-4D09-439A-8FDB-5940E40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1A90-F970-4025-AC24-9712325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8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92DD-4DDA-4F97-91AC-17B9FF4C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3930-66DD-4F8E-9CEC-9EE1EDD5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E800-D697-4A36-B0DA-44BBCAB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F57B-4052-403E-9EF4-15936481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7846-6480-477A-A451-C1E5A7B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5E624-99A4-4D31-8EE1-8144A4547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AC8E-65CE-4367-BDE2-C1BBC5FD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3664-3531-46E8-9A39-92D2C808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B25C-A36C-42D9-9275-9C42F443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B56E-AC78-426F-ACEB-A9D788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3D4-D5CF-4103-8B7D-6AA48D9E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8105-3B11-4557-91B4-79235CEB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BC8F-1998-478C-AC17-0D26DC1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2201-AC88-4B19-98E5-D4C3CCCD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42FE-25C3-45A3-8FD4-DD432965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8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B517-CA8B-4A04-BE95-74958BEC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E18F-0FAE-4565-B0D5-E90632F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B16D-54FD-469A-BF6D-C08BDE8B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9AA9-B8AF-4805-B6EA-279869CC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75DB-5608-4B8B-8A56-84975B7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7D8F-D79B-4C7E-B4F5-4451DF33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592D-0EFE-41D5-837A-EA4FCD02D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9A812-B7D7-42B7-B1F7-1E6737B8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4CA7-893A-48B3-911B-0E1E0C1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E3C5-3A79-4308-BCE0-542B2EEF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C054-F2B0-4232-A209-AD7797EF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6BDB-3717-4919-B9DA-9D708236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4F4B-B434-4E19-9B1A-765B0035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A5EED-A9C7-4885-A1F4-CCA67BF5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CA4CD-FDAF-4B1D-98FD-2A6F33C08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F7631-600B-48C8-A303-88FE9891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906E0-554E-4064-95DE-33CB9F0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FB07F-144F-43BB-B154-A81C457B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32B6C-86D4-4E18-B3FB-2C499C7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A2B2-A91C-47E3-BB02-5F20D69D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C8F5F-97CD-46E0-8EA5-95308CA0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3991-BF0B-4EC3-AFC2-9EB0165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31E8A-AE81-40DC-ACE2-AE885FD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87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AE40D-A65F-4BA7-8570-BD457D5C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3946B-AA5B-4821-A478-D5E4818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DFAA-BAF5-4485-8F61-EFBB9E6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FD58-20E9-4186-8E1E-03D8D38D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F68A-CB09-4E4C-882D-86E0ED0E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C9FAD-572F-4CB5-A52B-13D2CFA9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4703-3776-4D7F-90DC-7D6CE0E5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1EEA-3989-4FE3-B2D0-1FE7F2E2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8262-AB6D-46DF-9BC4-5C8AC4BD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48E-F207-4163-A419-7510125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9D090-9E53-483B-8886-7FB06438A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8C901-162E-4011-99BA-83EA0721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E325-576C-4FF1-9060-B7E6FC58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8953-2F25-4A5D-B9D2-9CB76A34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132B-481B-413F-B4A7-0EEC7B52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FF5F8-89FB-4F29-AEFF-73E5F73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E3AB-E5F0-47A8-A0D5-0EEC554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B4C5-A134-41D3-9A91-2DA37F6C1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AB95-FB2B-45C3-AF8E-D7C11D224334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F861-6FA4-4623-B7BB-3D1119EFA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8935-D854-4AEA-896D-E2C5EB3D3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8A62-235F-426C-8133-A62699BBC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E084-0A77-480E-A5D5-849D878B2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66CDB-C4FD-4644-A223-4D793F8FF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Processamento de Imagens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06451-2576-421F-96D6-129A62513AA8}"/>
              </a:ext>
            </a:extLst>
          </p:cNvPr>
          <p:cNvSpPr txBox="1"/>
          <p:nvPr/>
        </p:nvSpPr>
        <p:spPr>
          <a:xfrm>
            <a:off x="8452258" y="6429945"/>
            <a:ext cx="373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Bruno Miguel Nogueira de Souza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8E466-5728-4125-8699-8AA5AD1B0999}"/>
              </a:ext>
            </a:extLst>
          </p:cNvPr>
          <p:cNvSpPr txBox="1"/>
          <p:nvPr/>
        </p:nvSpPr>
        <p:spPr>
          <a:xfrm>
            <a:off x="58723" y="6488668"/>
            <a:ext cx="413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Universidade</a:t>
            </a:r>
            <a:r>
              <a:rPr lang="en-US" dirty="0"/>
              <a:t> </a:t>
            </a:r>
            <a:r>
              <a:rPr lang="en-US" dirty="0" err="1"/>
              <a:t>Estadual</a:t>
            </a:r>
            <a:r>
              <a:rPr lang="en-US" dirty="0"/>
              <a:t> do Norte do Paraná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92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C7BC-AA06-47D4-9B64-8B89B6E2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Espaços</a:t>
            </a:r>
            <a:r>
              <a:rPr lang="en-US" dirty="0"/>
              <a:t> de Cor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8995-7C57-4753-A6E3-D80D9C94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5"/>
            <a:ext cx="10515600" cy="4351338"/>
          </a:xfrm>
        </p:spPr>
        <p:txBody>
          <a:bodyPr/>
          <a:lstStyle/>
          <a:p>
            <a:r>
              <a:rPr lang="pt-BR" dirty="0" err="1"/>
              <a:t>YCbCr</a:t>
            </a:r>
            <a:r>
              <a:rPr lang="pt-BR" dirty="0"/>
              <a:t> – Luminância e </a:t>
            </a:r>
            <a:r>
              <a:rPr lang="pt-BR" dirty="0" err="1"/>
              <a:t>Crominância</a:t>
            </a:r>
            <a:r>
              <a:rPr lang="pt-BR" dirty="0"/>
              <a:t> Azul e Vermelha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YUV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789AA-8F5A-4B84-B4CB-6FB02DFD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7" y="2347912"/>
            <a:ext cx="7655144" cy="139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BB879-A2E3-4670-89E2-8FA68300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33" y="4943808"/>
            <a:ext cx="5038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4506-777E-470F-A2E2-A5A921DC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 dirty="0" err="1"/>
              <a:t>básico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3C1EBE-4BD7-4481-B957-9DB788C22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942116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imgsAula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luke.jpg"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= cv2.imread(path)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"Tamanho da Imagem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Largura: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(w)+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Altura: "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hnew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resized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cv2.resize(img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wnew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hnew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interpolation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=cv2.INTER_AREA)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cv2.imshow(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"Imagem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resized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cv2.waitKey(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AD83-428D-4C24-B2B2-FC2418C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B2AD-F68D-4E1F-96F8-2D1643AD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Formação das cores</a:t>
            </a:r>
          </a:p>
          <a:p>
            <a:r>
              <a:rPr lang="pt-BR" dirty="0"/>
              <a:t>Imagem Digital</a:t>
            </a:r>
          </a:p>
          <a:p>
            <a:r>
              <a:rPr lang="pt-BR" dirty="0"/>
              <a:t>Espaços de cor</a:t>
            </a:r>
          </a:p>
          <a:p>
            <a:pPr lvl="1"/>
            <a:r>
              <a:rPr lang="pt-BR" dirty="0"/>
              <a:t>RGB</a:t>
            </a:r>
          </a:p>
          <a:p>
            <a:pPr lvl="1"/>
            <a:r>
              <a:rPr lang="pt-BR" dirty="0" err="1"/>
              <a:t>YCbCr</a:t>
            </a:r>
            <a:r>
              <a:rPr lang="pt-BR" dirty="0"/>
              <a:t> e YUV</a:t>
            </a:r>
          </a:p>
        </p:txBody>
      </p:sp>
    </p:spTree>
    <p:extLst>
      <p:ext uri="{BB962C8B-B14F-4D97-AF65-F5344CB8AC3E}">
        <p14:creationId xmlns:p14="http://schemas.microsoft.com/office/powerpoint/2010/main" val="182436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EA58-8ED9-4D27-A40C-0124C02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Formação das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7294-1B8C-4D95-A84A-CAD0016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Isaac Newton -&gt; Experimento com prismas;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1D11A-6519-4942-BD6E-BAA11354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1" y="2450317"/>
            <a:ext cx="3317247" cy="413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ED626-577F-4CDC-B8FD-07A1B3A6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28" y="2558374"/>
            <a:ext cx="7019372" cy="38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191-7E3C-4AF5-8C03-23BC53A8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Formação das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9AB8-1E03-4481-A638-9988B57A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Espectro Eletromagnético visível possuem de 400nm a 700nm de comprimento;</a:t>
            </a:r>
          </a:p>
          <a:p>
            <a:r>
              <a:rPr lang="pt-BR" dirty="0"/>
              <a:t>A percepção da cor de um objeto é equivalente ao comprimento de onda que este objeto reflete quando ele é submetido ao processo de iluminação.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FD86E-84B6-4723-B446-E7F0DB2A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183911"/>
            <a:ext cx="90582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37B-F7DF-48AD-B31B-3B0C1B2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7E67-71AF-4B5A-B774-05656C40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uma imagem digital?</a:t>
            </a:r>
          </a:p>
          <a:p>
            <a:pPr lvl="1"/>
            <a:r>
              <a:rPr lang="pt-BR" dirty="0"/>
              <a:t>Função bidimensional f(</a:t>
            </a:r>
            <a:r>
              <a:rPr lang="pt-BR" dirty="0" err="1"/>
              <a:t>x,y</a:t>
            </a:r>
            <a:r>
              <a:rPr lang="pt-BR" dirty="0"/>
              <a:t>), onde (</a:t>
            </a:r>
            <a:r>
              <a:rPr lang="pt-BR" dirty="0" err="1"/>
              <a:t>x,y</a:t>
            </a:r>
            <a:r>
              <a:rPr lang="pt-BR" dirty="0"/>
              <a:t>) representam um ponto no plano </a:t>
            </a:r>
            <a:r>
              <a:rPr lang="pt-BR" dirty="0" err="1"/>
              <a:t>xy</a:t>
            </a:r>
            <a:r>
              <a:rPr lang="pt-BR" dirty="0"/>
              <a:t> e f representa a intensidade no ponto </a:t>
            </a:r>
            <a:r>
              <a:rPr lang="pt-BR" dirty="0" err="1"/>
              <a:t>x,y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Valores de </a:t>
            </a:r>
            <a:r>
              <a:rPr lang="pt-BR" dirty="0" err="1"/>
              <a:t>x,y</a:t>
            </a:r>
            <a:r>
              <a:rPr lang="pt-BR" dirty="0"/>
              <a:t> e f são finitos e discretos (Imagem Digital).</a:t>
            </a:r>
          </a:p>
          <a:p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145181-A6C2-4EC5-9577-1D960D64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5678"/>
              </p:ext>
            </p:extLst>
          </p:nvPr>
        </p:nvGraphicFramePr>
        <p:xfrm>
          <a:off x="4006801" y="3861397"/>
          <a:ext cx="328932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162">
                  <a:extLst>
                    <a:ext uri="{9D8B030D-6E8A-4147-A177-3AD203B41FA5}">
                      <a16:colId xmlns:a16="http://schemas.microsoft.com/office/drawing/2014/main" val="170575552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20231855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0624302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15965570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785830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47579662"/>
                    </a:ext>
                  </a:extLst>
                </a:gridCol>
              </a:tblGrid>
              <a:tr h="3287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58066"/>
                  </a:ext>
                </a:extLst>
              </a:tr>
              <a:tr h="328723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90656"/>
                  </a:ext>
                </a:extLst>
              </a:tr>
              <a:tr h="328723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7591"/>
                  </a:ext>
                </a:extLst>
              </a:tr>
              <a:tr h="32872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208700"/>
                  </a:ext>
                </a:extLst>
              </a:tr>
              <a:tr h="328723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99983"/>
                  </a:ext>
                </a:extLst>
              </a:tr>
              <a:tr h="328723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A5B4-93FF-4E1C-AA62-01A7B50E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Digital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EF098-225A-4CE9-8094-8CD9B5362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410" y="2631855"/>
            <a:ext cx="2771775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5E49B9-4BE8-4833-AF3B-EB6A23097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" r="2105"/>
          <a:stretch/>
        </p:blipFill>
        <p:spPr>
          <a:xfrm>
            <a:off x="240174" y="1889956"/>
            <a:ext cx="4578314" cy="4485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13C03-F318-4E09-BF4C-7C2FFE65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42" y="165857"/>
            <a:ext cx="3994286" cy="2247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5EE50-3619-4BA6-A059-09427740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514" y="2612806"/>
            <a:ext cx="2771775" cy="199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BCCF9-2FA5-47AE-B592-7C4662B81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944" y="4764699"/>
            <a:ext cx="2752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570E-C0BD-40B8-AF12-18F2784D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Espaços de Cor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FCB4-7E18-4CB3-9AE6-946AD923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/>
              <a:t>Sensações de cor:</a:t>
            </a:r>
          </a:p>
          <a:p>
            <a:r>
              <a:rPr lang="pt-BR" sz="4000" dirty="0"/>
              <a:t>Brilho: Percepção de mais ou menos luz; </a:t>
            </a:r>
          </a:p>
          <a:p>
            <a:r>
              <a:rPr lang="pt-BR" sz="4000" dirty="0"/>
              <a:t>Matiz: Percepção de que uma área ser similar a outra; </a:t>
            </a:r>
          </a:p>
          <a:p>
            <a:r>
              <a:rPr lang="pt-BR" sz="4000" dirty="0"/>
              <a:t>Coloração: Percepção humana da aparência da cor em exibir mais ou</a:t>
            </a:r>
            <a:br>
              <a:rPr lang="pt-BR" sz="4000" dirty="0"/>
            </a:br>
            <a:r>
              <a:rPr lang="pt-BR" sz="4000" dirty="0"/>
              <a:t>menos Matiz;</a:t>
            </a:r>
          </a:p>
          <a:p>
            <a:r>
              <a:rPr lang="pt-BR" sz="4000" dirty="0"/>
              <a:t>Luminância: Percepção de uma área ser mais brilhante comparado a uma</a:t>
            </a:r>
            <a:br>
              <a:rPr lang="pt-BR" sz="4000" dirty="0"/>
            </a:br>
            <a:r>
              <a:rPr lang="pt-BR" sz="4000" dirty="0"/>
              <a:t>referência branca na imagem ;</a:t>
            </a:r>
          </a:p>
          <a:p>
            <a:r>
              <a:rPr lang="pt-BR" sz="4000" dirty="0"/>
              <a:t>Croma: A coloração de uma área comparada ao brilho do branco;</a:t>
            </a:r>
          </a:p>
          <a:p>
            <a:pPr marL="0" indent="0">
              <a:buNone/>
            </a:pPr>
            <a:r>
              <a:rPr lang="pt-BR" sz="4000" dirty="0"/>
              <a:t>• Saturação: A coloração de uma área comparada a seu brilho.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2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A13-E2DE-4441-B337-B4B33A25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Espaços de Cor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F2A0-744D-49B5-99ED-918D1AEA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9DF45-8FE5-4D4A-ADFD-C3B5D801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68" y="1881188"/>
            <a:ext cx="5286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Computação Gráfica</vt:lpstr>
      <vt:lpstr>Código básico para ler uma imagem</vt:lpstr>
      <vt:lpstr>Agenda</vt:lpstr>
      <vt:lpstr>Formação das Cores</vt:lpstr>
      <vt:lpstr>Formação das Cores</vt:lpstr>
      <vt:lpstr>Imagem Digital</vt:lpstr>
      <vt:lpstr>Imagem Digital</vt:lpstr>
      <vt:lpstr>Espaços de Cor</vt:lpstr>
      <vt:lpstr>Espaços de Cor</vt:lpstr>
      <vt:lpstr>Espaços de Cor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</dc:title>
  <dc:creator>Bruno Miguel Souza</dc:creator>
  <cp:lastModifiedBy>Bruno Miguel Souza</cp:lastModifiedBy>
  <cp:revision>9</cp:revision>
  <dcterms:created xsi:type="dcterms:W3CDTF">2020-03-16T18:07:54Z</dcterms:created>
  <dcterms:modified xsi:type="dcterms:W3CDTF">2020-03-16T23:38:26Z</dcterms:modified>
</cp:coreProperties>
</file>