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48E2-EC92-4C74-B29C-8B35914B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1C272-7D05-4DAD-A32A-758A5AAD9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C71C-78AC-45A0-ABF7-712D7B31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698C-BC77-42AF-B58C-6366F776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E057-B76E-4A41-B562-5177C889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7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A4E3-B3F2-4B40-AD7D-7C08950B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939C-7411-4070-B9BE-7967E7AE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C1A1-1A99-41D9-B8DB-6E4B5751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BEC0-EB1D-410C-BDB3-3C0965CE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2E8E-3FCB-449F-BA89-133BF82A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4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67CE-A3D7-4653-9203-1CD9AD39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F9E82-DD22-4FA3-99B3-90A537256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1997-C1F1-4D0D-8D0B-2B23BA18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A7B1-69CE-4EB3-AD5D-5AE7411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AAB9-4BB3-47CF-90E6-D7534FB3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7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B95A-91CA-4D0D-8DF4-5F7AA07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9126-133E-4E58-AC27-91C10553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A19-2B85-41CD-91EA-0FBF7BE3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E610-6D95-4DC3-8002-23024B25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1E92-01F3-43C6-BCB9-1E1C466F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D88-C7E4-4AE0-9D8E-D2150BA6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D5C5-C7F5-45D7-8331-D220E5BD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1D02-19B2-4B14-8571-975982F1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FBAC-9FEA-42D4-AC72-B0658E00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4D81-B02B-42F2-82E3-AB25437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9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3223-7CF5-4A62-A4E3-CF9C95A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E86D-F38C-4611-A2CA-E1D2ED2A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32C4-95D0-4C93-80EE-181BCD54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5ACE-F120-41D3-A615-C418EB5C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33B29-98E1-4E4D-9AC8-134640F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6DE8-32FD-4D0D-B4E3-A21602F3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656C-D789-4A69-9992-A3B90773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4605A-57E9-4202-883A-6F4E3BB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B8FC9-F3FC-4F04-A82C-D803B2AE4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58CD6-A4C1-458C-A901-687D46BA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1D3C3-789E-481A-B61A-5BCE0383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02894-C663-4458-8BA6-85C9163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3C40E-277A-4F5F-B838-36B6CF1C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E3E55-ABD9-4289-9450-EB4B7FF7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FB5C-34DA-4BBE-A6A4-25039720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754E0-9A68-4B95-B3A9-793BD41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A6117-72B7-4F0E-B48B-9952AAD6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FEEF-8BDE-4442-895A-26FE5B52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BD01C-B90C-47C2-B1EB-289A670A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BA2BA-126E-480B-BE88-8DED93E9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0D7C2-D304-4BB5-BEE7-9CD37EE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807C-1DDD-47D6-8E6C-AEF3AC30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ADA9-340C-4358-9C39-D56E0B3D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9E154-1DC1-456E-AACB-7538334DC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8432-8314-436F-91F5-CAC19681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64A0-3E3C-43E6-84A6-30264687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18CF-0CF5-4DA3-8C2D-AA53A9B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6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B425-7735-46B2-8B0F-88A54D4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2C564-6632-42F6-BA94-7B0459635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FF8B-6F1D-4AE5-A4FB-A750F6B4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806A-04D3-42E2-8CB6-A8007B18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6C034-39F3-4DF1-B985-F8083F2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43C4-1327-439B-B72C-AEDB759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FEACF-F9C6-43C7-AF2B-766FB555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518D-73BA-426F-AAFE-90CDE0FC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1988-ED9A-415D-847A-AC0FF7C13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5898-8186-4E37-AA6A-350DC70B987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A7B7-D978-4512-98D6-479EB212B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318B-7C9A-4F6E-B695-7D5CADC32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4841-ADF7-4441-B225-1799FF751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5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69D-F1E2-4368-B1FE-50F8D9B47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49B1E-EC9E-4AA2-8359-E85CECC3D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P2P de dinheiro eletrônico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D09AC-3458-4A02-AF68-CA924B6AFDD9}"/>
              </a:ext>
            </a:extLst>
          </p:cNvPr>
          <p:cNvSpPr txBox="1"/>
          <p:nvPr/>
        </p:nvSpPr>
        <p:spPr>
          <a:xfrm>
            <a:off x="3731314" y="6273209"/>
            <a:ext cx="4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Bruno Miguel – brunomiguel@uenp.edu.br</a:t>
            </a:r>
          </a:p>
        </p:txBody>
      </p:sp>
    </p:spTree>
    <p:extLst>
      <p:ext uri="{BB962C8B-B14F-4D97-AF65-F5344CB8AC3E}">
        <p14:creationId xmlns:p14="http://schemas.microsoft.com/office/powerpoint/2010/main" val="15103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1BB-4FB1-49DB-9F14-7B0C007A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– Rede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B304-A79B-4346-947F-42899897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Nós sempre consideram a maior corrente como a corrente correta e vão manter-se trabalhando em</a:t>
            </a:r>
            <a:br>
              <a:rPr lang="pt-BR" dirty="0"/>
            </a:br>
            <a:r>
              <a:rPr lang="pt-BR" dirty="0" err="1"/>
              <a:t>extende-la</a:t>
            </a:r>
            <a:r>
              <a:rPr lang="pt-BR" dirty="0"/>
              <a:t>. </a:t>
            </a:r>
          </a:p>
          <a:p>
            <a:r>
              <a:rPr lang="pt-BR" dirty="0"/>
              <a:t>Transmissões de novas transações não necessariamente precisam alcançar todos os nós. Enquanto elas alcançarem muitos nós, elas vão entrar em algum bloco uma hora ou outra. As transmissões de blocos</a:t>
            </a:r>
            <a:br>
              <a:rPr lang="pt-BR" dirty="0"/>
            </a:br>
            <a:r>
              <a:rPr lang="pt-BR" dirty="0"/>
              <a:t>também são tolerantes a mensagens perdidas. Se um nó não receber um bloco, ele vai solicitar ele quando ele receber o próximo bloco e perceber que perdeu um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C03-B1C9-4722-A789-A5EFEEC3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–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Disco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66ED-1BB0-4B53-BAFB-0579357D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“</a:t>
            </a:r>
            <a:r>
              <a:rPr lang="en-US" dirty="0" err="1"/>
              <a:t>economizar</a:t>
            </a:r>
            <a:r>
              <a:rPr lang="en-US" dirty="0"/>
              <a:t>”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mineradoras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o hash da </a:t>
            </a:r>
            <a:r>
              <a:rPr lang="en-US" dirty="0" err="1"/>
              <a:t>raiz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Merkkle</a:t>
            </a:r>
            <a:r>
              <a:rPr lang="en-US" dirty="0"/>
              <a:t>;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BAC24-303B-41DD-9265-EBC6B8B2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86" y="2672381"/>
            <a:ext cx="7443788" cy="41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6AE-CD96-4C58-89BF-F7B0FD9C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- Incentivo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2C23-4E8C-4849-8D22-2C16A1C1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convenção, a primeira transação de um bloco é uma transação especial que inicia uma nova moeda de propriedade do criador do bloco;</a:t>
            </a:r>
          </a:p>
          <a:p>
            <a:r>
              <a:rPr lang="pt-BR" dirty="0"/>
              <a:t>A adição de uma quantidade constante de novas moedas é análoga a dos mineradores de ouro gastando recursos para colocar mais ouro em circulação;</a:t>
            </a:r>
          </a:p>
          <a:p>
            <a:r>
              <a:rPr lang="en-US" dirty="0"/>
              <a:t>T</a:t>
            </a:r>
            <a:r>
              <a:rPr lang="pt-BR" dirty="0" err="1"/>
              <a:t>axas</a:t>
            </a:r>
            <a:r>
              <a:rPr lang="pt-BR" dirty="0"/>
              <a:t> de transação;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34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E14-36B7-4AC8-A0EC-FEA0A10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BF7D-D204-4C78-91E0-869C7AEE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C14A2-7A16-4E51-A5ED-6D8DB8DD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14" y="0"/>
            <a:ext cx="631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2AB5-BF92-4C0F-8A52-22658BA6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2770-FF31-446F-845D-669FBA08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/>
              <a:t>Surgiu em 2008 a partir de um artigo publicado pelo pseudônimo de </a:t>
            </a:r>
            <a:r>
              <a:rPr lang="pt-BR" sz="3600" dirty="0" err="1"/>
              <a:t>Satoshi</a:t>
            </a:r>
            <a:r>
              <a:rPr lang="pt-BR" sz="3600" dirty="0"/>
              <a:t> </a:t>
            </a:r>
            <a:r>
              <a:rPr lang="pt-BR" sz="3600" dirty="0" err="1"/>
              <a:t>Nakamoto</a:t>
            </a:r>
            <a:r>
              <a:rPr lang="pt-BR" sz="3600" dirty="0"/>
              <a:t>;</a:t>
            </a:r>
          </a:p>
          <a:p>
            <a:r>
              <a:rPr lang="en-US" sz="3600" dirty="0" err="1"/>
              <a:t>Crise</a:t>
            </a:r>
            <a:r>
              <a:rPr lang="en-US" sz="3600" dirty="0"/>
              <a:t> 2008</a:t>
            </a:r>
            <a:endParaRPr lang="pt-BR" sz="3600" dirty="0"/>
          </a:p>
          <a:p>
            <a:r>
              <a:rPr lang="pt-BR" sz="3600" dirty="0"/>
              <a:t>Ideia principal: Dinheiro eletrônico sem a necessidade da instituição financeira;</a:t>
            </a:r>
          </a:p>
          <a:p>
            <a:r>
              <a:rPr lang="pt-BR" sz="3600" dirty="0"/>
              <a:t>Estrutura básica:</a:t>
            </a:r>
          </a:p>
          <a:p>
            <a:pPr lvl="1"/>
            <a:r>
              <a:rPr lang="pt-BR" sz="3200" dirty="0"/>
              <a:t>P2P + Criptografia</a:t>
            </a:r>
          </a:p>
          <a:p>
            <a:r>
              <a:rPr lang="en-US" sz="3600" dirty="0"/>
              <a:t>1</a:t>
            </a:r>
            <a:r>
              <a:rPr lang="pt-BR" sz="3600" dirty="0"/>
              <a:t> bitcoin em set de 2009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1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22EA-22BC-4B1C-B7A6-6997DDFA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– 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7C7A-D64C-4885-8DB2-CADE0148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Sistema P2P de </a:t>
            </a:r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eletr</a:t>
            </a:r>
            <a:r>
              <a:rPr lang="pt-BR" dirty="0"/>
              <a:t>ô</a:t>
            </a:r>
            <a:r>
              <a:rPr lang="en-US" dirty="0" err="1"/>
              <a:t>nico</a:t>
            </a:r>
            <a:r>
              <a:rPr lang="en-US" dirty="0"/>
              <a:t>;</a:t>
            </a:r>
          </a:p>
          <a:p>
            <a:r>
              <a:rPr lang="en-US" dirty="0" err="1"/>
              <a:t>Realização</a:t>
            </a:r>
            <a:r>
              <a:rPr lang="en-US" dirty="0"/>
              <a:t> de </a:t>
            </a:r>
            <a:r>
              <a:rPr lang="en-US" dirty="0" err="1"/>
              <a:t>transferência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um </a:t>
            </a:r>
            <a:r>
              <a:rPr lang="en-US" dirty="0" err="1"/>
              <a:t>agente</a:t>
            </a:r>
            <a:r>
              <a:rPr lang="en-US" dirty="0"/>
              <a:t> de </a:t>
            </a:r>
            <a:r>
              <a:rPr lang="en-US" dirty="0" err="1"/>
              <a:t>confiança</a:t>
            </a:r>
            <a:r>
              <a:rPr lang="en-US" dirty="0"/>
              <a:t> (Banco);</a:t>
            </a:r>
          </a:p>
          <a:p>
            <a:r>
              <a:rPr lang="en-US" dirty="0" err="1"/>
              <a:t>Solução</a:t>
            </a:r>
            <a:r>
              <a:rPr lang="en-US" dirty="0"/>
              <a:t> para o </a:t>
            </a:r>
            <a:r>
              <a:rPr lang="en-US" dirty="0" err="1"/>
              <a:t>problema</a:t>
            </a:r>
            <a:r>
              <a:rPr lang="en-US" dirty="0"/>
              <a:t> do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duplo</a:t>
            </a:r>
            <a:r>
              <a:rPr lang="en-US" dirty="0"/>
              <a:t>;</a:t>
            </a:r>
          </a:p>
          <a:p>
            <a:r>
              <a:rPr lang="en-US" dirty="0" err="1"/>
              <a:t>Há</a:t>
            </a:r>
            <a:r>
              <a:rPr lang="en-US" dirty="0"/>
              <a:t> um “</a:t>
            </a:r>
            <a:r>
              <a:rPr lang="en-US" dirty="0" err="1"/>
              <a:t>carimbo</a:t>
            </a:r>
            <a:r>
              <a:rPr lang="en-US" dirty="0"/>
              <a:t> de data”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que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armazenada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continua (Blockchain);</a:t>
            </a:r>
          </a:p>
          <a:p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por </a:t>
            </a:r>
            <a:r>
              <a:rPr lang="en-US" dirty="0" err="1"/>
              <a:t>codificação</a:t>
            </a:r>
            <a:r>
              <a:rPr lang="en-US" dirty="0"/>
              <a:t>; Uma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modificada</a:t>
            </a:r>
            <a:r>
              <a:rPr lang="en-US" dirty="0"/>
              <a:t>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calculos</a:t>
            </a:r>
            <a:r>
              <a:rPr lang="en-US" dirty="0"/>
              <a:t> de </a:t>
            </a:r>
            <a:r>
              <a:rPr lang="en-US" dirty="0" err="1"/>
              <a:t>prova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ser </a:t>
            </a:r>
            <a:r>
              <a:rPr lang="en-US" dirty="0" err="1"/>
              <a:t>refeitos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rede;</a:t>
            </a:r>
          </a:p>
        </p:txBody>
      </p:sp>
    </p:spTree>
    <p:extLst>
      <p:ext uri="{BB962C8B-B14F-4D97-AF65-F5344CB8AC3E}">
        <p14:creationId xmlns:p14="http://schemas.microsoft.com/office/powerpoint/2010/main" val="325002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C91-BB0B-491F-9358-D7CADDA4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– 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2ED-47C2-4455-AC9C-3160243C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pagamentos eletrônicos baseado em provas criptográficas;</a:t>
            </a:r>
          </a:p>
          <a:p>
            <a:r>
              <a:rPr lang="pt-BR" dirty="0"/>
              <a:t>Transações que são computacionalmente impraticáveis de reverter podem proteger vendedores de fraude, e serviços de proteção  poderiam ser facilmente implementados para proteger os compradores;</a:t>
            </a:r>
          </a:p>
          <a:p>
            <a:r>
              <a:rPr lang="pt-BR" dirty="0"/>
              <a:t>O sistema é seguro enquanto os nós honestos coletivamente controlam mais poder de processamento do que qualquer grupo cooperado de nós atacantes;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1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1631-9666-4A10-9C78-68349146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52" y="1825624"/>
            <a:ext cx="7737090" cy="4322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E7256-5BB4-4CF0-A4EB-4AB73782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- Transações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2DE8-3BF5-4467-8983-808E0C2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9614" cy="4351338"/>
          </a:xfrm>
        </p:spPr>
        <p:txBody>
          <a:bodyPr/>
          <a:lstStyle/>
          <a:p>
            <a:r>
              <a:rPr lang="pt-BR" dirty="0"/>
              <a:t>Moeda = Cadeia de assinaturas digitais;</a:t>
            </a:r>
          </a:p>
          <a:p>
            <a:r>
              <a:rPr lang="pt-BR" dirty="0"/>
              <a:t>Uma moeda conforme é transferida, mantém um histórico dos donos anteriores, pois a cada transferência, a chave pública do dono anterior “acompanha” a moeda.</a:t>
            </a:r>
          </a:p>
        </p:txBody>
      </p:sp>
    </p:spTree>
    <p:extLst>
      <p:ext uri="{BB962C8B-B14F-4D97-AF65-F5344CB8AC3E}">
        <p14:creationId xmlns:p14="http://schemas.microsoft.com/office/powerpoint/2010/main" val="4391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950D-DA9A-47C5-848E-8ED6253B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– Transações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E92B-3751-4F44-838E-87B52BF1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como garantir que o emissor anterior não gaste duplamente uma mesma moeda? Livro de transferências público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Blockchain</a:t>
            </a:r>
            <a:r>
              <a:rPr lang="pt-BR" dirty="0">
                <a:sym typeface="Wingdings" panose="05000000000000000000" pitchFamily="2" charset="2"/>
              </a:rPr>
              <a:t>;</a:t>
            </a:r>
          </a:p>
          <a:p>
            <a:r>
              <a:rPr lang="pt-BR" dirty="0">
                <a:sym typeface="Wingdings" panose="05000000000000000000" pitchFamily="2" charset="2"/>
              </a:rPr>
              <a:t>Servidor de Carimbo do tempo (</a:t>
            </a:r>
            <a:r>
              <a:rPr lang="pt-BR" dirty="0" err="1">
                <a:sym typeface="Wingdings" panose="05000000000000000000" pitchFamily="2" charset="2"/>
              </a:rPr>
              <a:t>Timestamp</a:t>
            </a:r>
            <a:r>
              <a:rPr lang="pt-BR" dirty="0">
                <a:sym typeface="Wingdings" panose="05000000000000000000" pitchFamily="2" charset="2"/>
              </a:rPr>
              <a:t>) – Realiza o registro da transação naquele momento por meio da codificação (HASH) de um bloco de itens; Cada novo “carimbo” reforça a transação;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D988B-A718-4595-BA6C-8B5938C0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37" y="4521200"/>
            <a:ext cx="6324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E554-A0C3-4C97-A871-9B76790E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- Transações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7419-99C9-440E-8458-94BD7BC5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Mas como resolver o problema do tempo em um sistema distribuído?</a:t>
            </a:r>
          </a:p>
          <a:p>
            <a:pPr lvl="1"/>
            <a:r>
              <a:rPr lang="pt-BR" dirty="0"/>
              <a:t>PROVA DE TRABALHO (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);</a:t>
            </a:r>
          </a:p>
          <a:p>
            <a:r>
              <a:rPr lang="pt-BR" dirty="0"/>
              <a:t>A prova de trabalho envolve procurar por um valor que foi codificado por um algoritmo de criptografia como SHA-256 [SHA significa </a:t>
            </a:r>
            <a:r>
              <a:rPr lang="pt-BR" i="1" dirty="0" err="1"/>
              <a:t>secure</a:t>
            </a:r>
            <a:r>
              <a:rPr lang="pt-BR" i="1" dirty="0"/>
              <a:t>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algorithm</a:t>
            </a:r>
            <a:r>
              <a:rPr lang="pt-BR" dirty="0"/>
              <a:t> (algoritmo de </a:t>
            </a:r>
            <a:r>
              <a:rPr lang="pt-BR" i="1" dirty="0" err="1"/>
              <a:t>hash</a:t>
            </a:r>
            <a:r>
              <a:rPr lang="pt-BR" dirty="0"/>
              <a:t> seguro) / trabalha com palavras de 32 bytes];</a:t>
            </a:r>
          </a:p>
          <a:p>
            <a:r>
              <a:rPr lang="pt-BR" dirty="0"/>
              <a:t>Uma vez que o processamento foi gasto para satisfazer a prova de trabalho, o bloco não pode ser modificado sem que o trabalho seja refeito;</a:t>
            </a:r>
          </a:p>
          <a:p>
            <a:r>
              <a:rPr lang="pt-BR" dirty="0"/>
              <a:t>Como os blocos seguintes são encadeados, modificar um bloco inclui também refazer todos os blocos anteriores; </a:t>
            </a:r>
          </a:p>
        </p:txBody>
      </p:sp>
    </p:spTree>
    <p:extLst>
      <p:ext uri="{BB962C8B-B14F-4D97-AF65-F5344CB8AC3E}">
        <p14:creationId xmlns:p14="http://schemas.microsoft.com/office/powerpoint/2010/main" val="402749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D7E-6201-4EC6-A8BC-B6BFD2C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- </a:t>
            </a:r>
            <a:r>
              <a:rPr lang="en-US" dirty="0" err="1"/>
              <a:t>Transações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3C92-98AF-475C-8FCD-36D80F4B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Prova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–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4516-1969-4AFF-A2EF-41690344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76" y="2376050"/>
            <a:ext cx="8105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246B-9667-42CA-8310-C22C910A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- </a:t>
            </a:r>
            <a:r>
              <a:rPr lang="pt-BR" b="1" dirty="0"/>
              <a:t>Rede </a:t>
            </a:r>
            <a:r>
              <a:rPr lang="pt-BR" b="1" dirty="0" err="1"/>
              <a:t>Blockchain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5DEB-1EBC-45B1-9881-FCD65CA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4000" dirty="0"/>
              <a:t>1. Novas transações são transmitidas para todos os nós;</a:t>
            </a:r>
          </a:p>
          <a:p>
            <a:r>
              <a:rPr lang="pt-BR" sz="4000" dirty="0"/>
              <a:t>2. Cada nó coleta as novas transações em um bloco;</a:t>
            </a:r>
          </a:p>
          <a:p>
            <a:r>
              <a:rPr lang="pt-BR" sz="4000" dirty="0"/>
              <a:t>3. Cada nó trabalha para encontrar uma prova de trabalho difícil para o seu bloco;</a:t>
            </a:r>
          </a:p>
          <a:p>
            <a:r>
              <a:rPr lang="pt-BR" sz="4000" dirty="0"/>
              <a:t>4. Quando um nó encontra uma prova de trabalho, ele transmite o bloco para todos os nós;</a:t>
            </a:r>
          </a:p>
          <a:p>
            <a:r>
              <a:rPr lang="pt-BR" sz="4000" dirty="0"/>
              <a:t>5. Nós aceitam o bloco apenas se todas as transações nele são válidas e não houve gasto-duplo.</a:t>
            </a:r>
          </a:p>
          <a:p>
            <a:r>
              <a:rPr lang="pt-BR" sz="4000" dirty="0"/>
              <a:t>6. Nós expressam sua aceitação ao bloco ao começar a trabalhar na criação do próximo bloco da corrente, usando a codificação do bloco aceito como a codificação anterior.</a:t>
            </a:r>
          </a:p>
        </p:txBody>
      </p:sp>
    </p:spTree>
    <p:extLst>
      <p:ext uri="{BB962C8B-B14F-4D97-AF65-F5344CB8AC3E}">
        <p14:creationId xmlns:p14="http://schemas.microsoft.com/office/powerpoint/2010/main" val="259349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716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Bitcoin</vt:lpstr>
      <vt:lpstr>Bitcoin - Introdução</vt:lpstr>
      <vt:lpstr>Bitcoin – Visão geral</vt:lpstr>
      <vt:lpstr>Bitcoin – Visão Geral</vt:lpstr>
      <vt:lpstr>Bitcoin - Transações</vt:lpstr>
      <vt:lpstr>Bitcoin – Transações</vt:lpstr>
      <vt:lpstr>Bitcoin - Transações</vt:lpstr>
      <vt:lpstr>Bitcoin - Transações</vt:lpstr>
      <vt:lpstr>Bitcoin - Rede Blockchain</vt:lpstr>
      <vt:lpstr>Bitcoin – Rede</vt:lpstr>
      <vt:lpstr>Bitcoin – Armazenamento em Disco</vt:lpstr>
      <vt:lpstr>Bitcoin - Incentivo</vt:lpstr>
      <vt:lpstr>Bloco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Bruno Miguel Souza</dc:creator>
  <cp:lastModifiedBy>Bruno Miguel Souza</cp:lastModifiedBy>
  <cp:revision>13</cp:revision>
  <dcterms:created xsi:type="dcterms:W3CDTF">2018-08-20T23:13:07Z</dcterms:created>
  <dcterms:modified xsi:type="dcterms:W3CDTF">2019-11-20T18:23:11Z</dcterms:modified>
</cp:coreProperties>
</file>