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72" r:id="rId3"/>
    <p:sldId id="273"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ata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ata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1E03D4-E202-4DA4-B854-7CB31E3319F5}"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D2245B41-9F89-4CDE-9C5B-9BC59BF6FC19}">
      <dgm:prSet/>
      <dgm:spPr/>
      <dgm:t>
        <a:bodyPr/>
        <a:lstStyle/>
        <a:p>
          <a:r>
            <a:rPr lang="en-CA"/>
            <a:t>I made a ASP.NET secure API, that can connect to a local SQL Server Database, and trough the web API query and manipulate the data in the Database.</a:t>
          </a:r>
          <a:endParaRPr lang="en-US"/>
        </a:p>
      </dgm:t>
    </dgm:pt>
    <dgm:pt modelId="{800B43EC-FF76-4C76-A5AB-C213372832A9}" type="parTrans" cxnId="{0A23FBA9-C24D-4ADC-AA76-94D4778E0A64}">
      <dgm:prSet/>
      <dgm:spPr/>
      <dgm:t>
        <a:bodyPr/>
        <a:lstStyle/>
        <a:p>
          <a:endParaRPr lang="en-US"/>
        </a:p>
      </dgm:t>
    </dgm:pt>
    <dgm:pt modelId="{115707AA-B7E8-4638-B8E3-D363F1B5F4CE}" type="sibTrans" cxnId="{0A23FBA9-C24D-4ADC-AA76-94D4778E0A64}">
      <dgm:prSet/>
      <dgm:spPr/>
      <dgm:t>
        <a:bodyPr/>
        <a:lstStyle/>
        <a:p>
          <a:endParaRPr lang="en-US"/>
        </a:p>
      </dgm:t>
    </dgm:pt>
    <dgm:pt modelId="{FFB6060C-AF27-4A7A-B586-A30D76743240}">
      <dgm:prSet/>
      <dgm:spPr/>
      <dgm:t>
        <a:bodyPr/>
        <a:lstStyle/>
        <a:p>
          <a:r>
            <a:rPr lang="en-CA"/>
            <a:t>For the security I decided to go with JWT Tokens due to the wide range of security features that it can provide.</a:t>
          </a:r>
          <a:endParaRPr lang="en-US"/>
        </a:p>
      </dgm:t>
    </dgm:pt>
    <dgm:pt modelId="{E700A914-0972-435D-A478-381433BA7D67}" type="parTrans" cxnId="{6CEA5BF8-1C4C-4407-A7CB-4D77E9A9C25A}">
      <dgm:prSet/>
      <dgm:spPr/>
      <dgm:t>
        <a:bodyPr/>
        <a:lstStyle/>
        <a:p>
          <a:endParaRPr lang="en-US"/>
        </a:p>
      </dgm:t>
    </dgm:pt>
    <dgm:pt modelId="{07F03101-D6BE-4735-B3AA-4CC0950EC717}" type="sibTrans" cxnId="{6CEA5BF8-1C4C-4407-A7CB-4D77E9A9C25A}">
      <dgm:prSet/>
      <dgm:spPr/>
      <dgm:t>
        <a:bodyPr/>
        <a:lstStyle/>
        <a:p>
          <a:endParaRPr lang="en-US"/>
        </a:p>
      </dgm:t>
    </dgm:pt>
    <dgm:pt modelId="{1C414069-6F01-40BD-B8A7-3EDDBB7F6076}" type="pres">
      <dgm:prSet presAssocID="{041E03D4-E202-4DA4-B854-7CB31E3319F5}" presName="root" presStyleCnt="0">
        <dgm:presLayoutVars>
          <dgm:dir/>
          <dgm:resizeHandles val="exact"/>
        </dgm:presLayoutVars>
      </dgm:prSet>
      <dgm:spPr/>
    </dgm:pt>
    <dgm:pt modelId="{CB1B0167-2242-4932-8333-E755117A1B45}" type="pres">
      <dgm:prSet presAssocID="{041E03D4-E202-4DA4-B854-7CB31E3319F5}" presName="container" presStyleCnt="0">
        <dgm:presLayoutVars>
          <dgm:dir/>
          <dgm:resizeHandles val="exact"/>
        </dgm:presLayoutVars>
      </dgm:prSet>
      <dgm:spPr/>
    </dgm:pt>
    <dgm:pt modelId="{0BDE9AFF-0D74-43AC-99B2-734E995B44D0}" type="pres">
      <dgm:prSet presAssocID="{D2245B41-9F89-4CDE-9C5B-9BC59BF6FC19}" presName="compNode" presStyleCnt="0"/>
      <dgm:spPr/>
    </dgm:pt>
    <dgm:pt modelId="{40D48F45-49E5-4714-AF61-A34CB5E44F55}" type="pres">
      <dgm:prSet presAssocID="{D2245B41-9F89-4CDE-9C5B-9BC59BF6FC19}" presName="iconBgRect" presStyleLbl="bgShp" presStyleIdx="0" presStyleCnt="2"/>
      <dgm:spPr/>
    </dgm:pt>
    <dgm:pt modelId="{E44CA7B7-90BD-4F01-AF96-9CAB08FC2ED5}" type="pres">
      <dgm:prSet presAssocID="{D2245B41-9F89-4CDE-9C5B-9BC59BF6FC1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5B0C35D3-FF2A-4702-8F5F-0CC8DB942CDC}" type="pres">
      <dgm:prSet presAssocID="{D2245B41-9F89-4CDE-9C5B-9BC59BF6FC19}" presName="spaceRect" presStyleCnt="0"/>
      <dgm:spPr/>
    </dgm:pt>
    <dgm:pt modelId="{7AEBC926-2E9E-43B1-A304-03B58F6D7ED1}" type="pres">
      <dgm:prSet presAssocID="{D2245B41-9F89-4CDE-9C5B-9BC59BF6FC19}" presName="textRect" presStyleLbl="revTx" presStyleIdx="0" presStyleCnt="2">
        <dgm:presLayoutVars>
          <dgm:chMax val="1"/>
          <dgm:chPref val="1"/>
        </dgm:presLayoutVars>
      </dgm:prSet>
      <dgm:spPr/>
    </dgm:pt>
    <dgm:pt modelId="{4575DDCF-3EB2-4A39-BA7B-856B99B2A862}" type="pres">
      <dgm:prSet presAssocID="{115707AA-B7E8-4638-B8E3-D363F1B5F4CE}" presName="sibTrans" presStyleLbl="sibTrans2D1" presStyleIdx="0" presStyleCnt="0"/>
      <dgm:spPr/>
    </dgm:pt>
    <dgm:pt modelId="{08620467-B322-48E4-A89D-A0BC9B7102E2}" type="pres">
      <dgm:prSet presAssocID="{FFB6060C-AF27-4A7A-B586-A30D76743240}" presName="compNode" presStyleCnt="0"/>
      <dgm:spPr/>
    </dgm:pt>
    <dgm:pt modelId="{9B5CB203-4C22-4465-80EC-F9299192ABFD}" type="pres">
      <dgm:prSet presAssocID="{FFB6060C-AF27-4A7A-B586-A30D76743240}" presName="iconBgRect" presStyleLbl="bgShp" presStyleIdx="1" presStyleCnt="2"/>
      <dgm:spPr/>
    </dgm:pt>
    <dgm:pt modelId="{502E331E-DBFD-4C79-AE80-426A060B2AE0}" type="pres">
      <dgm:prSet presAssocID="{FFB6060C-AF27-4A7A-B586-A30D7674324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ins"/>
        </a:ext>
      </dgm:extLst>
    </dgm:pt>
    <dgm:pt modelId="{0731ECA8-6541-4B03-80E3-D6EAA6B3F175}" type="pres">
      <dgm:prSet presAssocID="{FFB6060C-AF27-4A7A-B586-A30D76743240}" presName="spaceRect" presStyleCnt="0"/>
      <dgm:spPr/>
    </dgm:pt>
    <dgm:pt modelId="{64749E36-26B3-41DB-B73C-3CD4B8763343}" type="pres">
      <dgm:prSet presAssocID="{FFB6060C-AF27-4A7A-B586-A30D76743240}" presName="textRect" presStyleLbl="revTx" presStyleIdx="1" presStyleCnt="2">
        <dgm:presLayoutVars>
          <dgm:chMax val="1"/>
          <dgm:chPref val="1"/>
        </dgm:presLayoutVars>
      </dgm:prSet>
      <dgm:spPr/>
    </dgm:pt>
  </dgm:ptLst>
  <dgm:cxnLst>
    <dgm:cxn modelId="{3E527E02-2162-429E-9E1B-6DE49100084D}" type="presOf" srcId="{FFB6060C-AF27-4A7A-B586-A30D76743240}" destId="{64749E36-26B3-41DB-B73C-3CD4B8763343}" srcOrd="0" destOrd="0" presId="urn:microsoft.com/office/officeart/2018/2/layout/IconCircleList"/>
    <dgm:cxn modelId="{4274A165-41D9-4B73-869E-448CAF647EE8}" type="presOf" srcId="{115707AA-B7E8-4638-B8E3-D363F1B5F4CE}" destId="{4575DDCF-3EB2-4A39-BA7B-856B99B2A862}" srcOrd="0" destOrd="0" presId="urn:microsoft.com/office/officeart/2018/2/layout/IconCircleList"/>
    <dgm:cxn modelId="{0A23FBA9-C24D-4ADC-AA76-94D4778E0A64}" srcId="{041E03D4-E202-4DA4-B854-7CB31E3319F5}" destId="{D2245B41-9F89-4CDE-9C5B-9BC59BF6FC19}" srcOrd="0" destOrd="0" parTransId="{800B43EC-FF76-4C76-A5AB-C213372832A9}" sibTransId="{115707AA-B7E8-4638-B8E3-D363F1B5F4CE}"/>
    <dgm:cxn modelId="{4C4164CB-978D-4319-960A-396D9C0B1234}" type="presOf" srcId="{041E03D4-E202-4DA4-B854-7CB31E3319F5}" destId="{1C414069-6F01-40BD-B8A7-3EDDBB7F6076}" srcOrd="0" destOrd="0" presId="urn:microsoft.com/office/officeart/2018/2/layout/IconCircleList"/>
    <dgm:cxn modelId="{BD88DDF4-A507-424B-A6F9-39B3341EBB60}" type="presOf" srcId="{D2245B41-9F89-4CDE-9C5B-9BC59BF6FC19}" destId="{7AEBC926-2E9E-43B1-A304-03B58F6D7ED1}" srcOrd="0" destOrd="0" presId="urn:microsoft.com/office/officeart/2018/2/layout/IconCircleList"/>
    <dgm:cxn modelId="{6CEA5BF8-1C4C-4407-A7CB-4D77E9A9C25A}" srcId="{041E03D4-E202-4DA4-B854-7CB31E3319F5}" destId="{FFB6060C-AF27-4A7A-B586-A30D76743240}" srcOrd="1" destOrd="0" parTransId="{E700A914-0972-435D-A478-381433BA7D67}" sibTransId="{07F03101-D6BE-4735-B3AA-4CC0950EC717}"/>
    <dgm:cxn modelId="{54AD088F-444C-44E4-A70F-880CD50EF7EF}" type="presParOf" srcId="{1C414069-6F01-40BD-B8A7-3EDDBB7F6076}" destId="{CB1B0167-2242-4932-8333-E755117A1B45}" srcOrd="0" destOrd="0" presId="urn:microsoft.com/office/officeart/2018/2/layout/IconCircleList"/>
    <dgm:cxn modelId="{E9F4CF53-A8B4-47AB-BA13-36A4495A10A1}" type="presParOf" srcId="{CB1B0167-2242-4932-8333-E755117A1B45}" destId="{0BDE9AFF-0D74-43AC-99B2-734E995B44D0}" srcOrd="0" destOrd="0" presId="urn:microsoft.com/office/officeart/2018/2/layout/IconCircleList"/>
    <dgm:cxn modelId="{EA6DE056-2D5A-455D-AAAB-DB196D9CC6BE}" type="presParOf" srcId="{0BDE9AFF-0D74-43AC-99B2-734E995B44D0}" destId="{40D48F45-49E5-4714-AF61-A34CB5E44F55}" srcOrd="0" destOrd="0" presId="urn:microsoft.com/office/officeart/2018/2/layout/IconCircleList"/>
    <dgm:cxn modelId="{C3FB2DFB-4522-4ACE-92CC-29A6D90BA661}" type="presParOf" srcId="{0BDE9AFF-0D74-43AC-99B2-734E995B44D0}" destId="{E44CA7B7-90BD-4F01-AF96-9CAB08FC2ED5}" srcOrd="1" destOrd="0" presId="urn:microsoft.com/office/officeart/2018/2/layout/IconCircleList"/>
    <dgm:cxn modelId="{22017D80-7F4E-4EDC-9F58-B0320EFDCBF2}" type="presParOf" srcId="{0BDE9AFF-0D74-43AC-99B2-734E995B44D0}" destId="{5B0C35D3-FF2A-4702-8F5F-0CC8DB942CDC}" srcOrd="2" destOrd="0" presId="urn:microsoft.com/office/officeart/2018/2/layout/IconCircleList"/>
    <dgm:cxn modelId="{E67EF0D6-BE67-4779-84C2-7251DC53EF2A}" type="presParOf" srcId="{0BDE9AFF-0D74-43AC-99B2-734E995B44D0}" destId="{7AEBC926-2E9E-43B1-A304-03B58F6D7ED1}" srcOrd="3" destOrd="0" presId="urn:microsoft.com/office/officeart/2018/2/layout/IconCircleList"/>
    <dgm:cxn modelId="{11347009-EDB9-470F-921F-550956D21ACE}" type="presParOf" srcId="{CB1B0167-2242-4932-8333-E755117A1B45}" destId="{4575DDCF-3EB2-4A39-BA7B-856B99B2A862}" srcOrd="1" destOrd="0" presId="urn:microsoft.com/office/officeart/2018/2/layout/IconCircleList"/>
    <dgm:cxn modelId="{BFB361E2-DF47-49A7-BE7E-9CF3365D4FC4}" type="presParOf" srcId="{CB1B0167-2242-4932-8333-E755117A1B45}" destId="{08620467-B322-48E4-A89D-A0BC9B7102E2}" srcOrd="2" destOrd="0" presId="urn:microsoft.com/office/officeart/2018/2/layout/IconCircleList"/>
    <dgm:cxn modelId="{4F8B805F-83FA-42EC-B6F3-99506723F492}" type="presParOf" srcId="{08620467-B322-48E4-A89D-A0BC9B7102E2}" destId="{9B5CB203-4C22-4465-80EC-F9299192ABFD}" srcOrd="0" destOrd="0" presId="urn:microsoft.com/office/officeart/2018/2/layout/IconCircleList"/>
    <dgm:cxn modelId="{5210CDA1-88FD-4392-85F6-FA241ED91AD6}" type="presParOf" srcId="{08620467-B322-48E4-A89D-A0BC9B7102E2}" destId="{502E331E-DBFD-4C79-AE80-426A060B2AE0}" srcOrd="1" destOrd="0" presId="urn:microsoft.com/office/officeart/2018/2/layout/IconCircleList"/>
    <dgm:cxn modelId="{DD9EF4B8-F9FB-4436-BB73-2D605447D681}" type="presParOf" srcId="{08620467-B322-48E4-A89D-A0BC9B7102E2}" destId="{0731ECA8-6541-4B03-80E3-D6EAA6B3F175}" srcOrd="2" destOrd="0" presId="urn:microsoft.com/office/officeart/2018/2/layout/IconCircleList"/>
    <dgm:cxn modelId="{30C800FC-4DF0-4A72-B788-20E1F21560B1}" type="presParOf" srcId="{08620467-B322-48E4-A89D-A0BC9B7102E2}" destId="{64749E36-26B3-41DB-B73C-3CD4B8763343}"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97485C1-AD94-47C4-A5D5-01885C8CC9B9}"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D5B4FEA9-2704-4868-BBE7-B123474D14AB}">
      <dgm:prSet custT="1"/>
      <dgm:spPr/>
      <dgm:t>
        <a:bodyPr/>
        <a:lstStyle/>
        <a:p>
          <a:pPr>
            <a:lnSpc>
              <a:spcPct val="100000"/>
            </a:lnSpc>
            <a:defRPr cap="all"/>
          </a:pPr>
          <a:r>
            <a:rPr lang="en-US" sz="1800" dirty="0"/>
            <a:t>1 - How can we transfer personal data securely within their network?</a:t>
          </a:r>
        </a:p>
      </dgm:t>
    </dgm:pt>
    <dgm:pt modelId="{B0776AEE-13DF-46D8-BE8C-854E6DA3F945}" type="parTrans" cxnId="{77FA8895-0CF4-4EE4-843B-245EC77B9C27}">
      <dgm:prSet/>
      <dgm:spPr/>
      <dgm:t>
        <a:bodyPr/>
        <a:lstStyle/>
        <a:p>
          <a:endParaRPr lang="en-US"/>
        </a:p>
      </dgm:t>
    </dgm:pt>
    <dgm:pt modelId="{4F83F812-0F8A-4E5C-B742-57456F534412}" type="sibTrans" cxnId="{77FA8895-0CF4-4EE4-843B-245EC77B9C27}">
      <dgm:prSet/>
      <dgm:spPr/>
      <dgm:t>
        <a:bodyPr/>
        <a:lstStyle/>
        <a:p>
          <a:endParaRPr lang="en-US"/>
        </a:p>
      </dgm:t>
    </dgm:pt>
    <dgm:pt modelId="{2CC229D1-319D-4B6D-BB3E-B0BE47C3BEE5}">
      <dgm:prSet custT="1"/>
      <dgm:spPr/>
      <dgm:t>
        <a:bodyPr/>
        <a:lstStyle/>
        <a:p>
          <a:pPr>
            <a:lnSpc>
              <a:spcPct val="100000"/>
            </a:lnSpc>
            <a:defRPr cap="all"/>
          </a:pPr>
          <a:r>
            <a:rPr lang="en-US" sz="1800" dirty="0"/>
            <a:t>To transfer the personal data securely across a network I decided to build a web </a:t>
          </a:r>
          <a:r>
            <a:rPr lang="en-US" sz="1800" dirty="0" err="1"/>
            <a:t>api</a:t>
          </a:r>
          <a:r>
            <a:rPr lang="en-US" sz="1800" dirty="0"/>
            <a:t> that will act as a middleware between the users consuming the data and the SQL Server database.</a:t>
          </a:r>
        </a:p>
      </dgm:t>
    </dgm:pt>
    <dgm:pt modelId="{6DED9E1F-71EE-4B2F-B03D-EB18569FE0BD}" type="parTrans" cxnId="{34691706-03D5-431B-8899-D6D45E1333AF}">
      <dgm:prSet/>
      <dgm:spPr/>
      <dgm:t>
        <a:bodyPr/>
        <a:lstStyle/>
        <a:p>
          <a:endParaRPr lang="en-US"/>
        </a:p>
      </dgm:t>
    </dgm:pt>
    <dgm:pt modelId="{37DB771F-0A47-4448-A141-1CE6D6165B92}" type="sibTrans" cxnId="{34691706-03D5-431B-8899-D6D45E1333AF}">
      <dgm:prSet/>
      <dgm:spPr/>
      <dgm:t>
        <a:bodyPr/>
        <a:lstStyle/>
        <a:p>
          <a:endParaRPr lang="en-US"/>
        </a:p>
      </dgm:t>
    </dgm:pt>
    <dgm:pt modelId="{54B59E40-72B7-4A35-932F-808F5BE25A49}" type="pres">
      <dgm:prSet presAssocID="{097485C1-AD94-47C4-A5D5-01885C8CC9B9}" presName="root" presStyleCnt="0">
        <dgm:presLayoutVars>
          <dgm:dir/>
          <dgm:resizeHandles val="exact"/>
        </dgm:presLayoutVars>
      </dgm:prSet>
      <dgm:spPr/>
    </dgm:pt>
    <dgm:pt modelId="{272AB3E4-32E8-497A-AF07-8AD5D9F5681F}" type="pres">
      <dgm:prSet presAssocID="{D5B4FEA9-2704-4868-BBE7-B123474D14AB}" presName="compNode" presStyleCnt="0"/>
      <dgm:spPr/>
    </dgm:pt>
    <dgm:pt modelId="{BEEEDD2C-86A8-4F73-A34C-DA238B9D29E8}" type="pres">
      <dgm:prSet presAssocID="{D5B4FEA9-2704-4868-BBE7-B123474D14AB}" presName="iconBgRect" presStyleLbl="bgShp" presStyleIdx="0" presStyleCnt="2"/>
      <dgm:spPr>
        <a:prstGeom prst="round2DiagRect">
          <a:avLst>
            <a:gd name="adj1" fmla="val 29727"/>
            <a:gd name="adj2" fmla="val 0"/>
          </a:avLst>
        </a:prstGeom>
      </dgm:spPr>
    </dgm:pt>
    <dgm:pt modelId="{9FE0B95C-6846-4437-8E57-64B1EBFE513A}" type="pres">
      <dgm:prSet presAssocID="{D5B4FEA9-2704-4868-BBE7-B123474D14A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nternet"/>
        </a:ext>
      </dgm:extLst>
    </dgm:pt>
    <dgm:pt modelId="{14248401-B309-4018-AA55-41DF3DCD1E82}" type="pres">
      <dgm:prSet presAssocID="{D5B4FEA9-2704-4868-BBE7-B123474D14AB}" presName="spaceRect" presStyleCnt="0"/>
      <dgm:spPr/>
    </dgm:pt>
    <dgm:pt modelId="{D1E4667E-3238-471D-AD5C-B5B3B22BC9E3}" type="pres">
      <dgm:prSet presAssocID="{D5B4FEA9-2704-4868-BBE7-B123474D14AB}" presName="textRect" presStyleLbl="revTx" presStyleIdx="0" presStyleCnt="2">
        <dgm:presLayoutVars>
          <dgm:chMax val="1"/>
          <dgm:chPref val="1"/>
        </dgm:presLayoutVars>
      </dgm:prSet>
      <dgm:spPr/>
    </dgm:pt>
    <dgm:pt modelId="{0CE9B22E-62A2-41F6-8847-219813AA346B}" type="pres">
      <dgm:prSet presAssocID="{4F83F812-0F8A-4E5C-B742-57456F534412}" presName="sibTrans" presStyleCnt="0"/>
      <dgm:spPr/>
    </dgm:pt>
    <dgm:pt modelId="{A1188921-462F-4633-8139-5159CF800F22}" type="pres">
      <dgm:prSet presAssocID="{2CC229D1-319D-4B6D-BB3E-B0BE47C3BEE5}" presName="compNode" presStyleCnt="0"/>
      <dgm:spPr/>
    </dgm:pt>
    <dgm:pt modelId="{EF084A28-AE38-4F76-964D-CF307D8FF0B9}" type="pres">
      <dgm:prSet presAssocID="{2CC229D1-319D-4B6D-BB3E-B0BE47C3BEE5}" presName="iconBgRect" presStyleLbl="bgShp" presStyleIdx="1" presStyleCnt="2"/>
      <dgm:spPr>
        <a:prstGeom prst="round2DiagRect">
          <a:avLst>
            <a:gd name="adj1" fmla="val 29727"/>
            <a:gd name="adj2" fmla="val 0"/>
          </a:avLst>
        </a:prstGeom>
      </dgm:spPr>
    </dgm:pt>
    <dgm:pt modelId="{1ED71788-C33D-475C-8B71-7B374BC51473}" type="pres">
      <dgm:prSet presAssocID="{2CC229D1-319D-4B6D-BB3E-B0BE47C3BEE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AADE4C70-FABD-4E90-84C9-7E3AF0F25588}" type="pres">
      <dgm:prSet presAssocID="{2CC229D1-319D-4B6D-BB3E-B0BE47C3BEE5}" presName="spaceRect" presStyleCnt="0"/>
      <dgm:spPr/>
    </dgm:pt>
    <dgm:pt modelId="{607602BA-2CFD-40DB-9AB3-ED52A82ABF73}" type="pres">
      <dgm:prSet presAssocID="{2CC229D1-319D-4B6D-BB3E-B0BE47C3BEE5}" presName="textRect" presStyleLbl="revTx" presStyleIdx="1" presStyleCnt="2" custScaleX="175991">
        <dgm:presLayoutVars>
          <dgm:chMax val="1"/>
          <dgm:chPref val="1"/>
        </dgm:presLayoutVars>
      </dgm:prSet>
      <dgm:spPr/>
    </dgm:pt>
  </dgm:ptLst>
  <dgm:cxnLst>
    <dgm:cxn modelId="{34691706-03D5-431B-8899-D6D45E1333AF}" srcId="{097485C1-AD94-47C4-A5D5-01885C8CC9B9}" destId="{2CC229D1-319D-4B6D-BB3E-B0BE47C3BEE5}" srcOrd="1" destOrd="0" parTransId="{6DED9E1F-71EE-4B2F-B03D-EB18569FE0BD}" sibTransId="{37DB771F-0A47-4448-A141-1CE6D6165B92}"/>
    <dgm:cxn modelId="{77FA8895-0CF4-4EE4-843B-245EC77B9C27}" srcId="{097485C1-AD94-47C4-A5D5-01885C8CC9B9}" destId="{D5B4FEA9-2704-4868-BBE7-B123474D14AB}" srcOrd="0" destOrd="0" parTransId="{B0776AEE-13DF-46D8-BE8C-854E6DA3F945}" sibTransId="{4F83F812-0F8A-4E5C-B742-57456F534412}"/>
    <dgm:cxn modelId="{F846F3A9-E59B-4C74-8B97-60F75551F328}" type="presOf" srcId="{2CC229D1-319D-4B6D-BB3E-B0BE47C3BEE5}" destId="{607602BA-2CFD-40DB-9AB3-ED52A82ABF73}" srcOrd="0" destOrd="0" presId="urn:microsoft.com/office/officeart/2018/5/layout/IconLeafLabelList"/>
    <dgm:cxn modelId="{B8E60AE6-BCCC-4094-88E5-61B98A4456CB}" type="presOf" srcId="{097485C1-AD94-47C4-A5D5-01885C8CC9B9}" destId="{54B59E40-72B7-4A35-932F-808F5BE25A49}" srcOrd="0" destOrd="0" presId="urn:microsoft.com/office/officeart/2018/5/layout/IconLeafLabelList"/>
    <dgm:cxn modelId="{F188F2F4-D942-44EB-80D5-352284AB16D1}" type="presOf" srcId="{D5B4FEA9-2704-4868-BBE7-B123474D14AB}" destId="{D1E4667E-3238-471D-AD5C-B5B3B22BC9E3}" srcOrd="0" destOrd="0" presId="urn:microsoft.com/office/officeart/2018/5/layout/IconLeafLabelList"/>
    <dgm:cxn modelId="{18AAA58E-AAE2-4932-BCCB-8AF9082DC914}" type="presParOf" srcId="{54B59E40-72B7-4A35-932F-808F5BE25A49}" destId="{272AB3E4-32E8-497A-AF07-8AD5D9F5681F}" srcOrd="0" destOrd="0" presId="urn:microsoft.com/office/officeart/2018/5/layout/IconLeafLabelList"/>
    <dgm:cxn modelId="{10AC8E5B-FC80-4B78-9086-147036FAE6E6}" type="presParOf" srcId="{272AB3E4-32E8-497A-AF07-8AD5D9F5681F}" destId="{BEEEDD2C-86A8-4F73-A34C-DA238B9D29E8}" srcOrd="0" destOrd="0" presId="urn:microsoft.com/office/officeart/2018/5/layout/IconLeafLabelList"/>
    <dgm:cxn modelId="{E866FB90-26C9-4C36-847B-C0911BFFC44D}" type="presParOf" srcId="{272AB3E4-32E8-497A-AF07-8AD5D9F5681F}" destId="{9FE0B95C-6846-4437-8E57-64B1EBFE513A}" srcOrd="1" destOrd="0" presId="urn:microsoft.com/office/officeart/2018/5/layout/IconLeafLabelList"/>
    <dgm:cxn modelId="{484CBBD8-422D-493C-89A5-709786B5640C}" type="presParOf" srcId="{272AB3E4-32E8-497A-AF07-8AD5D9F5681F}" destId="{14248401-B309-4018-AA55-41DF3DCD1E82}" srcOrd="2" destOrd="0" presId="urn:microsoft.com/office/officeart/2018/5/layout/IconLeafLabelList"/>
    <dgm:cxn modelId="{91749793-5E89-47C2-8629-B983EAB5E916}" type="presParOf" srcId="{272AB3E4-32E8-497A-AF07-8AD5D9F5681F}" destId="{D1E4667E-3238-471D-AD5C-B5B3B22BC9E3}" srcOrd="3" destOrd="0" presId="urn:microsoft.com/office/officeart/2018/5/layout/IconLeafLabelList"/>
    <dgm:cxn modelId="{C70AF33B-1429-4C41-8873-049D7F79E873}" type="presParOf" srcId="{54B59E40-72B7-4A35-932F-808F5BE25A49}" destId="{0CE9B22E-62A2-41F6-8847-219813AA346B}" srcOrd="1" destOrd="0" presId="urn:microsoft.com/office/officeart/2018/5/layout/IconLeafLabelList"/>
    <dgm:cxn modelId="{B189C24A-2307-480B-935F-0201FF51D379}" type="presParOf" srcId="{54B59E40-72B7-4A35-932F-808F5BE25A49}" destId="{A1188921-462F-4633-8139-5159CF800F22}" srcOrd="2" destOrd="0" presId="urn:microsoft.com/office/officeart/2018/5/layout/IconLeafLabelList"/>
    <dgm:cxn modelId="{C3A90DE5-8C4F-4339-BC60-8CA3A8F89EDD}" type="presParOf" srcId="{A1188921-462F-4633-8139-5159CF800F22}" destId="{EF084A28-AE38-4F76-964D-CF307D8FF0B9}" srcOrd="0" destOrd="0" presId="urn:microsoft.com/office/officeart/2018/5/layout/IconLeafLabelList"/>
    <dgm:cxn modelId="{46B24CE1-185F-41AB-A894-D9220805672F}" type="presParOf" srcId="{A1188921-462F-4633-8139-5159CF800F22}" destId="{1ED71788-C33D-475C-8B71-7B374BC51473}" srcOrd="1" destOrd="0" presId="urn:microsoft.com/office/officeart/2018/5/layout/IconLeafLabelList"/>
    <dgm:cxn modelId="{107D8230-41FC-443B-8D90-5EF120EECD5E}" type="presParOf" srcId="{A1188921-462F-4633-8139-5159CF800F22}" destId="{AADE4C70-FABD-4E90-84C9-7E3AF0F25588}" srcOrd="2" destOrd="0" presId="urn:microsoft.com/office/officeart/2018/5/layout/IconLeafLabelList"/>
    <dgm:cxn modelId="{4FAD62A6-D6FB-4473-AA64-BCE463AE532D}" type="presParOf" srcId="{A1188921-462F-4633-8139-5159CF800F22}" destId="{607602BA-2CFD-40DB-9AB3-ED52A82ABF73}"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C1B6979-9394-4583-BCB4-BC9AB4AE3930}"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06CA404-60CF-4002-AEA0-3426F00E563E}">
      <dgm:prSet custT="1"/>
      <dgm:spPr/>
      <dgm:t>
        <a:bodyPr/>
        <a:lstStyle/>
        <a:p>
          <a:pPr>
            <a:lnSpc>
              <a:spcPct val="100000"/>
            </a:lnSpc>
          </a:pPr>
          <a:r>
            <a:rPr lang="en-US" sz="1800" dirty="0"/>
            <a:t>2 - What security protocol is best for transferring personal files?</a:t>
          </a:r>
        </a:p>
      </dgm:t>
    </dgm:pt>
    <dgm:pt modelId="{F0FAF258-934F-4973-930C-50529AFC2843}" type="parTrans" cxnId="{223C172B-A967-4084-88CF-BCFF7CA4FE1B}">
      <dgm:prSet/>
      <dgm:spPr/>
      <dgm:t>
        <a:bodyPr/>
        <a:lstStyle/>
        <a:p>
          <a:endParaRPr lang="en-US"/>
        </a:p>
      </dgm:t>
    </dgm:pt>
    <dgm:pt modelId="{04E4D803-8915-40EF-8496-54AB3F722BDC}" type="sibTrans" cxnId="{223C172B-A967-4084-88CF-BCFF7CA4FE1B}">
      <dgm:prSet/>
      <dgm:spPr/>
      <dgm:t>
        <a:bodyPr/>
        <a:lstStyle/>
        <a:p>
          <a:endParaRPr lang="en-US"/>
        </a:p>
      </dgm:t>
    </dgm:pt>
    <dgm:pt modelId="{261D636B-DEC3-429C-8956-E13CEC051425}">
      <dgm:prSet/>
      <dgm:spPr/>
      <dgm:t>
        <a:bodyPr/>
        <a:lstStyle/>
        <a:p>
          <a:pPr>
            <a:lnSpc>
              <a:spcPct val="100000"/>
            </a:lnSpc>
          </a:pPr>
          <a:r>
            <a:rPr lang="en-US" dirty="0"/>
            <a:t>Among the several options used to provide a security layer between </a:t>
          </a:r>
          <a:r>
            <a:rPr lang="en-US"/>
            <a:t>the middleware </a:t>
          </a:r>
          <a:r>
            <a:rPr lang="en-US" dirty="0"/>
            <a:t>I decided to use the JWT authentication, due to its options, variety, and it’s several security features.</a:t>
          </a:r>
        </a:p>
      </dgm:t>
    </dgm:pt>
    <dgm:pt modelId="{0FAB2D64-FE12-4EC6-88A2-2777C3DC616A}" type="parTrans" cxnId="{20F32688-C881-4A16-8AF7-D059E5F56E5D}">
      <dgm:prSet/>
      <dgm:spPr/>
      <dgm:t>
        <a:bodyPr/>
        <a:lstStyle/>
        <a:p>
          <a:endParaRPr lang="en-US"/>
        </a:p>
      </dgm:t>
    </dgm:pt>
    <dgm:pt modelId="{20699DA1-107D-4A98-B046-B01419E7984A}" type="sibTrans" cxnId="{20F32688-C881-4A16-8AF7-D059E5F56E5D}">
      <dgm:prSet/>
      <dgm:spPr/>
      <dgm:t>
        <a:bodyPr/>
        <a:lstStyle/>
        <a:p>
          <a:endParaRPr lang="en-US"/>
        </a:p>
      </dgm:t>
    </dgm:pt>
    <dgm:pt modelId="{879C64ED-CB89-45B7-BE6B-A243511D59C0}" type="pres">
      <dgm:prSet presAssocID="{4C1B6979-9394-4583-BCB4-BC9AB4AE3930}" presName="root" presStyleCnt="0">
        <dgm:presLayoutVars>
          <dgm:dir/>
          <dgm:resizeHandles val="exact"/>
        </dgm:presLayoutVars>
      </dgm:prSet>
      <dgm:spPr/>
    </dgm:pt>
    <dgm:pt modelId="{DDB8CB6A-7F9A-4E99-AFCF-C13728580555}" type="pres">
      <dgm:prSet presAssocID="{406CA404-60CF-4002-AEA0-3426F00E563E}" presName="compNode" presStyleCnt="0"/>
      <dgm:spPr/>
    </dgm:pt>
    <dgm:pt modelId="{5F2BCA2E-DFB4-4578-BD95-7CD94150D742}" type="pres">
      <dgm:prSet presAssocID="{406CA404-60CF-4002-AEA0-3426F00E563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luetooth"/>
        </a:ext>
      </dgm:extLst>
    </dgm:pt>
    <dgm:pt modelId="{B67FD92E-755A-43E1-8A29-A1EA1E1749D2}" type="pres">
      <dgm:prSet presAssocID="{406CA404-60CF-4002-AEA0-3426F00E563E}" presName="spaceRect" presStyleCnt="0"/>
      <dgm:spPr/>
    </dgm:pt>
    <dgm:pt modelId="{8C6308FD-244C-46C9-89FF-780829CE83B0}" type="pres">
      <dgm:prSet presAssocID="{406CA404-60CF-4002-AEA0-3426F00E563E}" presName="textRect" presStyleLbl="revTx" presStyleIdx="0" presStyleCnt="2">
        <dgm:presLayoutVars>
          <dgm:chMax val="1"/>
          <dgm:chPref val="1"/>
        </dgm:presLayoutVars>
      </dgm:prSet>
      <dgm:spPr/>
    </dgm:pt>
    <dgm:pt modelId="{EB3E9435-E32A-4111-967B-64DD3AD1FE31}" type="pres">
      <dgm:prSet presAssocID="{04E4D803-8915-40EF-8496-54AB3F722BDC}" presName="sibTrans" presStyleCnt="0"/>
      <dgm:spPr/>
    </dgm:pt>
    <dgm:pt modelId="{FC03684B-0156-4263-884F-C13E0C359176}" type="pres">
      <dgm:prSet presAssocID="{261D636B-DEC3-429C-8956-E13CEC051425}" presName="compNode" presStyleCnt="0"/>
      <dgm:spPr/>
    </dgm:pt>
    <dgm:pt modelId="{8DA6DBD3-79B2-4C69-B0EC-9EFAA620363C}" type="pres">
      <dgm:prSet presAssocID="{261D636B-DEC3-429C-8956-E13CEC05142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i-Fi"/>
        </a:ext>
      </dgm:extLst>
    </dgm:pt>
    <dgm:pt modelId="{F78C7A38-920C-4CFD-A029-32C671C16EC6}" type="pres">
      <dgm:prSet presAssocID="{261D636B-DEC3-429C-8956-E13CEC051425}" presName="spaceRect" presStyleCnt="0"/>
      <dgm:spPr/>
    </dgm:pt>
    <dgm:pt modelId="{FA8C67A4-A760-4BD6-B74A-F7ECB25E7D99}" type="pres">
      <dgm:prSet presAssocID="{261D636B-DEC3-429C-8956-E13CEC051425}" presName="textRect" presStyleLbl="revTx" presStyleIdx="1" presStyleCnt="2" custScaleX="134266" custScaleY="185249">
        <dgm:presLayoutVars>
          <dgm:chMax val="1"/>
          <dgm:chPref val="1"/>
        </dgm:presLayoutVars>
      </dgm:prSet>
      <dgm:spPr/>
    </dgm:pt>
  </dgm:ptLst>
  <dgm:cxnLst>
    <dgm:cxn modelId="{223C172B-A967-4084-88CF-BCFF7CA4FE1B}" srcId="{4C1B6979-9394-4583-BCB4-BC9AB4AE3930}" destId="{406CA404-60CF-4002-AEA0-3426F00E563E}" srcOrd="0" destOrd="0" parTransId="{F0FAF258-934F-4973-930C-50529AFC2843}" sibTransId="{04E4D803-8915-40EF-8496-54AB3F722BDC}"/>
    <dgm:cxn modelId="{20F32688-C881-4A16-8AF7-D059E5F56E5D}" srcId="{4C1B6979-9394-4583-BCB4-BC9AB4AE3930}" destId="{261D636B-DEC3-429C-8956-E13CEC051425}" srcOrd="1" destOrd="0" parTransId="{0FAB2D64-FE12-4EC6-88A2-2777C3DC616A}" sibTransId="{20699DA1-107D-4A98-B046-B01419E7984A}"/>
    <dgm:cxn modelId="{22899F99-4428-4065-8D04-0D8AA3F90646}" type="presOf" srcId="{406CA404-60CF-4002-AEA0-3426F00E563E}" destId="{8C6308FD-244C-46C9-89FF-780829CE83B0}" srcOrd="0" destOrd="0" presId="urn:microsoft.com/office/officeart/2018/2/layout/IconLabelList"/>
    <dgm:cxn modelId="{4B1138D1-897F-424A-A4D8-CE57103276C6}" type="presOf" srcId="{261D636B-DEC3-429C-8956-E13CEC051425}" destId="{FA8C67A4-A760-4BD6-B74A-F7ECB25E7D99}" srcOrd="0" destOrd="0" presId="urn:microsoft.com/office/officeart/2018/2/layout/IconLabelList"/>
    <dgm:cxn modelId="{8A90C6D3-D156-467E-AD4A-3B57E00BE80D}" type="presOf" srcId="{4C1B6979-9394-4583-BCB4-BC9AB4AE3930}" destId="{879C64ED-CB89-45B7-BE6B-A243511D59C0}" srcOrd="0" destOrd="0" presId="urn:microsoft.com/office/officeart/2018/2/layout/IconLabelList"/>
    <dgm:cxn modelId="{F1A03B35-664E-45DD-AB9E-B0F4F2E57B13}" type="presParOf" srcId="{879C64ED-CB89-45B7-BE6B-A243511D59C0}" destId="{DDB8CB6A-7F9A-4E99-AFCF-C13728580555}" srcOrd="0" destOrd="0" presId="urn:microsoft.com/office/officeart/2018/2/layout/IconLabelList"/>
    <dgm:cxn modelId="{97C957DF-BBAB-4176-A6B2-5179D48B231F}" type="presParOf" srcId="{DDB8CB6A-7F9A-4E99-AFCF-C13728580555}" destId="{5F2BCA2E-DFB4-4578-BD95-7CD94150D742}" srcOrd="0" destOrd="0" presId="urn:microsoft.com/office/officeart/2018/2/layout/IconLabelList"/>
    <dgm:cxn modelId="{E29A3AA8-2A53-48D4-AC3C-8DECB07579AE}" type="presParOf" srcId="{DDB8CB6A-7F9A-4E99-AFCF-C13728580555}" destId="{B67FD92E-755A-43E1-8A29-A1EA1E1749D2}" srcOrd="1" destOrd="0" presId="urn:microsoft.com/office/officeart/2018/2/layout/IconLabelList"/>
    <dgm:cxn modelId="{DD2E6CE2-D5FF-4593-87E5-49D200022940}" type="presParOf" srcId="{DDB8CB6A-7F9A-4E99-AFCF-C13728580555}" destId="{8C6308FD-244C-46C9-89FF-780829CE83B0}" srcOrd="2" destOrd="0" presId="urn:microsoft.com/office/officeart/2018/2/layout/IconLabelList"/>
    <dgm:cxn modelId="{62002916-873A-4577-80D2-3ED2160B89C8}" type="presParOf" srcId="{879C64ED-CB89-45B7-BE6B-A243511D59C0}" destId="{EB3E9435-E32A-4111-967B-64DD3AD1FE31}" srcOrd="1" destOrd="0" presId="urn:microsoft.com/office/officeart/2018/2/layout/IconLabelList"/>
    <dgm:cxn modelId="{AF5846DF-89D8-4350-96D8-C6D9474AF132}" type="presParOf" srcId="{879C64ED-CB89-45B7-BE6B-A243511D59C0}" destId="{FC03684B-0156-4263-884F-C13E0C359176}" srcOrd="2" destOrd="0" presId="urn:microsoft.com/office/officeart/2018/2/layout/IconLabelList"/>
    <dgm:cxn modelId="{C4476EA2-B5DA-4145-86F9-1D56DAE483CF}" type="presParOf" srcId="{FC03684B-0156-4263-884F-C13E0C359176}" destId="{8DA6DBD3-79B2-4C69-B0EC-9EFAA620363C}" srcOrd="0" destOrd="0" presId="urn:microsoft.com/office/officeart/2018/2/layout/IconLabelList"/>
    <dgm:cxn modelId="{658E2CDD-4E0F-4BA9-B92B-EB9DD6D078EA}" type="presParOf" srcId="{FC03684B-0156-4263-884F-C13E0C359176}" destId="{F78C7A38-920C-4CFD-A029-32C671C16EC6}" srcOrd="1" destOrd="0" presId="urn:microsoft.com/office/officeart/2018/2/layout/IconLabelList"/>
    <dgm:cxn modelId="{A1772435-0708-4481-9D68-12482024E4FE}" type="presParOf" srcId="{FC03684B-0156-4263-884F-C13E0C359176}" destId="{FA8C67A4-A760-4BD6-B74A-F7ECB25E7D99}"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67F2A9E-207C-4D77-A3A4-8AAE13C64769}"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92FDF6A-ACC4-420F-A12F-3B2FAB42B469}">
      <dgm:prSet custT="1"/>
      <dgm:spPr/>
      <dgm:t>
        <a:bodyPr/>
        <a:lstStyle/>
        <a:p>
          <a:pPr>
            <a:lnSpc>
              <a:spcPct val="100000"/>
            </a:lnSpc>
          </a:pPr>
          <a:r>
            <a:rPr lang="en-US" sz="2400" dirty="0"/>
            <a:t>3 - Can we encode and encrypt images?</a:t>
          </a:r>
        </a:p>
      </dgm:t>
    </dgm:pt>
    <dgm:pt modelId="{659B6725-A1DF-4012-95BC-D07DB29EA48A}" type="parTrans" cxnId="{9BD5FF36-5BE5-4ECF-9F7A-D04A4B96522E}">
      <dgm:prSet/>
      <dgm:spPr/>
      <dgm:t>
        <a:bodyPr/>
        <a:lstStyle/>
        <a:p>
          <a:endParaRPr lang="en-US"/>
        </a:p>
      </dgm:t>
    </dgm:pt>
    <dgm:pt modelId="{1EE3F8EE-5E18-4B18-A7B7-7DCBB97E169D}" type="sibTrans" cxnId="{9BD5FF36-5BE5-4ECF-9F7A-D04A4B96522E}">
      <dgm:prSet/>
      <dgm:spPr/>
      <dgm:t>
        <a:bodyPr/>
        <a:lstStyle/>
        <a:p>
          <a:endParaRPr lang="en-US"/>
        </a:p>
      </dgm:t>
    </dgm:pt>
    <dgm:pt modelId="{BE373C5E-085B-467A-99D2-5655D0EAE07C}">
      <dgm:prSet custT="1"/>
      <dgm:spPr/>
      <dgm:t>
        <a:bodyPr/>
        <a:lstStyle/>
        <a:p>
          <a:pPr>
            <a:lnSpc>
              <a:spcPct val="100000"/>
            </a:lnSpc>
          </a:pPr>
          <a:r>
            <a:rPr lang="en-US" sz="1800" dirty="0"/>
            <a:t>It’s planed to the next software iterations, I have a code ready but it failed to be implemented in the current version of the secure API.</a:t>
          </a:r>
        </a:p>
      </dgm:t>
    </dgm:pt>
    <dgm:pt modelId="{154762E2-50CA-4256-A132-54F69F4AE098}" type="parTrans" cxnId="{6D0D0473-F2D9-4A39-9256-BA4E4B9FCD29}">
      <dgm:prSet/>
      <dgm:spPr/>
      <dgm:t>
        <a:bodyPr/>
        <a:lstStyle/>
        <a:p>
          <a:endParaRPr lang="en-US"/>
        </a:p>
      </dgm:t>
    </dgm:pt>
    <dgm:pt modelId="{0E32913D-B2AF-47B5-90DF-85A8244F2BB4}" type="sibTrans" cxnId="{6D0D0473-F2D9-4A39-9256-BA4E4B9FCD29}">
      <dgm:prSet/>
      <dgm:spPr/>
      <dgm:t>
        <a:bodyPr/>
        <a:lstStyle/>
        <a:p>
          <a:endParaRPr lang="en-US"/>
        </a:p>
      </dgm:t>
    </dgm:pt>
    <dgm:pt modelId="{676933B0-953C-47EA-93E8-84FD109DE15A}" type="pres">
      <dgm:prSet presAssocID="{A67F2A9E-207C-4D77-A3A4-8AAE13C64769}" presName="root" presStyleCnt="0">
        <dgm:presLayoutVars>
          <dgm:dir/>
          <dgm:resizeHandles val="exact"/>
        </dgm:presLayoutVars>
      </dgm:prSet>
      <dgm:spPr/>
    </dgm:pt>
    <dgm:pt modelId="{E9AEEBD4-6284-4A4E-81EC-9B3195B4047A}" type="pres">
      <dgm:prSet presAssocID="{692FDF6A-ACC4-420F-A12F-3B2FAB42B469}" presName="compNode" presStyleCnt="0"/>
      <dgm:spPr/>
    </dgm:pt>
    <dgm:pt modelId="{02BD22C4-7D9D-493F-8535-4F6F9C1E3E42}" type="pres">
      <dgm:prSet presAssocID="{692FDF6A-ACC4-420F-A12F-3B2FAB42B46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code"/>
        </a:ext>
      </dgm:extLst>
    </dgm:pt>
    <dgm:pt modelId="{2792EF17-7BDB-4809-9E3A-306B0124DAF2}" type="pres">
      <dgm:prSet presAssocID="{692FDF6A-ACC4-420F-A12F-3B2FAB42B469}" presName="spaceRect" presStyleCnt="0"/>
      <dgm:spPr/>
    </dgm:pt>
    <dgm:pt modelId="{27F033C1-C8C1-460F-8C25-31BFAD9C146D}" type="pres">
      <dgm:prSet presAssocID="{692FDF6A-ACC4-420F-A12F-3B2FAB42B469}" presName="textRect" presStyleLbl="revTx" presStyleIdx="0" presStyleCnt="2">
        <dgm:presLayoutVars>
          <dgm:chMax val="1"/>
          <dgm:chPref val="1"/>
        </dgm:presLayoutVars>
      </dgm:prSet>
      <dgm:spPr/>
    </dgm:pt>
    <dgm:pt modelId="{EACCD640-F4BB-453E-8864-BB2BBE2B4910}" type="pres">
      <dgm:prSet presAssocID="{1EE3F8EE-5E18-4B18-A7B7-7DCBB97E169D}" presName="sibTrans" presStyleCnt="0"/>
      <dgm:spPr/>
    </dgm:pt>
    <dgm:pt modelId="{1928DB2A-83C7-4AD7-9ED8-9E8B037745BC}" type="pres">
      <dgm:prSet presAssocID="{BE373C5E-085B-467A-99D2-5655D0EAE07C}" presName="compNode" presStyleCnt="0"/>
      <dgm:spPr/>
    </dgm:pt>
    <dgm:pt modelId="{C2F2BB55-0CDB-4EFE-8A10-376713FB049E}" type="pres">
      <dgm:prSet presAssocID="{BE373C5E-085B-467A-99D2-5655D0EAE07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g under Magnifying Glass"/>
        </a:ext>
      </dgm:extLst>
    </dgm:pt>
    <dgm:pt modelId="{9964FDF3-0EEA-4B64-B719-5B71AF8C3B57}" type="pres">
      <dgm:prSet presAssocID="{BE373C5E-085B-467A-99D2-5655D0EAE07C}" presName="spaceRect" presStyleCnt="0"/>
      <dgm:spPr/>
    </dgm:pt>
    <dgm:pt modelId="{27708AA2-8199-4255-B399-19ACF462C2B7}" type="pres">
      <dgm:prSet presAssocID="{BE373C5E-085B-467A-99D2-5655D0EAE07C}" presName="textRect" presStyleLbl="revTx" presStyleIdx="1" presStyleCnt="2">
        <dgm:presLayoutVars>
          <dgm:chMax val="1"/>
          <dgm:chPref val="1"/>
        </dgm:presLayoutVars>
      </dgm:prSet>
      <dgm:spPr/>
    </dgm:pt>
  </dgm:ptLst>
  <dgm:cxnLst>
    <dgm:cxn modelId="{9BD5FF36-5BE5-4ECF-9F7A-D04A4B96522E}" srcId="{A67F2A9E-207C-4D77-A3A4-8AAE13C64769}" destId="{692FDF6A-ACC4-420F-A12F-3B2FAB42B469}" srcOrd="0" destOrd="0" parTransId="{659B6725-A1DF-4012-95BC-D07DB29EA48A}" sibTransId="{1EE3F8EE-5E18-4B18-A7B7-7DCBB97E169D}"/>
    <dgm:cxn modelId="{6D0D0473-F2D9-4A39-9256-BA4E4B9FCD29}" srcId="{A67F2A9E-207C-4D77-A3A4-8AAE13C64769}" destId="{BE373C5E-085B-467A-99D2-5655D0EAE07C}" srcOrd="1" destOrd="0" parTransId="{154762E2-50CA-4256-A132-54F69F4AE098}" sibTransId="{0E32913D-B2AF-47B5-90DF-85A8244F2BB4}"/>
    <dgm:cxn modelId="{F1D8D9C6-29DB-4A56-82AF-3B56F5A32770}" type="presOf" srcId="{A67F2A9E-207C-4D77-A3A4-8AAE13C64769}" destId="{676933B0-953C-47EA-93E8-84FD109DE15A}" srcOrd="0" destOrd="0" presId="urn:microsoft.com/office/officeart/2018/2/layout/IconLabelList"/>
    <dgm:cxn modelId="{F41FFEE5-979F-4A45-90E7-AB59FFC49AB9}" type="presOf" srcId="{692FDF6A-ACC4-420F-A12F-3B2FAB42B469}" destId="{27F033C1-C8C1-460F-8C25-31BFAD9C146D}" srcOrd="0" destOrd="0" presId="urn:microsoft.com/office/officeart/2018/2/layout/IconLabelList"/>
    <dgm:cxn modelId="{AEAC16FB-8FC5-4A6B-B806-4D475EB2B88A}" type="presOf" srcId="{BE373C5E-085B-467A-99D2-5655D0EAE07C}" destId="{27708AA2-8199-4255-B399-19ACF462C2B7}" srcOrd="0" destOrd="0" presId="urn:microsoft.com/office/officeart/2018/2/layout/IconLabelList"/>
    <dgm:cxn modelId="{264EAEA0-32B1-45DA-8D5E-04166242AE0E}" type="presParOf" srcId="{676933B0-953C-47EA-93E8-84FD109DE15A}" destId="{E9AEEBD4-6284-4A4E-81EC-9B3195B4047A}" srcOrd="0" destOrd="0" presId="urn:microsoft.com/office/officeart/2018/2/layout/IconLabelList"/>
    <dgm:cxn modelId="{F3B9B6E3-4ACB-4632-BE10-1282B58E856D}" type="presParOf" srcId="{E9AEEBD4-6284-4A4E-81EC-9B3195B4047A}" destId="{02BD22C4-7D9D-493F-8535-4F6F9C1E3E42}" srcOrd="0" destOrd="0" presId="urn:microsoft.com/office/officeart/2018/2/layout/IconLabelList"/>
    <dgm:cxn modelId="{FF53884C-8490-4582-A383-2498817EEB7A}" type="presParOf" srcId="{E9AEEBD4-6284-4A4E-81EC-9B3195B4047A}" destId="{2792EF17-7BDB-4809-9E3A-306B0124DAF2}" srcOrd="1" destOrd="0" presId="urn:microsoft.com/office/officeart/2018/2/layout/IconLabelList"/>
    <dgm:cxn modelId="{39EE0E13-C511-44BB-B90D-5F4524845CA1}" type="presParOf" srcId="{E9AEEBD4-6284-4A4E-81EC-9B3195B4047A}" destId="{27F033C1-C8C1-460F-8C25-31BFAD9C146D}" srcOrd="2" destOrd="0" presId="urn:microsoft.com/office/officeart/2018/2/layout/IconLabelList"/>
    <dgm:cxn modelId="{18D08E7A-2E98-430A-AA97-A5239DAEF413}" type="presParOf" srcId="{676933B0-953C-47EA-93E8-84FD109DE15A}" destId="{EACCD640-F4BB-453E-8864-BB2BBE2B4910}" srcOrd="1" destOrd="0" presId="urn:microsoft.com/office/officeart/2018/2/layout/IconLabelList"/>
    <dgm:cxn modelId="{F0128A9A-82E3-44B3-B846-C90901A36BF3}" type="presParOf" srcId="{676933B0-953C-47EA-93E8-84FD109DE15A}" destId="{1928DB2A-83C7-4AD7-9ED8-9E8B037745BC}" srcOrd="2" destOrd="0" presId="urn:microsoft.com/office/officeart/2018/2/layout/IconLabelList"/>
    <dgm:cxn modelId="{FE9E42C1-89BA-477C-9869-7E048533E028}" type="presParOf" srcId="{1928DB2A-83C7-4AD7-9ED8-9E8B037745BC}" destId="{C2F2BB55-0CDB-4EFE-8A10-376713FB049E}" srcOrd="0" destOrd="0" presId="urn:microsoft.com/office/officeart/2018/2/layout/IconLabelList"/>
    <dgm:cxn modelId="{0AFC9720-055C-43F5-8828-56583976F780}" type="presParOf" srcId="{1928DB2A-83C7-4AD7-9ED8-9E8B037745BC}" destId="{9964FDF3-0EEA-4B64-B719-5B71AF8C3B57}" srcOrd="1" destOrd="0" presId="urn:microsoft.com/office/officeart/2018/2/layout/IconLabelList"/>
    <dgm:cxn modelId="{283CB018-BD0A-433B-9961-42426110BE3B}" type="presParOf" srcId="{1928DB2A-83C7-4AD7-9ED8-9E8B037745BC}" destId="{27708AA2-8199-4255-B399-19ACF462C2B7}"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D48F45-49E5-4714-AF61-A34CB5E44F55}">
      <dsp:nvSpPr>
        <dsp:cNvPr id="0" name=""/>
        <dsp:cNvSpPr/>
      </dsp:nvSpPr>
      <dsp:spPr>
        <a:xfrm>
          <a:off x="108989" y="1129568"/>
          <a:ext cx="1282575" cy="128257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4CA7B7-90BD-4F01-AF96-9CAB08FC2ED5}">
      <dsp:nvSpPr>
        <dsp:cNvPr id="0" name=""/>
        <dsp:cNvSpPr/>
      </dsp:nvSpPr>
      <dsp:spPr>
        <a:xfrm>
          <a:off x="378329" y="1398909"/>
          <a:ext cx="743893" cy="7438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AEBC926-2E9E-43B1-A304-03B58F6D7ED1}">
      <dsp:nvSpPr>
        <dsp:cNvPr id="0" name=""/>
        <dsp:cNvSpPr/>
      </dsp:nvSpPr>
      <dsp:spPr>
        <a:xfrm>
          <a:off x="1666401" y="1129568"/>
          <a:ext cx="3023212" cy="1282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CA" sz="1800" kern="1200"/>
            <a:t>I made a ASP.NET secure API, that can connect to a local SQL Server Database, and trough the web API query and manipulate the data in the Database.</a:t>
          </a:r>
          <a:endParaRPr lang="en-US" sz="1800" kern="1200"/>
        </a:p>
      </dsp:txBody>
      <dsp:txXfrm>
        <a:off x="1666401" y="1129568"/>
        <a:ext cx="3023212" cy="1282575"/>
      </dsp:txXfrm>
    </dsp:sp>
    <dsp:sp modelId="{9B5CB203-4C22-4465-80EC-F9299192ABFD}">
      <dsp:nvSpPr>
        <dsp:cNvPr id="0" name=""/>
        <dsp:cNvSpPr/>
      </dsp:nvSpPr>
      <dsp:spPr>
        <a:xfrm>
          <a:off x="5216385" y="1129568"/>
          <a:ext cx="1282575" cy="128257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2E331E-DBFD-4C79-AE80-426A060B2AE0}">
      <dsp:nvSpPr>
        <dsp:cNvPr id="0" name=""/>
        <dsp:cNvSpPr/>
      </dsp:nvSpPr>
      <dsp:spPr>
        <a:xfrm>
          <a:off x="5485726" y="1398909"/>
          <a:ext cx="743893" cy="7438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4749E36-26B3-41DB-B73C-3CD4B8763343}">
      <dsp:nvSpPr>
        <dsp:cNvPr id="0" name=""/>
        <dsp:cNvSpPr/>
      </dsp:nvSpPr>
      <dsp:spPr>
        <a:xfrm>
          <a:off x="6773798" y="1129568"/>
          <a:ext cx="3023212" cy="1282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CA" sz="1800" kern="1200"/>
            <a:t>For the security I decided to go with JWT Tokens due to the wide range of security features that it can provide.</a:t>
          </a:r>
          <a:endParaRPr lang="en-US" sz="1800" kern="1200"/>
        </a:p>
      </dsp:txBody>
      <dsp:txXfrm>
        <a:off x="6773798" y="1129568"/>
        <a:ext cx="3023212" cy="12825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EEDD2C-86A8-4F73-A34C-DA238B9D29E8}">
      <dsp:nvSpPr>
        <dsp:cNvPr id="0" name=""/>
        <dsp:cNvSpPr/>
      </dsp:nvSpPr>
      <dsp:spPr>
        <a:xfrm>
          <a:off x="1732098" y="13534"/>
          <a:ext cx="1544062" cy="1544062"/>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E0B95C-6846-4437-8E57-64B1EBFE513A}">
      <dsp:nvSpPr>
        <dsp:cNvPr id="0" name=""/>
        <dsp:cNvSpPr/>
      </dsp:nvSpPr>
      <dsp:spPr>
        <a:xfrm>
          <a:off x="2061160" y="342597"/>
          <a:ext cx="885937" cy="8859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1E4667E-3238-471D-AD5C-B5B3B22BC9E3}">
      <dsp:nvSpPr>
        <dsp:cNvPr id="0" name=""/>
        <dsp:cNvSpPr/>
      </dsp:nvSpPr>
      <dsp:spPr>
        <a:xfrm>
          <a:off x="1238504" y="2038534"/>
          <a:ext cx="2531250" cy="1090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dirty="0"/>
            <a:t>1 - How can we transfer personal data securely within their network?</a:t>
          </a:r>
        </a:p>
      </dsp:txBody>
      <dsp:txXfrm>
        <a:off x="1238504" y="2038534"/>
        <a:ext cx="2531250" cy="1090651"/>
      </dsp:txXfrm>
    </dsp:sp>
    <dsp:sp modelId="{EF084A28-AE38-4F76-964D-CF307D8FF0B9}">
      <dsp:nvSpPr>
        <dsp:cNvPr id="0" name=""/>
        <dsp:cNvSpPr/>
      </dsp:nvSpPr>
      <dsp:spPr>
        <a:xfrm>
          <a:off x="5668078" y="13534"/>
          <a:ext cx="1544062" cy="1544062"/>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D71788-C33D-475C-8B71-7B374BC51473}">
      <dsp:nvSpPr>
        <dsp:cNvPr id="0" name=""/>
        <dsp:cNvSpPr/>
      </dsp:nvSpPr>
      <dsp:spPr>
        <a:xfrm>
          <a:off x="5997140" y="342597"/>
          <a:ext cx="885937" cy="8859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07602BA-2CFD-40DB-9AB3-ED52A82ABF73}">
      <dsp:nvSpPr>
        <dsp:cNvPr id="0" name=""/>
        <dsp:cNvSpPr/>
      </dsp:nvSpPr>
      <dsp:spPr>
        <a:xfrm>
          <a:off x="4212723" y="2038534"/>
          <a:ext cx="4454772" cy="1090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dirty="0"/>
            <a:t>To transfer the personal data securely across a network I decided to build a web </a:t>
          </a:r>
          <a:r>
            <a:rPr lang="en-US" sz="1800" kern="1200" dirty="0" err="1"/>
            <a:t>api</a:t>
          </a:r>
          <a:r>
            <a:rPr lang="en-US" sz="1800" kern="1200" dirty="0"/>
            <a:t> that will act as a middleware between the users consuming the data and the SQL Server database.</a:t>
          </a:r>
        </a:p>
      </dsp:txBody>
      <dsp:txXfrm>
        <a:off x="4212723" y="2038534"/>
        <a:ext cx="4454772" cy="109065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2BCA2E-DFB4-4578-BD95-7CD94150D742}">
      <dsp:nvSpPr>
        <dsp:cNvPr id="0" name=""/>
        <dsp:cNvSpPr/>
      </dsp:nvSpPr>
      <dsp:spPr>
        <a:xfrm>
          <a:off x="1090237" y="307891"/>
          <a:ext cx="1766812" cy="1766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C6308FD-244C-46C9-89FF-780829CE83B0}">
      <dsp:nvSpPr>
        <dsp:cNvPr id="0" name=""/>
        <dsp:cNvSpPr/>
      </dsp:nvSpPr>
      <dsp:spPr>
        <a:xfrm>
          <a:off x="10518" y="2513820"/>
          <a:ext cx="392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2 - What security protocol is best for transferring personal files?</a:t>
          </a:r>
        </a:p>
      </dsp:txBody>
      <dsp:txXfrm>
        <a:off x="10518" y="2513820"/>
        <a:ext cx="3926250" cy="720000"/>
      </dsp:txXfrm>
    </dsp:sp>
    <dsp:sp modelId="{8DA6DBD3-79B2-4C69-B0EC-9EFAA620363C}">
      <dsp:nvSpPr>
        <dsp:cNvPr id="0" name=""/>
        <dsp:cNvSpPr/>
      </dsp:nvSpPr>
      <dsp:spPr>
        <a:xfrm>
          <a:off x="6376265" y="154443"/>
          <a:ext cx="1766812" cy="1766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A8C67A4-A760-4BD6-B74A-F7ECB25E7D99}">
      <dsp:nvSpPr>
        <dsp:cNvPr id="0" name=""/>
        <dsp:cNvSpPr/>
      </dsp:nvSpPr>
      <dsp:spPr>
        <a:xfrm>
          <a:off x="4623862" y="2053476"/>
          <a:ext cx="5271618" cy="13337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t>Among the several options used to provide a security layer between </a:t>
          </a:r>
          <a:r>
            <a:rPr lang="en-US" sz="2000" kern="1200"/>
            <a:t>the middleware </a:t>
          </a:r>
          <a:r>
            <a:rPr lang="en-US" sz="2000" kern="1200" dirty="0"/>
            <a:t>I decided to use the JWT authentication, due to its options, variety, and it’s several security features.</a:t>
          </a:r>
        </a:p>
      </dsp:txBody>
      <dsp:txXfrm>
        <a:off x="4623862" y="2053476"/>
        <a:ext cx="5271618" cy="133379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BD22C4-7D9D-493F-8535-4F6F9C1E3E42}">
      <dsp:nvSpPr>
        <dsp:cNvPr id="0" name=""/>
        <dsp:cNvSpPr/>
      </dsp:nvSpPr>
      <dsp:spPr>
        <a:xfrm>
          <a:off x="1443000" y="3171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7F033C1-C8C1-460F-8C25-31BFAD9C146D}">
      <dsp:nvSpPr>
        <dsp:cNvPr id="0" name=""/>
        <dsp:cNvSpPr/>
      </dsp:nvSpPr>
      <dsp:spPr>
        <a:xfrm>
          <a:off x="255000" y="2497497"/>
          <a:ext cx="4320000" cy="101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400" kern="1200" dirty="0"/>
            <a:t>3 - Can we encode and encrypt images?</a:t>
          </a:r>
        </a:p>
      </dsp:txBody>
      <dsp:txXfrm>
        <a:off x="255000" y="2497497"/>
        <a:ext cx="4320000" cy="1012500"/>
      </dsp:txXfrm>
    </dsp:sp>
    <dsp:sp modelId="{C2F2BB55-0CDB-4EFE-8A10-376713FB049E}">
      <dsp:nvSpPr>
        <dsp:cNvPr id="0" name=""/>
        <dsp:cNvSpPr/>
      </dsp:nvSpPr>
      <dsp:spPr>
        <a:xfrm>
          <a:off x="6519000" y="3171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7708AA2-8199-4255-B399-19ACF462C2B7}">
      <dsp:nvSpPr>
        <dsp:cNvPr id="0" name=""/>
        <dsp:cNvSpPr/>
      </dsp:nvSpPr>
      <dsp:spPr>
        <a:xfrm>
          <a:off x="5331000" y="2497497"/>
          <a:ext cx="4320000" cy="101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It’s planed to the next software iterations, I have a code ready but it failed to be implemented in the current version of the secure API.</a:t>
          </a:r>
        </a:p>
      </dsp:txBody>
      <dsp:txXfrm>
        <a:off x="5331000" y="2497497"/>
        <a:ext cx="4320000" cy="101250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2B703E1-EF32-4A74-A279-26145991C1E5}" type="datetimeFigureOut">
              <a:rPr lang="en-US" smtClean="0"/>
              <a:t>4/16/2020</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5363EF67-4ED4-40F2-B4F6-F492AD3ABA01}" type="slidenum">
              <a:rPr lang="en-US" smtClean="0"/>
              <a:t>‹#›</a:t>
            </a:fld>
            <a:endParaRPr lang="en-US"/>
          </a:p>
        </p:txBody>
      </p:sp>
    </p:spTree>
    <p:extLst>
      <p:ext uri="{BB962C8B-B14F-4D97-AF65-F5344CB8AC3E}">
        <p14:creationId xmlns:p14="http://schemas.microsoft.com/office/powerpoint/2010/main" val="1977836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B703E1-EF32-4A74-A279-26145991C1E5}" type="datetimeFigureOut">
              <a:rPr lang="en-US" smtClean="0"/>
              <a:t>4/16/2020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63EF67-4ED4-40F2-B4F6-F492AD3ABA01}" type="slidenum">
              <a:rPr lang="en-US" smtClean="0"/>
              <a:t>‹#›</a:t>
            </a:fld>
            <a:endParaRPr lang="en-US"/>
          </a:p>
        </p:txBody>
      </p:sp>
    </p:spTree>
    <p:extLst>
      <p:ext uri="{BB962C8B-B14F-4D97-AF65-F5344CB8AC3E}">
        <p14:creationId xmlns:p14="http://schemas.microsoft.com/office/powerpoint/2010/main" val="1999716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B703E1-EF32-4A74-A279-26145991C1E5}" type="datetimeFigureOut">
              <a:rPr lang="en-US" smtClean="0"/>
              <a:t>4/16/2020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63EF67-4ED4-40F2-B4F6-F492AD3ABA01}" type="slidenum">
              <a:rPr lang="en-US" smtClean="0"/>
              <a:t>‹#›</a:t>
            </a:fld>
            <a:endParaRPr lang="en-US"/>
          </a:p>
        </p:txBody>
      </p:sp>
    </p:spTree>
    <p:extLst>
      <p:ext uri="{BB962C8B-B14F-4D97-AF65-F5344CB8AC3E}">
        <p14:creationId xmlns:p14="http://schemas.microsoft.com/office/powerpoint/2010/main" val="4203136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B703E1-EF32-4A74-A279-26145991C1E5}" type="datetimeFigureOut">
              <a:rPr lang="en-US" smtClean="0"/>
              <a:t>4/16/2020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63EF67-4ED4-40F2-B4F6-F492AD3ABA01}"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658637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B703E1-EF32-4A74-A279-26145991C1E5}" type="datetimeFigureOut">
              <a:rPr lang="en-US" smtClean="0"/>
              <a:t>4/16/2020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63EF67-4ED4-40F2-B4F6-F492AD3ABA01}" type="slidenum">
              <a:rPr lang="en-US" smtClean="0"/>
              <a:t>‹#›</a:t>
            </a:fld>
            <a:endParaRPr lang="en-US"/>
          </a:p>
        </p:txBody>
      </p:sp>
    </p:spTree>
    <p:extLst>
      <p:ext uri="{BB962C8B-B14F-4D97-AF65-F5344CB8AC3E}">
        <p14:creationId xmlns:p14="http://schemas.microsoft.com/office/powerpoint/2010/main" val="19681461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2B703E1-EF32-4A74-A279-26145991C1E5}" type="datetimeFigureOut">
              <a:rPr lang="en-US" smtClean="0"/>
              <a:t>4/16/2020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63EF67-4ED4-40F2-B4F6-F492AD3ABA01}" type="slidenum">
              <a:rPr lang="en-US" smtClean="0"/>
              <a:t>‹#›</a:t>
            </a:fld>
            <a:endParaRPr lang="en-US"/>
          </a:p>
        </p:txBody>
      </p:sp>
    </p:spTree>
    <p:extLst>
      <p:ext uri="{BB962C8B-B14F-4D97-AF65-F5344CB8AC3E}">
        <p14:creationId xmlns:p14="http://schemas.microsoft.com/office/powerpoint/2010/main" val="7383567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2B703E1-EF32-4A74-A279-26145991C1E5}" type="datetimeFigureOut">
              <a:rPr lang="en-US" smtClean="0"/>
              <a:t>4/16/2020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63EF67-4ED4-40F2-B4F6-F492AD3ABA01}" type="slidenum">
              <a:rPr lang="en-US" smtClean="0"/>
              <a:t>‹#›</a:t>
            </a:fld>
            <a:endParaRPr lang="en-US"/>
          </a:p>
        </p:txBody>
      </p:sp>
    </p:spTree>
    <p:extLst>
      <p:ext uri="{BB962C8B-B14F-4D97-AF65-F5344CB8AC3E}">
        <p14:creationId xmlns:p14="http://schemas.microsoft.com/office/powerpoint/2010/main" val="8701150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B703E1-EF32-4A74-A279-26145991C1E5}" type="datetimeFigureOut">
              <a:rPr lang="en-US" smtClean="0"/>
              <a:t>4/16/2020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63EF67-4ED4-40F2-B4F6-F492AD3ABA01}" type="slidenum">
              <a:rPr lang="en-US" smtClean="0"/>
              <a:t>‹#›</a:t>
            </a:fld>
            <a:endParaRPr lang="en-US"/>
          </a:p>
        </p:txBody>
      </p:sp>
    </p:spTree>
    <p:extLst>
      <p:ext uri="{BB962C8B-B14F-4D97-AF65-F5344CB8AC3E}">
        <p14:creationId xmlns:p14="http://schemas.microsoft.com/office/powerpoint/2010/main" val="26434232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B703E1-EF32-4A74-A279-26145991C1E5}" type="datetimeFigureOut">
              <a:rPr lang="en-US" smtClean="0"/>
              <a:t>4/16/2020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63EF67-4ED4-40F2-B4F6-F492AD3ABA01}" type="slidenum">
              <a:rPr lang="en-US" smtClean="0"/>
              <a:t>‹#›</a:t>
            </a:fld>
            <a:endParaRPr lang="en-US"/>
          </a:p>
        </p:txBody>
      </p:sp>
    </p:spTree>
    <p:extLst>
      <p:ext uri="{BB962C8B-B14F-4D97-AF65-F5344CB8AC3E}">
        <p14:creationId xmlns:p14="http://schemas.microsoft.com/office/powerpoint/2010/main" val="751450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B703E1-EF32-4A74-A279-26145991C1E5}" type="datetimeFigureOut">
              <a:rPr lang="en-US" smtClean="0"/>
              <a:t>4/16/2020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63EF67-4ED4-40F2-B4F6-F492AD3ABA01}" type="slidenum">
              <a:rPr lang="en-US" smtClean="0"/>
              <a:t>‹#›</a:t>
            </a:fld>
            <a:endParaRPr lang="en-US"/>
          </a:p>
        </p:txBody>
      </p:sp>
    </p:spTree>
    <p:extLst>
      <p:ext uri="{BB962C8B-B14F-4D97-AF65-F5344CB8AC3E}">
        <p14:creationId xmlns:p14="http://schemas.microsoft.com/office/powerpoint/2010/main" val="71607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B703E1-EF32-4A74-A279-26145991C1E5}" type="datetimeFigureOut">
              <a:rPr lang="en-US" smtClean="0"/>
              <a:t>4/16/2020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63EF67-4ED4-40F2-B4F6-F492AD3ABA01}" type="slidenum">
              <a:rPr lang="en-US" smtClean="0"/>
              <a:t>‹#›</a:t>
            </a:fld>
            <a:endParaRPr lang="en-US"/>
          </a:p>
        </p:txBody>
      </p:sp>
    </p:spTree>
    <p:extLst>
      <p:ext uri="{BB962C8B-B14F-4D97-AF65-F5344CB8AC3E}">
        <p14:creationId xmlns:p14="http://schemas.microsoft.com/office/powerpoint/2010/main" val="571214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B703E1-EF32-4A74-A279-26145991C1E5}" type="datetimeFigureOut">
              <a:rPr lang="en-US" smtClean="0"/>
              <a:t>4/16/2020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63EF67-4ED4-40F2-B4F6-F492AD3ABA01}" type="slidenum">
              <a:rPr lang="en-US" smtClean="0"/>
              <a:t>‹#›</a:t>
            </a:fld>
            <a:endParaRPr lang="en-US"/>
          </a:p>
        </p:txBody>
      </p:sp>
    </p:spTree>
    <p:extLst>
      <p:ext uri="{BB962C8B-B14F-4D97-AF65-F5344CB8AC3E}">
        <p14:creationId xmlns:p14="http://schemas.microsoft.com/office/powerpoint/2010/main" val="1639636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B703E1-EF32-4A74-A279-26145991C1E5}" type="datetimeFigureOut">
              <a:rPr lang="en-US" smtClean="0"/>
              <a:t>4/16/2020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63EF67-4ED4-40F2-B4F6-F492AD3ABA01}" type="slidenum">
              <a:rPr lang="en-US" smtClean="0"/>
              <a:t>‹#›</a:t>
            </a:fld>
            <a:endParaRPr lang="en-US"/>
          </a:p>
        </p:txBody>
      </p:sp>
    </p:spTree>
    <p:extLst>
      <p:ext uri="{BB962C8B-B14F-4D97-AF65-F5344CB8AC3E}">
        <p14:creationId xmlns:p14="http://schemas.microsoft.com/office/powerpoint/2010/main" val="2029376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B703E1-EF32-4A74-A279-26145991C1E5}" type="datetimeFigureOut">
              <a:rPr lang="en-US" smtClean="0"/>
              <a:t>4/16/2020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63EF67-4ED4-40F2-B4F6-F492AD3ABA01}" type="slidenum">
              <a:rPr lang="en-US" smtClean="0"/>
              <a:t>‹#›</a:t>
            </a:fld>
            <a:endParaRPr lang="en-US"/>
          </a:p>
        </p:txBody>
      </p:sp>
    </p:spTree>
    <p:extLst>
      <p:ext uri="{BB962C8B-B14F-4D97-AF65-F5344CB8AC3E}">
        <p14:creationId xmlns:p14="http://schemas.microsoft.com/office/powerpoint/2010/main" val="3375108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B703E1-EF32-4A74-A279-26145991C1E5}" type="datetimeFigureOut">
              <a:rPr lang="en-US" smtClean="0"/>
              <a:t>4/16/2020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63EF67-4ED4-40F2-B4F6-F492AD3ABA01}" type="slidenum">
              <a:rPr lang="en-US" smtClean="0"/>
              <a:t>‹#›</a:t>
            </a:fld>
            <a:endParaRPr lang="en-US"/>
          </a:p>
        </p:txBody>
      </p:sp>
    </p:spTree>
    <p:extLst>
      <p:ext uri="{BB962C8B-B14F-4D97-AF65-F5344CB8AC3E}">
        <p14:creationId xmlns:p14="http://schemas.microsoft.com/office/powerpoint/2010/main" val="4220118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B703E1-EF32-4A74-A279-26145991C1E5}" type="datetimeFigureOut">
              <a:rPr lang="en-US" smtClean="0"/>
              <a:t>4/16/2020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63EF67-4ED4-40F2-B4F6-F492AD3ABA01}" type="slidenum">
              <a:rPr lang="en-US" smtClean="0"/>
              <a:t>‹#›</a:t>
            </a:fld>
            <a:endParaRPr lang="en-US"/>
          </a:p>
        </p:txBody>
      </p:sp>
    </p:spTree>
    <p:extLst>
      <p:ext uri="{BB962C8B-B14F-4D97-AF65-F5344CB8AC3E}">
        <p14:creationId xmlns:p14="http://schemas.microsoft.com/office/powerpoint/2010/main" val="3179820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B703E1-EF32-4A74-A279-26145991C1E5}" type="datetimeFigureOut">
              <a:rPr lang="en-US" smtClean="0"/>
              <a:t>4/16/2020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63EF67-4ED4-40F2-B4F6-F492AD3ABA01}" type="slidenum">
              <a:rPr lang="en-US" smtClean="0"/>
              <a:t>‹#›</a:t>
            </a:fld>
            <a:endParaRPr lang="en-US"/>
          </a:p>
        </p:txBody>
      </p:sp>
    </p:spTree>
    <p:extLst>
      <p:ext uri="{BB962C8B-B14F-4D97-AF65-F5344CB8AC3E}">
        <p14:creationId xmlns:p14="http://schemas.microsoft.com/office/powerpoint/2010/main" val="1056134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2B703E1-EF32-4A74-A279-26145991C1E5}" type="datetimeFigureOut">
              <a:rPr lang="en-US" smtClean="0"/>
              <a:t>4/16/2020</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363EF67-4ED4-40F2-B4F6-F492AD3ABA01}" type="slidenum">
              <a:rPr lang="en-US" smtClean="0"/>
              <a:t>‹#›</a:t>
            </a:fld>
            <a:endParaRPr lang="en-US"/>
          </a:p>
        </p:txBody>
      </p:sp>
    </p:spTree>
    <p:extLst>
      <p:ext uri="{BB962C8B-B14F-4D97-AF65-F5344CB8AC3E}">
        <p14:creationId xmlns:p14="http://schemas.microsoft.com/office/powerpoint/2010/main" val="81821041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Brunosimoes@gmail.com"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26.sv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2" Type="http://schemas.openxmlformats.org/officeDocument/2006/relationships/hyperlink" Target="https://www.redhat.com/en/topics/security/api-security"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1" name="Group 10">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3"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24"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5"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9"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40"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1"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12" name="Group 11">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3"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grpSp>
      </p:grpSp>
      <p:sp useBgFill="1">
        <p:nvSpPr>
          <p:cNvPr id="51" name="Rectangle 50">
            <a:extLst>
              <a:ext uri="{FF2B5EF4-FFF2-40B4-BE49-F238E27FC236}">
                <a16:creationId xmlns:a16="http://schemas.microsoft.com/office/drawing/2014/main" id="{B61375F2-60B1-44ED-B60A-019C4BD5A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3" name="Group 52">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54"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5"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6"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1"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708F03FA-1C9F-4046-BC67-BAA6FD0A6E89}"/>
              </a:ext>
            </a:extLst>
          </p:cNvPr>
          <p:cNvSpPr>
            <a:spLocks noGrp="1"/>
          </p:cNvSpPr>
          <p:nvPr>
            <p:ph type="ctrTitle"/>
          </p:nvPr>
        </p:nvSpPr>
        <p:spPr>
          <a:xfrm>
            <a:off x="1141413" y="618518"/>
            <a:ext cx="9905998" cy="2181224"/>
          </a:xfrm>
        </p:spPr>
        <p:txBody>
          <a:bodyPr vert="horz" lIns="91440" tIns="45720" rIns="91440" bIns="45720" rtlCol="0" anchor="ctr">
            <a:normAutofit/>
          </a:bodyPr>
          <a:lstStyle/>
          <a:p>
            <a:r>
              <a:rPr lang="en-US" sz="3600" dirty="0"/>
              <a:t>Information Encoding Standards       Secure API with JWT </a:t>
            </a:r>
            <a:r>
              <a:rPr lang="en-US" sz="3600" dirty="0" err="1"/>
              <a:t>TokeN</a:t>
            </a:r>
            <a:endParaRPr lang="en-US" sz="3600" dirty="0"/>
          </a:p>
        </p:txBody>
      </p:sp>
      <p:sp>
        <p:nvSpPr>
          <p:cNvPr id="3" name="Subtitle 2">
            <a:extLst>
              <a:ext uri="{FF2B5EF4-FFF2-40B4-BE49-F238E27FC236}">
                <a16:creationId xmlns:a16="http://schemas.microsoft.com/office/drawing/2014/main" id="{1F59522D-149F-4B1E-82D7-8B31B42FA2A4}"/>
              </a:ext>
            </a:extLst>
          </p:cNvPr>
          <p:cNvSpPr>
            <a:spLocks noGrp="1"/>
          </p:cNvSpPr>
          <p:nvPr>
            <p:ph type="subTitle" idx="1"/>
          </p:nvPr>
        </p:nvSpPr>
        <p:spPr>
          <a:xfrm>
            <a:off x="1098551" y="2932710"/>
            <a:ext cx="9905999" cy="3541714"/>
          </a:xfrm>
        </p:spPr>
        <p:txBody>
          <a:bodyPr vert="horz" lIns="91440" tIns="45720" rIns="91440" bIns="45720" rtlCol="0">
            <a:normAutofit/>
          </a:bodyPr>
          <a:lstStyle/>
          <a:p>
            <a:pPr indent="-228600">
              <a:buFont typeface="Arial" panose="020B0604020202020204" pitchFamily="34" charset="0"/>
              <a:buChar char="•"/>
            </a:pPr>
            <a:r>
              <a:rPr lang="en-US" dirty="0">
                <a:solidFill>
                  <a:schemeClr val="tx1"/>
                </a:solidFill>
              </a:rPr>
              <a:t>Bruno </a:t>
            </a:r>
            <a:r>
              <a:rPr lang="en-US" dirty="0" err="1">
                <a:solidFill>
                  <a:schemeClr val="tx1"/>
                </a:solidFill>
              </a:rPr>
              <a:t>simoes</a:t>
            </a:r>
            <a:endParaRPr lang="en-US" dirty="0">
              <a:solidFill>
                <a:schemeClr val="tx1"/>
              </a:solidFill>
            </a:endParaRPr>
          </a:p>
          <a:p>
            <a:pPr indent="-228600">
              <a:buFont typeface="Arial" panose="020B0604020202020204" pitchFamily="34" charset="0"/>
              <a:buChar char="•"/>
            </a:pPr>
            <a:r>
              <a:rPr lang="en-US" dirty="0">
                <a:solidFill>
                  <a:schemeClr val="tx1"/>
                </a:solidFill>
              </a:rPr>
              <a:t>200439932</a:t>
            </a:r>
          </a:p>
          <a:p>
            <a:pPr indent="-228600">
              <a:buFont typeface="Arial" panose="020B0604020202020204" pitchFamily="34" charset="0"/>
              <a:buChar char="•"/>
            </a:pPr>
            <a:r>
              <a:rPr lang="en-US" dirty="0">
                <a:solidFill>
                  <a:schemeClr val="tx1"/>
                </a:solidFill>
                <a:hlinkClick r:id="rId3"/>
              </a:rPr>
              <a:t>Brunosimoes@gmail.com</a:t>
            </a:r>
            <a:r>
              <a:rPr lang="en-US" dirty="0">
                <a:solidFill>
                  <a:schemeClr val="tx1"/>
                </a:solidFill>
              </a:rPr>
              <a:t> </a:t>
            </a:r>
          </a:p>
          <a:p>
            <a:pPr indent="-228600">
              <a:buFont typeface="Arial" panose="020B0604020202020204" pitchFamily="34" charset="0"/>
              <a:buChar char="•"/>
            </a:pPr>
            <a:r>
              <a:rPr lang="en-US" dirty="0">
                <a:solidFill>
                  <a:schemeClr val="tx1"/>
                </a:solidFill>
              </a:rPr>
              <a:t>Bruno.AndradePintoSimoes@MyGeorgian.ca</a:t>
            </a:r>
          </a:p>
        </p:txBody>
      </p:sp>
      <p:grpSp>
        <p:nvGrpSpPr>
          <p:cNvPr id="82" name="Group 81">
            <a:extLst>
              <a:ext uri="{FF2B5EF4-FFF2-40B4-BE49-F238E27FC236}">
                <a16:creationId xmlns:a16="http://schemas.microsoft.com/office/drawing/2014/main" id="{B485B3F6-654D-4842-A2DE-677D12FED4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60000"/>
                </a:schemeClr>
              </a:gs>
              <a:gs pos="100000">
                <a:schemeClr val="bg2">
                  <a:lumMod val="60000"/>
                  <a:lumOff val="40000"/>
                  <a:alpha val="60000"/>
                </a:schemeClr>
              </a:gs>
            </a:gsLst>
            <a:lin ang="5400000" scaled="0"/>
            <a:tileRect/>
          </a:gradFill>
        </p:grpSpPr>
        <p:sp>
          <p:nvSpPr>
            <p:cNvPr id="83" name="Freeform 32">
              <a:extLst>
                <a:ext uri="{FF2B5EF4-FFF2-40B4-BE49-F238E27FC236}">
                  <a16:creationId xmlns:a16="http://schemas.microsoft.com/office/drawing/2014/main" id="{BF4365F4-C63C-4FC2-907B-1F7D414B9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33">
              <a:extLst>
                <a:ext uri="{FF2B5EF4-FFF2-40B4-BE49-F238E27FC236}">
                  <a16:creationId xmlns:a16="http://schemas.microsoft.com/office/drawing/2014/main" id="{B0538225-01AB-41C4-9A02-FE1BD81D6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34">
              <a:extLst>
                <a:ext uri="{FF2B5EF4-FFF2-40B4-BE49-F238E27FC236}">
                  <a16:creationId xmlns:a16="http://schemas.microsoft.com/office/drawing/2014/main" id="{66942F07-D7CC-49EB-BF73-8B94D5F4FC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35">
              <a:extLst>
                <a:ext uri="{FF2B5EF4-FFF2-40B4-BE49-F238E27FC236}">
                  <a16:creationId xmlns:a16="http://schemas.microsoft.com/office/drawing/2014/main" id="{4D3CACE0-3AC7-4A9F-9A3F-1694ACCD4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36">
              <a:extLst>
                <a:ext uri="{FF2B5EF4-FFF2-40B4-BE49-F238E27FC236}">
                  <a16:creationId xmlns:a16="http://schemas.microsoft.com/office/drawing/2014/main" id="{19063B47-FBFB-4EA1-A3FB-BECE005F4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37">
              <a:extLst>
                <a:ext uri="{FF2B5EF4-FFF2-40B4-BE49-F238E27FC236}">
                  <a16:creationId xmlns:a16="http://schemas.microsoft.com/office/drawing/2014/main" id="{B856863B-C809-4C31-94D0-659A91851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38">
              <a:extLst>
                <a:ext uri="{FF2B5EF4-FFF2-40B4-BE49-F238E27FC236}">
                  <a16:creationId xmlns:a16="http://schemas.microsoft.com/office/drawing/2014/main" id="{298CB3D7-7373-4AC6-9E2C-4AFDDE2802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39">
              <a:extLst>
                <a:ext uri="{FF2B5EF4-FFF2-40B4-BE49-F238E27FC236}">
                  <a16:creationId xmlns:a16="http://schemas.microsoft.com/office/drawing/2014/main" id="{7DE09F1B-2326-4ED3-B63B-A30815DDE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40">
              <a:extLst>
                <a:ext uri="{FF2B5EF4-FFF2-40B4-BE49-F238E27FC236}">
                  <a16:creationId xmlns:a16="http://schemas.microsoft.com/office/drawing/2014/main" id="{2498F244-3CE6-4D90-B5CF-5189DB17D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Rectangle 41">
              <a:extLst>
                <a:ext uri="{FF2B5EF4-FFF2-40B4-BE49-F238E27FC236}">
                  <a16:creationId xmlns:a16="http://schemas.microsoft.com/office/drawing/2014/main" id="{9A30DD13-FA10-4B9F-8B4D-97B7287B82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3403194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82000"/>
                <a:satMod val="150000"/>
                <a:lumMod val="160000"/>
              </a:schemeClr>
            </a:duotone>
          </a:blip>
          <a:stretch/>
        </a:blipFill>
        <a:effectLst/>
      </p:bgPr>
    </p:bg>
    <p:spTree>
      <p:nvGrpSpPr>
        <p:cNvPr id="1" name=""/>
        <p:cNvGrpSpPr/>
        <p:nvPr/>
      </p:nvGrpSpPr>
      <p:grpSpPr>
        <a:xfrm>
          <a:off x="0" y="0"/>
          <a:ext cx="0" cy="0"/>
          <a:chOff x="0" y="0"/>
          <a:chExt cx="0" cy="0"/>
        </a:xfrm>
      </p:grpSpPr>
      <p:pic>
        <p:nvPicPr>
          <p:cNvPr id="73" name="Picture 2">
            <a:extLst>
              <a:ext uri="{FF2B5EF4-FFF2-40B4-BE49-F238E27FC236}">
                <a16:creationId xmlns:a16="http://schemas.microsoft.com/office/drawing/2014/main" id="{D8C84AD2-B33F-490D-BF2D-E70D251BC3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75" name="Group 74">
            <a:extLst>
              <a:ext uri="{FF2B5EF4-FFF2-40B4-BE49-F238E27FC236}">
                <a16:creationId xmlns:a16="http://schemas.microsoft.com/office/drawing/2014/main" id="{8D8E6E98-D5AE-4FF0-ABF6-B6B08F482F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76" name="Rectangle 5">
              <a:extLst>
                <a:ext uri="{FF2B5EF4-FFF2-40B4-BE49-F238E27FC236}">
                  <a16:creationId xmlns:a16="http://schemas.microsoft.com/office/drawing/2014/main" id="{25016678-F061-4CDB-8D2E-9BB23CF2980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7" name="Freeform 6">
              <a:extLst>
                <a:ext uri="{FF2B5EF4-FFF2-40B4-BE49-F238E27FC236}">
                  <a16:creationId xmlns:a16="http://schemas.microsoft.com/office/drawing/2014/main" id="{9F977FE0-43E5-40E1-9557-1769EF0FC1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7">
              <a:extLst>
                <a:ext uri="{FF2B5EF4-FFF2-40B4-BE49-F238E27FC236}">
                  <a16:creationId xmlns:a16="http://schemas.microsoft.com/office/drawing/2014/main" id="{02A35B29-7FC2-43A0-8E9D-6EAC64CA8D4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Rectangle 8">
              <a:extLst>
                <a:ext uri="{FF2B5EF4-FFF2-40B4-BE49-F238E27FC236}">
                  <a16:creationId xmlns:a16="http://schemas.microsoft.com/office/drawing/2014/main" id="{62FA10A2-9F1A-44AC-A180-9DD1A6261CA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0" name="Freeform 9">
              <a:extLst>
                <a:ext uri="{FF2B5EF4-FFF2-40B4-BE49-F238E27FC236}">
                  <a16:creationId xmlns:a16="http://schemas.microsoft.com/office/drawing/2014/main" id="{B597CBA1-5AC7-4A6D-B3BD-2E2854081A3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10">
              <a:extLst>
                <a:ext uri="{FF2B5EF4-FFF2-40B4-BE49-F238E27FC236}">
                  <a16:creationId xmlns:a16="http://schemas.microsoft.com/office/drawing/2014/main" id="{305FD527-79EB-43FE-99C4-DC858F4C3F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11">
              <a:extLst>
                <a:ext uri="{FF2B5EF4-FFF2-40B4-BE49-F238E27FC236}">
                  <a16:creationId xmlns:a16="http://schemas.microsoft.com/office/drawing/2014/main" id="{B61741F5-B72E-48B0-B7CB-6D0AE506A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12">
              <a:extLst>
                <a:ext uri="{FF2B5EF4-FFF2-40B4-BE49-F238E27FC236}">
                  <a16:creationId xmlns:a16="http://schemas.microsoft.com/office/drawing/2014/main" id="{FFA97DCE-EF57-4F09-81AB-0A7B70D475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13">
              <a:extLst>
                <a:ext uri="{FF2B5EF4-FFF2-40B4-BE49-F238E27FC236}">
                  <a16:creationId xmlns:a16="http://schemas.microsoft.com/office/drawing/2014/main" id="{D0A69359-0B3B-4343-A332-D79E39F3AB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14">
              <a:extLst>
                <a:ext uri="{FF2B5EF4-FFF2-40B4-BE49-F238E27FC236}">
                  <a16:creationId xmlns:a16="http://schemas.microsoft.com/office/drawing/2014/main" id="{CF767C1C-3044-4287-A7DC-CDE99E2B20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15">
              <a:extLst>
                <a:ext uri="{FF2B5EF4-FFF2-40B4-BE49-F238E27FC236}">
                  <a16:creationId xmlns:a16="http://schemas.microsoft.com/office/drawing/2014/main" id="{8B382D5D-CDFB-4E6A-8B92-D00D417E76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16">
              <a:extLst>
                <a:ext uri="{FF2B5EF4-FFF2-40B4-BE49-F238E27FC236}">
                  <a16:creationId xmlns:a16="http://schemas.microsoft.com/office/drawing/2014/main" id="{EC735E7D-D06D-486A-992A-CFFC25AE53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17">
              <a:extLst>
                <a:ext uri="{FF2B5EF4-FFF2-40B4-BE49-F238E27FC236}">
                  <a16:creationId xmlns:a16="http://schemas.microsoft.com/office/drawing/2014/main" id="{AA04D837-E161-41B4-8C04-47A6F0EDC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18">
              <a:extLst>
                <a:ext uri="{FF2B5EF4-FFF2-40B4-BE49-F238E27FC236}">
                  <a16:creationId xmlns:a16="http://schemas.microsoft.com/office/drawing/2014/main" id="{9C49A735-A691-4798-8898-5EDD11061B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19">
              <a:extLst>
                <a:ext uri="{FF2B5EF4-FFF2-40B4-BE49-F238E27FC236}">
                  <a16:creationId xmlns:a16="http://schemas.microsoft.com/office/drawing/2014/main" id="{815803F3-2E80-4C97-93F5-1B673055DF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20">
              <a:extLst>
                <a:ext uri="{FF2B5EF4-FFF2-40B4-BE49-F238E27FC236}">
                  <a16:creationId xmlns:a16="http://schemas.microsoft.com/office/drawing/2014/main" id="{0D1FF530-1442-4BBB-9796-929E007F94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21">
              <a:extLst>
                <a:ext uri="{FF2B5EF4-FFF2-40B4-BE49-F238E27FC236}">
                  <a16:creationId xmlns:a16="http://schemas.microsoft.com/office/drawing/2014/main" id="{22703C0F-DD80-448B-9B1F-70DC09C5AC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22">
              <a:extLst>
                <a:ext uri="{FF2B5EF4-FFF2-40B4-BE49-F238E27FC236}">
                  <a16:creationId xmlns:a16="http://schemas.microsoft.com/office/drawing/2014/main" id="{1C5DD3DD-6EDA-4B8C-949D-25E71220ED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23">
              <a:extLst>
                <a:ext uri="{FF2B5EF4-FFF2-40B4-BE49-F238E27FC236}">
                  <a16:creationId xmlns:a16="http://schemas.microsoft.com/office/drawing/2014/main" id="{BA8D6293-79AB-4F6F-8CC6-EE7CFF8DDE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24">
              <a:extLst>
                <a:ext uri="{FF2B5EF4-FFF2-40B4-BE49-F238E27FC236}">
                  <a16:creationId xmlns:a16="http://schemas.microsoft.com/office/drawing/2014/main" id="{C24CA45A-B954-45F4-9FF3-9384955E7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25">
              <a:extLst>
                <a:ext uri="{FF2B5EF4-FFF2-40B4-BE49-F238E27FC236}">
                  <a16:creationId xmlns:a16="http://schemas.microsoft.com/office/drawing/2014/main" id="{42827053-1DA4-44DF-B094-D87740A8C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26">
              <a:extLst>
                <a:ext uri="{FF2B5EF4-FFF2-40B4-BE49-F238E27FC236}">
                  <a16:creationId xmlns:a16="http://schemas.microsoft.com/office/drawing/2014/main" id="{663213D9-7B3D-4961-A934-4CB4F4BF29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27">
              <a:extLst>
                <a:ext uri="{FF2B5EF4-FFF2-40B4-BE49-F238E27FC236}">
                  <a16:creationId xmlns:a16="http://schemas.microsoft.com/office/drawing/2014/main" id="{39D70833-8994-4B6D-882F-3675F1BF3E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28">
              <a:extLst>
                <a:ext uri="{FF2B5EF4-FFF2-40B4-BE49-F238E27FC236}">
                  <a16:creationId xmlns:a16="http://schemas.microsoft.com/office/drawing/2014/main" id="{EC5B48EA-2FC2-4C42-AD04-A9365B88DD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29">
              <a:extLst>
                <a:ext uri="{FF2B5EF4-FFF2-40B4-BE49-F238E27FC236}">
                  <a16:creationId xmlns:a16="http://schemas.microsoft.com/office/drawing/2014/main" id="{46E9C570-9EF1-4384-B4EC-60F32BB52F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30">
              <a:extLst>
                <a:ext uri="{FF2B5EF4-FFF2-40B4-BE49-F238E27FC236}">
                  <a16:creationId xmlns:a16="http://schemas.microsoft.com/office/drawing/2014/main" id="{0A1D023F-5B77-4068-AE8C-796E2A7F02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Freeform 31">
              <a:extLst>
                <a:ext uri="{FF2B5EF4-FFF2-40B4-BE49-F238E27FC236}">
                  <a16:creationId xmlns:a16="http://schemas.microsoft.com/office/drawing/2014/main" id="{E5717E79-B521-42F5-98DD-601CD5AB77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Freeform 32">
              <a:extLst>
                <a:ext uri="{FF2B5EF4-FFF2-40B4-BE49-F238E27FC236}">
                  <a16:creationId xmlns:a16="http://schemas.microsoft.com/office/drawing/2014/main" id="{6E713F00-DAF1-4D51-A57F-E18AD7AFD8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Rectangle 33">
              <a:extLst>
                <a:ext uri="{FF2B5EF4-FFF2-40B4-BE49-F238E27FC236}">
                  <a16:creationId xmlns:a16="http://schemas.microsoft.com/office/drawing/2014/main" id="{101E3FEC-072F-4B39-B8AF-679B596F3BE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05" name="Freeform 34">
              <a:extLst>
                <a:ext uri="{FF2B5EF4-FFF2-40B4-BE49-F238E27FC236}">
                  <a16:creationId xmlns:a16="http://schemas.microsoft.com/office/drawing/2014/main" id="{C6F43352-9BD3-400E-9CD5-FB0CCBF2F3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Freeform 35">
              <a:extLst>
                <a:ext uri="{FF2B5EF4-FFF2-40B4-BE49-F238E27FC236}">
                  <a16:creationId xmlns:a16="http://schemas.microsoft.com/office/drawing/2014/main" id="{80C2FE71-F649-4FFF-9D36-357A3D6431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36">
              <a:extLst>
                <a:ext uri="{FF2B5EF4-FFF2-40B4-BE49-F238E27FC236}">
                  <a16:creationId xmlns:a16="http://schemas.microsoft.com/office/drawing/2014/main" id="{ABC03F0B-090C-4EA1-8E48-EA17FB89F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Freeform 37">
              <a:extLst>
                <a:ext uri="{FF2B5EF4-FFF2-40B4-BE49-F238E27FC236}">
                  <a16:creationId xmlns:a16="http://schemas.microsoft.com/office/drawing/2014/main" id="{B29CDF6F-AD1E-4258-9F31-322B1E535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 name="Freeform 38">
              <a:extLst>
                <a:ext uri="{FF2B5EF4-FFF2-40B4-BE49-F238E27FC236}">
                  <a16:creationId xmlns:a16="http://schemas.microsoft.com/office/drawing/2014/main" id="{285EF5B6-B1D2-489E-9E47-D3EDD8C38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 name="Freeform 39">
              <a:extLst>
                <a:ext uri="{FF2B5EF4-FFF2-40B4-BE49-F238E27FC236}">
                  <a16:creationId xmlns:a16="http://schemas.microsoft.com/office/drawing/2014/main" id="{D279579C-B885-4139-AD4F-E1DD124295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1" name="Freeform 40">
              <a:extLst>
                <a:ext uri="{FF2B5EF4-FFF2-40B4-BE49-F238E27FC236}">
                  <a16:creationId xmlns:a16="http://schemas.microsoft.com/office/drawing/2014/main" id="{A81A84EF-423E-475A-AC7B-8D55E337AC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 name="Freeform 41">
              <a:extLst>
                <a:ext uri="{FF2B5EF4-FFF2-40B4-BE49-F238E27FC236}">
                  <a16:creationId xmlns:a16="http://schemas.microsoft.com/office/drawing/2014/main" id="{028AA9C5-392B-49BF-B503-208CA3055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3" name="Freeform 42">
              <a:extLst>
                <a:ext uri="{FF2B5EF4-FFF2-40B4-BE49-F238E27FC236}">
                  <a16:creationId xmlns:a16="http://schemas.microsoft.com/office/drawing/2014/main" id="{5AEA8D02-8804-4060-B966-1B18FDFCAD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4" name="Freeform 43">
              <a:extLst>
                <a:ext uri="{FF2B5EF4-FFF2-40B4-BE49-F238E27FC236}">
                  <a16:creationId xmlns:a16="http://schemas.microsoft.com/office/drawing/2014/main" id="{862AF8B2-37F5-41AF-9BAA-174873AFD3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5" name="Freeform 44">
              <a:extLst>
                <a:ext uri="{FF2B5EF4-FFF2-40B4-BE49-F238E27FC236}">
                  <a16:creationId xmlns:a16="http://schemas.microsoft.com/office/drawing/2014/main" id="{3BC248F9-40FB-4214-AF6F-A2FE15B4E3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6" name="Rectangle 45">
              <a:extLst>
                <a:ext uri="{FF2B5EF4-FFF2-40B4-BE49-F238E27FC236}">
                  <a16:creationId xmlns:a16="http://schemas.microsoft.com/office/drawing/2014/main" id="{F90832C5-84E1-4547-AB00-530C4DA348F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17" name="Freeform 46">
              <a:extLst>
                <a:ext uri="{FF2B5EF4-FFF2-40B4-BE49-F238E27FC236}">
                  <a16:creationId xmlns:a16="http://schemas.microsoft.com/office/drawing/2014/main" id="{78B52A6F-2715-41A7-98CC-5D7B27DBBC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8" name="Freeform 47">
              <a:extLst>
                <a:ext uri="{FF2B5EF4-FFF2-40B4-BE49-F238E27FC236}">
                  <a16:creationId xmlns:a16="http://schemas.microsoft.com/office/drawing/2014/main" id="{B64CED29-8C8F-4C70-BD43-24E6E5C8AE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9" name="Freeform 48">
              <a:extLst>
                <a:ext uri="{FF2B5EF4-FFF2-40B4-BE49-F238E27FC236}">
                  <a16:creationId xmlns:a16="http://schemas.microsoft.com/office/drawing/2014/main" id="{AE9C16B4-97F1-46B9-BB2C-4272C6D9C9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0" name="Freeform 49">
              <a:extLst>
                <a:ext uri="{FF2B5EF4-FFF2-40B4-BE49-F238E27FC236}">
                  <a16:creationId xmlns:a16="http://schemas.microsoft.com/office/drawing/2014/main" id="{2F026EEF-1171-4EA2-9128-34C19DCA5A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1" name="Freeform 50">
              <a:extLst>
                <a:ext uri="{FF2B5EF4-FFF2-40B4-BE49-F238E27FC236}">
                  <a16:creationId xmlns:a16="http://schemas.microsoft.com/office/drawing/2014/main" id="{4183042E-C1E5-497D-9900-A46A026BEC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2" name="Freeform 51">
              <a:extLst>
                <a:ext uri="{FF2B5EF4-FFF2-40B4-BE49-F238E27FC236}">
                  <a16:creationId xmlns:a16="http://schemas.microsoft.com/office/drawing/2014/main" id="{F5AD619A-DBEC-4B85-A8A1-3B2D174BE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3" name="Freeform 52">
              <a:extLst>
                <a:ext uri="{FF2B5EF4-FFF2-40B4-BE49-F238E27FC236}">
                  <a16:creationId xmlns:a16="http://schemas.microsoft.com/office/drawing/2014/main" id="{5836FB6B-D1AE-4ABB-ACB2-6CAEF7722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4" name="Freeform 53">
              <a:extLst>
                <a:ext uri="{FF2B5EF4-FFF2-40B4-BE49-F238E27FC236}">
                  <a16:creationId xmlns:a16="http://schemas.microsoft.com/office/drawing/2014/main" id="{965312E0-6238-4837-9964-910E0C8A35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5" name="Freeform 54">
              <a:extLst>
                <a:ext uri="{FF2B5EF4-FFF2-40B4-BE49-F238E27FC236}">
                  <a16:creationId xmlns:a16="http://schemas.microsoft.com/office/drawing/2014/main" id="{73276C87-9A0F-4752-91CF-AB90B0EE81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6" name="Freeform 55">
              <a:extLst>
                <a:ext uri="{FF2B5EF4-FFF2-40B4-BE49-F238E27FC236}">
                  <a16:creationId xmlns:a16="http://schemas.microsoft.com/office/drawing/2014/main" id="{3E5938DD-18F9-4E7B-9985-C26BBA030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7" name="Freeform 56">
              <a:extLst>
                <a:ext uri="{FF2B5EF4-FFF2-40B4-BE49-F238E27FC236}">
                  <a16:creationId xmlns:a16="http://schemas.microsoft.com/office/drawing/2014/main" id="{A98B9DE5-1930-45D5-A9B6-AC2B1EAC8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8" name="Freeform 57">
              <a:extLst>
                <a:ext uri="{FF2B5EF4-FFF2-40B4-BE49-F238E27FC236}">
                  <a16:creationId xmlns:a16="http://schemas.microsoft.com/office/drawing/2014/main" id="{33E0629A-1DC1-4873-B670-CB357617A7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9" name="Freeform 58">
              <a:extLst>
                <a:ext uri="{FF2B5EF4-FFF2-40B4-BE49-F238E27FC236}">
                  <a16:creationId xmlns:a16="http://schemas.microsoft.com/office/drawing/2014/main" id="{FA2B200B-2E81-4BD5-A8B2-ED3ABD1984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8A7B0BFD-04A8-419E-80DE-D5546CF58C8D}"/>
              </a:ext>
            </a:extLst>
          </p:cNvPr>
          <p:cNvSpPr>
            <a:spLocks noGrp="1"/>
          </p:cNvSpPr>
          <p:nvPr>
            <p:ph type="title"/>
          </p:nvPr>
        </p:nvSpPr>
        <p:spPr>
          <a:xfrm>
            <a:off x="1617233" y="4539573"/>
            <a:ext cx="8957534" cy="1182838"/>
          </a:xfrm>
        </p:spPr>
        <p:txBody>
          <a:bodyPr vert="horz" lIns="91440" tIns="45720" rIns="91440" bIns="45720" rtlCol="0" anchor="b">
            <a:normAutofit/>
          </a:bodyPr>
          <a:lstStyle/>
          <a:p>
            <a:pPr algn="ctr"/>
            <a:r>
              <a:rPr lang="en-US" sz="4100"/>
              <a:t>How a secure api with jWt works</a:t>
            </a:r>
            <a:endParaRPr lang="en-US" sz="4100" dirty="0"/>
          </a:p>
        </p:txBody>
      </p:sp>
      <p:sp>
        <p:nvSpPr>
          <p:cNvPr id="131" name="Round Diagonal Corner Rectangle 6">
            <a:extLst>
              <a:ext uri="{FF2B5EF4-FFF2-40B4-BE49-F238E27FC236}">
                <a16:creationId xmlns:a16="http://schemas.microsoft.com/office/drawing/2014/main" id="{730025E5-8D7A-49EE-B9BC-F95019F4C6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974" y="639965"/>
            <a:ext cx="10879991" cy="3598548"/>
          </a:xfrm>
          <a:prstGeom prst="round2DiagRect">
            <a:avLst>
              <a:gd name="adj1" fmla="val 9529"/>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0;&#10;Description automatically generated">
            <a:extLst>
              <a:ext uri="{FF2B5EF4-FFF2-40B4-BE49-F238E27FC236}">
                <a16:creationId xmlns:a16="http://schemas.microsoft.com/office/drawing/2014/main" id="{0757E95C-5175-41EB-96F0-9E811B0ED1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62087" y="951493"/>
            <a:ext cx="5289765" cy="2975493"/>
          </a:xfrm>
          <a:prstGeom prst="rect">
            <a:avLst/>
          </a:prstGeom>
        </p:spPr>
      </p:pic>
    </p:spTree>
    <p:extLst>
      <p:ext uri="{BB962C8B-B14F-4D97-AF65-F5344CB8AC3E}">
        <p14:creationId xmlns:p14="http://schemas.microsoft.com/office/powerpoint/2010/main" val="2426765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D4FF1-7F89-4E0C-AFE8-1A54C28799AE}"/>
              </a:ext>
            </a:extLst>
          </p:cNvPr>
          <p:cNvSpPr>
            <a:spLocks noGrp="1"/>
          </p:cNvSpPr>
          <p:nvPr>
            <p:ph type="title"/>
          </p:nvPr>
        </p:nvSpPr>
        <p:spPr/>
        <p:txBody>
          <a:bodyPr/>
          <a:lstStyle/>
          <a:p>
            <a:r>
              <a:rPr lang="en-CA" dirty="0"/>
              <a:t>Recommended </a:t>
            </a:r>
            <a:r>
              <a:rPr lang="en-CA" dirty="0" err="1"/>
              <a:t>api</a:t>
            </a:r>
            <a:r>
              <a:rPr lang="en-CA" dirty="0"/>
              <a:t> frameworks</a:t>
            </a:r>
            <a:endParaRPr lang="en-US" dirty="0"/>
          </a:p>
        </p:txBody>
      </p:sp>
      <p:pic>
        <p:nvPicPr>
          <p:cNvPr id="8" name="Picture 7" descr="A close up of a map&#10;&#10;Description automatically generated">
            <a:extLst>
              <a:ext uri="{FF2B5EF4-FFF2-40B4-BE49-F238E27FC236}">
                <a16:creationId xmlns:a16="http://schemas.microsoft.com/office/drawing/2014/main" id="{2EF1DB1C-6AA7-4918-82F1-4700A5A0F0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6859" y="2097088"/>
            <a:ext cx="6745231" cy="3861582"/>
          </a:xfrm>
          <a:prstGeom prst="rect">
            <a:avLst/>
          </a:prstGeom>
        </p:spPr>
      </p:pic>
      <p:pic>
        <p:nvPicPr>
          <p:cNvPr id="10" name="Picture 9" descr="A close up of a logo&#10;&#10;Description automatically generated">
            <a:extLst>
              <a:ext uri="{FF2B5EF4-FFF2-40B4-BE49-F238E27FC236}">
                <a16:creationId xmlns:a16="http://schemas.microsoft.com/office/drawing/2014/main" id="{648AE6DA-702C-4C46-A241-E7E9F107EE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3378" y="2102223"/>
            <a:ext cx="2347375" cy="1326777"/>
          </a:xfrm>
          <a:prstGeom prst="rect">
            <a:avLst/>
          </a:prstGeom>
        </p:spPr>
      </p:pic>
      <p:sp>
        <p:nvSpPr>
          <p:cNvPr id="11" name="TextBox 10">
            <a:extLst>
              <a:ext uri="{FF2B5EF4-FFF2-40B4-BE49-F238E27FC236}">
                <a16:creationId xmlns:a16="http://schemas.microsoft.com/office/drawing/2014/main" id="{7B65F039-2B82-4C48-BF22-92597330FE9C}"/>
              </a:ext>
            </a:extLst>
          </p:cNvPr>
          <p:cNvSpPr txBox="1"/>
          <p:nvPr/>
        </p:nvSpPr>
        <p:spPr>
          <a:xfrm>
            <a:off x="1533378" y="3657600"/>
            <a:ext cx="2347375" cy="830997"/>
          </a:xfrm>
          <a:prstGeom prst="rect">
            <a:avLst/>
          </a:prstGeom>
          <a:noFill/>
        </p:spPr>
        <p:txBody>
          <a:bodyPr wrap="square" rtlCol="0">
            <a:spAutoFit/>
          </a:bodyPr>
          <a:lstStyle/>
          <a:p>
            <a:r>
              <a:rPr lang="en-CA" sz="2400" dirty="0"/>
              <a:t>Microsoft Azure API Framework</a:t>
            </a:r>
            <a:endParaRPr lang="en-US" sz="2400" dirty="0"/>
          </a:p>
        </p:txBody>
      </p:sp>
    </p:spTree>
    <p:extLst>
      <p:ext uri="{BB962C8B-B14F-4D97-AF65-F5344CB8AC3E}">
        <p14:creationId xmlns:p14="http://schemas.microsoft.com/office/powerpoint/2010/main" val="3842050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835D5-818F-40AE-AB57-EC6EDC951D0B}"/>
              </a:ext>
            </a:extLst>
          </p:cNvPr>
          <p:cNvSpPr>
            <a:spLocks noGrp="1"/>
          </p:cNvSpPr>
          <p:nvPr>
            <p:ph type="title"/>
          </p:nvPr>
        </p:nvSpPr>
        <p:spPr/>
        <p:txBody>
          <a:bodyPr/>
          <a:lstStyle/>
          <a:p>
            <a:r>
              <a:rPr lang="en-CA"/>
              <a:t>Recommended api frameworks</a:t>
            </a:r>
            <a:endParaRPr lang="en-US" dirty="0"/>
          </a:p>
        </p:txBody>
      </p:sp>
      <p:pic>
        <p:nvPicPr>
          <p:cNvPr id="5" name="Picture 4" descr="A close up of text on a white background&#10;&#10;Description automatically generated">
            <a:extLst>
              <a:ext uri="{FF2B5EF4-FFF2-40B4-BE49-F238E27FC236}">
                <a16:creationId xmlns:a16="http://schemas.microsoft.com/office/drawing/2014/main" id="{13AFC69D-79E4-407C-BD3E-297E3AD5CA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042" y="2097088"/>
            <a:ext cx="7831394" cy="3451122"/>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B32DB889-7C02-4AC6-B684-800E6C8477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00332" y="2097088"/>
            <a:ext cx="2466975" cy="1847850"/>
          </a:xfrm>
          <a:prstGeom prst="rect">
            <a:avLst/>
          </a:prstGeom>
        </p:spPr>
      </p:pic>
      <p:sp>
        <p:nvSpPr>
          <p:cNvPr id="8" name="TextBox 7">
            <a:extLst>
              <a:ext uri="{FF2B5EF4-FFF2-40B4-BE49-F238E27FC236}">
                <a16:creationId xmlns:a16="http://schemas.microsoft.com/office/drawing/2014/main" id="{91A21293-826E-469F-AA77-C9B2C861F317}"/>
              </a:ext>
            </a:extLst>
          </p:cNvPr>
          <p:cNvSpPr txBox="1"/>
          <p:nvPr/>
        </p:nvSpPr>
        <p:spPr>
          <a:xfrm>
            <a:off x="8800332" y="4173794"/>
            <a:ext cx="2466975" cy="830997"/>
          </a:xfrm>
          <a:prstGeom prst="rect">
            <a:avLst/>
          </a:prstGeom>
          <a:noFill/>
        </p:spPr>
        <p:txBody>
          <a:bodyPr wrap="square" rtlCol="0">
            <a:spAutoFit/>
          </a:bodyPr>
          <a:lstStyle/>
          <a:p>
            <a:r>
              <a:rPr lang="en-CA" sz="2400" dirty="0"/>
              <a:t>Amazon AWS API Gateway</a:t>
            </a:r>
            <a:endParaRPr lang="en-US" sz="2400" dirty="0"/>
          </a:p>
        </p:txBody>
      </p:sp>
    </p:spTree>
    <p:extLst>
      <p:ext uri="{BB962C8B-B14F-4D97-AF65-F5344CB8AC3E}">
        <p14:creationId xmlns:p14="http://schemas.microsoft.com/office/powerpoint/2010/main" val="637328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722CA-8E79-4B5A-97D7-CFE743E397A0}"/>
              </a:ext>
            </a:extLst>
          </p:cNvPr>
          <p:cNvSpPr>
            <a:spLocks noGrp="1"/>
          </p:cNvSpPr>
          <p:nvPr>
            <p:ph type="title"/>
          </p:nvPr>
        </p:nvSpPr>
        <p:spPr>
          <a:xfrm>
            <a:off x="1141413" y="618518"/>
            <a:ext cx="9905998" cy="1478570"/>
          </a:xfrm>
        </p:spPr>
        <p:txBody>
          <a:bodyPr>
            <a:normAutofit/>
          </a:bodyPr>
          <a:lstStyle/>
          <a:p>
            <a:pPr algn="r"/>
            <a:r>
              <a:rPr lang="en-CA" sz="4000"/>
              <a:t>Data interexchange and transportation format</a:t>
            </a:r>
            <a:endParaRPr lang="en-US" sz="4000"/>
          </a:p>
        </p:txBody>
      </p:sp>
      <p:sp>
        <p:nvSpPr>
          <p:cNvPr id="3" name="Content Placeholder 2">
            <a:extLst>
              <a:ext uri="{FF2B5EF4-FFF2-40B4-BE49-F238E27FC236}">
                <a16:creationId xmlns:a16="http://schemas.microsoft.com/office/drawing/2014/main" id="{3E14ADB8-3A56-451F-943E-2EEE7C97655A}"/>
              </a:ext>
            </a:extLst>
          </p:cNvPr>
          <p:cNvSpPr>
            <a:spLocks noGrp="1"/>
          </p:cNvSpPr>
          <p:nvPr>
            <p:ph idx="1"/>
          </p:nvPr>
        </p:nvSpPr>
        <p:spPr>
          <a:xfrm>
            <a:off x="1141411" y="2249487"/>
            <a:ext cx="7631927" cy="3541714"/>
          </a:xfrm>
        </p:spPr>
        <p:txBody>
          <a:bodyPr anchor="t">
            <a:normAutofit/>
          </a:bodyPr>
          <a:lstStyle/>
          <a:p>
            <a:r>
              <a:rPr lang="en-CA" dirty="0"/>
              <a:t>JSON is the pattern and almost the only format for transportation and interexchange being used nowadays, using JSON will keep the data in a format that permits the API to communicate with other applications if needed, and make the application ready for future scalability like mobile and IOT.</a:t>
            </a:r>
            <a:endParaRPr lang="en-US" dirty="0"/>
          </a:p>
        </p:txBody>
      </p:sp>
    </p:spTree>
    <p:extLst>
      <p:ext uri="{BB962C8B-B14F-4D97-AF65-F5344CB8AC3E}">
        <p14:creationId xmlns:p14="http://schemas.microsoft.com/office/powerpoint/2010/main" val="934493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D43D-722C-41A2-91E6-95AA83FB51C5}"/>
              </a:ext>
            </a:extLst>
          </p:cNvPr>
          <p:cNvSpPr>
            <a:spLocks noGrp="1"/>
          </p:cNvSpPr>
          <p:nvPr>
            <p:ph type="title"/>
          </p:nvPr>
        </p:nvSpPr>
        <p:spPr>
          <a:xfrm>
            <a:off x="1141413" y="618518"/>
            <a:ext cx="9905998" cy="1478570"/>
          </a:xfrm>
        </p:spPr>
        <p:txBody>
          <a:bodyPr>
            <a:normAutofit/>
          </a:bodyPr>
          <a:lstStyle/>
          <a:p>
            <a:pPr algn="r"/>
            <a:r>
              <a:rPr lang="en-CA" sz="4000"/>
              <a:t>Storing data in other locations</a:t>
            </a:r>
            <a:endParaRPr lang="en-US" sz="4000"/>
          </a:p>
        </p:txBody>
      </p:sp>
      <p:sp>
        <p:nvSpPr>
          <p:cNvPr id="3" name="Content Placeholder 2">
            <a:extLst>
              <a:ext uri="{FF2B5EF4-FFF2-40B4-BE49-F238E27FC236}">
                <a16:creationId xmlns:a16="http://schemas.microsoft.com/office/drawing/2014/main" id="{1DC0088B-F739-42AC-A5D3-154BECB43798}"/>
              </a:ext>
            </a:extLst>
          </p:cNvPr>
          <p:cNvSpPr>
            <a:spLocks noGrp="1"/>
          </p:cNvSpPr>
          <p:nvPr>
            <p:ph idx="1"/>
          </p:nvPr>
        </p:nvSpPr>
        <p:spPr>
          <a:xfrm>
            <a:off x="1141411" y="2249487"/>
            <a:ext cx="7631927" cy="3541714"/>
          </a:xfrm>
        </p:spPr>
        <p:txBody>
          <a:bodyPr anchor="t">
            <a:normAutofit/>
          </a:bodyPr>
          <a:lstStyle/>
          <a:p>
            <a:r>
              <a:rPr lang="en-CA" dirty="0"/>
              <a:t>My recommendation would be to also store the data in JSON files, and to replicate the centralized API solution as a local solution using local servers. This would prevent accidental data changes, unauthorized access to sensitive data, maintain the data quality and keep the security layers that the data may require.</a:t>
            </a:r>
            <a:endParaRPr lang="en-US" dirty="0"/>
          </a:p>
        </p:txBody>
      </p:sp>
    </p:spTree>
    <p:extLst>
      <p:ext uri="{BB962C8B-B14F-4D97-AF65-F5344CB8AC3E}">
        <p14:creationId xmlns:p14="http://schemas.microsoft.com/office/powerpoint/2010/main" val="1642634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C01C7-1CB7-4C99-B22E-735ED8241D51}"/>
              </a:ext>
            </a:extLst>
          </p:cNvPr>
          <p:cNvSpPr>
            <a:spLocks noGrp="1"/>
          </p:cNvSpPr>
          <p:nvPr>
            <p:ph type="title"/>
          </p:nvPr>
        </p:nvSpPr>
        <p:spPr>
          <a:xfrm>
            <a:off x="393894" y="618518"/>
            <a:ext cx="11324493" cy="1478570"/>
          </a:xfrm>
        </p:spPr>
        <p:txBody>
          <a:bodyPr>
            <a:normAutofit/>
          </a:bodyPr>
          <a:lstStyle/>
          <a:p>
            <a:pPr algn="r"/>
            <a:r>
              <a:rPr lang="en-CA" sz="4000" dirty="0"/>
              <a:t>Ethical concerns regarding personal data</a:t>
            </a:r>
            <a:endParaRPr lang="en-US" sz="4000" dirty="0"/>
          </a:p>
        </p:txBody>
      </p:sp>
      <p:sp>
        <p:nvSpPr>
          <p:cNvPr id="81" name="Content Placeholder 2">
            <a:extLst>
              <a:ext uri="{FF2B5EF4-FFF2-40B4-BE49-F238E27FC236}">
                <a16:creationId xmlns:a16="http://schemas.microsoft.com/office/drawing/2014/main" id="{AE72674F-2C2C-46EC-A68E-BD5626295DB3}"/>
              </a:ext>
            </a:extLst>
          </p:cNvPr>
          <p:cNvSpPr>
            <a:spLocks noGrp="1"/>
          </p:cNvSpPr>
          <p:nvPr>
            <p:ph idx="1"/>
          </p:nvPr>
        </p:nvSpPr>
        <p:spPr>
          <a:xfrm>
            <a:off x="1141411" y="2249487"/>
            <a:ext cx="7631927" cy="3541714"/>
          </a:xfrm>
        </p:spPr>
        <p:txBody>
          <a:bodyPr anchor="t">
            <a:normAutofit/>
          </a:bodyPr>
          <a:lstStyle/>
          <a:p>
            <a:r>
              <a:rPr lang="en-CA" dirty="0"/>
              <a:t>Data regarding several industries need trained personnel to be able to be able to even look at it such as HIPAA (</a:t>
            </a:r>
            <a:r>
              <a:rPr lang="en-US" dirty="0"/>
              <a:t>Health Insurance Portability and Accountability Act).</a:t>
            </a:r>
          </a:p>
          <a:p>
            <a:r>
              <a:rPr lang="en-US" dirty="0"/>
              <a:t>General Data Protection Regulation (GDPR) and Personal Information Protection Act (PIPA) are considered good guidelines regarding data protection.</a:t>
            </a:r>
          </a:p>
          <a:p>
            <a:endParaRPr lang="en-US" dirty="0"/>
          </a:p>
        </p:txBody>
      </p:sp>
    </p:spTree>
    <p:extLst>
      <p:ext uri="{BB962C8B-B14F-4D97-AF65-F5344CB8AC3E}">
        <p14:creationId xmlns:p14="http://schemas.microsoft.com/office/powerpoint/2010/main" val="3824211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C01C7-1CB7-4C99-B22E-735ED8241D51}"/>
              </a:ext>
            </a:extLst>
          </p:cNvPr>
          <p:cNvSpPr>
            <a:spLocks noGrp="1"/>
          </p:cNvSpPr>
          <p:nvPr>
            <p:ph type="title"/>
          </p:nvPr>
        </p:nvSpPr>
        <p:spPr>
          <a:xfrm>
            <a:off x="464234" y="618518"/>
            <a:ext cx="11296357" cy="1478570"/>
          </a:xfrm>
        </p:spPr>
        <p:txBody>
          <a:bodyPr>
            <a:normAutofit/>
          </a:bodyPr>
          <a:lstStyle/>
          <a:p>
            <a:pPr algn="r"/>
            <a:r>
              <a:rPr lang="en-CA" sz="4000" dirty="0"/>
              <a:t>Ethical concerns regarding personal data</a:t>
            </a:r>
            <a:endParaRPr lang="en-US" sz="4000" dirty="0"/>
          </a:p>
        </p:txBody>
      </p:sp>
      <p:sp>
        <p:nvSpPr>
          <p:cNvPr id="81" name="Content Placeholder 2">
            <a:extLst>
              <a:ext uri="{FF2B5EF4-FFF2-40B4-BE49-F238E27FC236}">
                <a16:creationId xmlns:a16="http://schemas.microsoft.com/office/drawing/2014/main" id="{AE72674F-2C2C-46EC-A68E-BD5626295DB3}"/>
              </a:ext>
            </a:extLst>
          </p:cNvPr>
          <p:cNvSpPr>
            <a:spLocks noGrp="1"/>
          </p:cNvSpPr>
          <p:nvPr>
            <p:ph idx="1"/>
          </p:nvPr>
        </p:nvSpPr>
        <p:spPr>
          <a:xfrm>
            <a:off x="1141411" y="2249487"/>
            <a:ext cx="7631927" cy="3541714"/>
          </a:xfrm>
        </p:spPr>
        <p:txBody>
          <a:bodyPr anchor="t">
            <a:normAutofit/>
          </a:bodyPr>
          <a:lstStyle/>
          <a:p>
            <a:r>
              <a:rPr lang="en-US" dirty="0"/>
              <a:t>All people handling the data should receive proper training.</a:t>
            </a:r>
          </a:p>
          <a:p>
            <a:r>
              <a:rPr lang="en-US" dirty="0"/>
              <a:t>Consider adopting Non Disclosure agreements, and codes of conduct.</a:t>
            </a:r>
          </a:p>
          <a:p>
            <a:r>
              <a:rPr lang="en-US" dirty="0"/>
              <a:t>Consider following best practices such as the DAMA DMBOK for Data Governance or similar.</a:t>
            </a:r>
          </a:p>
          <a:p>
            <a:endParaRPr lang="en-US" dirty="0"/>
          </a:p>
        </p:txBody>
      </p:sp>
    </p:spTree>
    <p:extLst>
      <p:ext uri="{BB962C8B-B14F-4D97-AF65-F5344CB8AC3E}">
        <p14:creationId xmlns:p14="http://schemas.microsoft.com/office/powerpoint/2010/main" val="3617035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C01C7-1CB7-4C99-B22E-735ED8241D51}"/>
              </a:ext>
            </a:extLst>
          </p:cNvPr>
          <p:cNvSpPr>
            <a:spLocks noGrp="1"/>
          </p:cNvSpPr>
          <p:nvPr>
            <p:ph type="title"/>
          </p:nvPr>
        </p:nvSpPr>
        <p:spPr>
          <a:xfrm>
            <a:off x="464234" y="618518"/>
            <a:ext cx="11296357" cy="1478570"/>
          </a:xfrm>
        </p:spPr>
        <p:txBody>
          <a:bodyPr>
            <a:normAutofit/>
          </a:bodyPr>
          <a:lstStyle/>
          <a:p>
            <a:pPr algn="r"/>
            <a:r>
              <a:rPr lang="en-CA" sz="4000" dirty="0"/>
              <a:t>Ethical concerns regarding personal data</a:t>
            </a:r>
            <a:endParaRPr lang="en-US" sz="4000" dirty="0"/>
          </a:p>
        </p:txBody>
      </p:sp>
      <p:sp>
        <p:nvSpPr>
          <p:cNvPr id="81" name="Content Placeholder 2">
            <a:extLst>
              <a:ext uri="{FF2B5EF4-FFF2-40B4-BE49-F238E27FC236}">
                <a16:creationId xmlns:a16="http://schemas.microsoft.com/office/drawing/2014/main" id="{AE72674F-2C2C-46EC-A68E-BD5626295DB3}"/>
              </a:ext>
            </a:extLst>
          </p:cNvPr>
          <p:cNvSpPr>
            <a:spLocks noGrp="1"/>
          </p:cNvSpPr>
          <p:nvPr>
            <p:ph idx="1"/>
          </p:nvPr>
        </p:nvSpPr>
        <p:spPr>
          <a:xfrm>
            <a:off x="1141411" y="2249487"/>
            <a:ext cx="7631927" cy="3541714"/>
          </a:xfrm>
        </p:spPr>
        <p:txBody>
          <a:bodyPr anchor="t">
            <a:normAutofit/>
          </a:bodyPr>
          <a:lstStyle/>
          <a:p>
            <a:r>
              <a:rPr lang="en-US" dirty="0"/>
              <a:t>Have regular trainings to ensure that data is not only an corporate asset, personal data, as the name implies is data about someone, about they health, they financial security, and that this data is linked to a real life person.</a:t>
            </a:r>
          </a:p>
        </p:txBody>
      </p:sp>
    </p:spTree>
    <p:extLst>
      <p:ext uri="{BB962C8B-B14F-4D97-AF65-F5344CB8AC3E}">
        <p14:creationId xmlns:p14="http://schemas.microsoft.com/office/powerpoint/2010/main" val="39670969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82000"/>
                <a:satMod val="150000"/>
                <a:lumMod val="160000"/>
              </a:schemeClr>
            </a:duotone>
          </a:blip>
          <a:stretch/>
        </a:blipFill>
        <a:effectLst/>
      </p:bgPr>
    </p:bg>
    <p:spTree>
      <p:nvGrpSpPr>
        <p:cNvPr id="1" name=""/>
        <p:cNvGrpSpPr/>
        <p:nvPr/>
      </p:nvGrpSpPr>
      <p:grpSpPr>
        <a:xfrm>
          <a:off x="0" y="0"/>
          <a:ext cx="0" cy="0"/>
          <a:chOff x="0" y="0"/>
          <a:chExt cx="0" cy="0"/>
        </a:xfrm>
      </p:grpSpPr>
      <p:pic>
        <p:nvPicPr>
          <p:cNvPr id="69" name="Picture 2">
            <a:extLst>
              <a:ext uri="{FF2B5EF4-FFF2-40B4-BE49-F238E27FC236}">
                <a16:creationId xmlns:a16="http://schemas.microsoft.com/office/drawing/2014/main" id="{D8C84AD2-B33F-490D-BF2D-E70D251BC3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70" name="Group 10">
            <a:extLst>
              <a:ext uri="{FF2B5EF4-FFF2-40B4-BE49-F238E27FC236}">
                <a16:creationId xmlns:a16="http://schemas.microsoft.com/office/drawing/2014/main" id="{8D8E6E98-D5AE-4FF0-ABF6-B6B08F482F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25016678-F061-4CDB-8D2E-9BB23CF2980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3" name="Freeform 6">
              <a:extLst>
                <a:ext uri="{FF2B5EF4-FFF2-40B4-BE49-F238E27FC236}">
                  <a16:creationId xmlns:a16="http://schemas.microsoft.com/office/drawing/2014/main" id="{9F977FE0-43E5-40E1-9557-1769EF0FC1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7">
              <a:extLst>
                <a:ext uri="{FF2B5EF4-FFF2-40B4-BE49-F238E27FC236}">
                  <a16:creationId xmlns:a16="http://schemas.microsoft.com/office/drawing/2014/main" id="{02A35B29-7FC2-43A0-8E9D-6EAC64CA8D4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Rectangle 8">
              <a:extLst>
                <a:ext uri="{FF2B5EF4-FFF2-40B4-BE49-F238E27FC236}">
                  <a16:creationId xmlns:a16="http://schemas.microsoft.com/office/drawing/2014/main" id="{62FA10A2-9F1A-44AC-A180-9DD1A6261CA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6" name="Freeform 9">
              <a:extLst>
                <a:ext uri="{FF2B5EF4-FFF2-40B4-BE49-F238E27FC236}">
                  <a16:creationId xmlns:a16="http://schemas.microsoft.com/office/drawing/2014/main" id="{B597CBA1-5AC7-4A6D-B3BD-2E2854081A3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0">
              <a:extLst>
                <a:ext uri="{FF2B5EF4-FFF2-40B4-BE49-F238E27FC236}">
                  <a16:creationId xmlns:a16="http://schemas.microsoft.com/office/drawing/2014/main" id="{305FD527-79EB-43FE-99C4-DC858F4C3F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1">
              <a:extLst>
                <a:ext uri="{FF2B5EF4-FFF2-40B4-BE49-F238E27FC236}">
                  <a16:creationId xmlns:a16="http://schemas.microsoft.com/office/drawing/2014/main" id="{B61741F5-B72E-48B0-B7CB-6D0AE506A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2">
              <a:extLst>
                <a:ext uri="{FF2B5EF4-FFF2-40B4-BE49-F238E27FC236}">
                  <a16:creationId xmlns:a16="http://schemas.microsoft.com/office/drawing/2014/main" id="{FFA97DCE-EF57-4F09-81AB-0A7B70D475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3">
              <a:extLst>
                <a:ext uri="{FF2B5EF4-FFF2-40B4-BE49-F238E27FC236}">
                  <a16:creationId xmlns:a16="http://schemas.microsoft.com/office/drawing/2014/main" id="{D0A69359-0B3B-4343-A332-D79E39F3AB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4">
              <a:extLst>
                <a:ext uri="{FF2B5EF4-FFF2-40B4-BE49-F238E27FC236}">
                  <a16:creationId xmlns:a16="http://schemas.microsoft.com/office/drawing/2014/main" id="{CF767C1C-3044-4287-A7DC-CDE99E2B20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5">
              <a:extLst>
                <a:ext uri="{FF2B5EF4-FFF2-40B4-BE49-F238E27FC236}">
                  <a16:creationId xmlns:a16="http://schemas.microsoft.com/office/drawing/2014/main" id="{8B382D5D-CDFB-4E6A-8B92-D00D417E76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6">
              <a:extLst>
                <a:ext uri="{FF2B5EF4-FFF2-40B4-BE49-F238E27FC236}">
                  <a16:creationId xmlns:a16="http://schemas.microsoft.com/office/drawing/2014/main" id="{EC735E7D-D06D-486A-992A-CFFC25AE53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7">
              <a:extLst>
                <a:ext uri="{FF2B5EF4-FFF2-40B4-BE49-F238E27FC236}">
                  <a16:creationId xmlns:a16="http://schemas.microsoft.com/office/drawing/2014/main" id="{AA04D837-E161-41B4-8C04-47A6F0EDC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8">
              <a:extLst>
                <a:ext uri="{FF2B5EF4-FFF2-40B4-BE49-F238E27FC236}">
                  <a16:creationId xmlns:a16="http://schemas.microsoft.com/office/drawing/2014/main" id="{9C49A735-A691-4798-8898-5EDD11061B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9">
              <a:extLst>
                <a:ext uri="{FF2B5EF4-FFF2-40B4-BE49-F238E27FC236}">
                  <a16:creationId xmlns:a16="http://schemas.microsoft.com/office/drawing/2014/main" id="{815803F3-2E80-4C97-93F5-1B673055DF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20">
              <a:extLst>
                <a:ext uri="{FF2B5EF4-FFF2-40B4-BE49-F238E27FC236}">
                  <a16:creationId xmlns:a16="http://schemas.microsoft.com/office/drawing/2014/main" id="{0D1FF530-1442-4BBB-9796-929E007F94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1">
              <a:extLst>
                <a:ext uri="{FF2B5EF4-FFF2-40B4-BE49-F238E27FC236}">
                  <a16:creationId xmlns:a16="http://schemas.microsoft.com/office/drawing/2014/main" id="{22703C0F-DD80-448B-9B1F-70DC09C5AC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2">
              <a:extLst>
                <a:ext uri="{FF2B5EF4-FFF2-40B4-BE49-F238E27FC236}">
                  <a16:creationId xmlns:a16="http://schemas.microsoft.com/office/drawing/2014/main" id="{1C5DD3DD-6EDA-4B8C-949D-25E71220ED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3">
              <a:extLst>
                <a:ext uri="{FF2B5EF4-FFF2-40B4-BE49-F238E27FC236}">
                  <a16:creationId xmlns:a16="http://schemas.microsoft.com/office/drawing/2014/main" id="{BA8D6293-79AB-4F6F-8CC6-EE7CFF8DDE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4">
              <a:extLst>
                <a:ext uri="{FF2B5EF4-FFF2-40B4-BE49-F238E27FC236}">
                  <a16:creationId xmlns:a16="http://schemas.microsoft.com/office/drawing/2014/main" id="{C24CA45A-B954-45F4-9FF3-9384955E7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5">
              <a:extLst>
                <a:ext uri="{FF2B5EF4-FFF2-40B4-BE49-F238E27FC236}">
                  <a16:creationId xmlns:a16="http://schemas.microsoft.com/office/drawing/2014/main" id="{42827053-1DA4-44DF-B094-D87740A8C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6">
              <a:extLst>
                <a:ext uri="{FF2B5EF4-FFF2-40B4-BE49-F238E27FC236}">
                  <a16:creationId xmlns:a16="http://schemas.microsoft.com/office/drawing/2014/main" id="{663213D9-7B3D-4961-A934-4CB4F4BF29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7">
              <a:extLst>
                <a:ext uri="{FF2B5EF4-FFF2-40B4-BE49-F238E27FC236}">
                  <a16:creationId xmlns:a16="http://schemas.microsoft.com/office/drawing/2014/main" id="{39D70833-8994-4B6D-882F-3675F1BF3E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8">
              <a:extLst>
                <a:ext uri="{FF2B5EF4-FFF2-40B4-BE49-F238E27FC236}">
                  <a16:creationId xmlns:a16="http://schemas.microsoft.com/office/drawing/2014/main" id="{EC5B48EA-2FC2-4C42-AD04-A9365B88DD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9">
              <a:extLst>
                <a:ext uri="{FF2B5EF4-FFF2-40B4-BE49-F238E27FC236}">
                  <a16:creationId xmlns:a16="http://schemas.microsoft.com/office/drawing/2014/main" id="{46E9C570-9EF1-4384-B4EC-60F32BB52F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0">
              <a:extLst>
                <a:ext uri="{FF2B5EF4-FFF2-40B4-BE49-F238E27FC236}">
                  <a16:creationId xmlns:a16="http://schemas.microsoft.com/office/drawing/2014/main" id="{0A1D023F-5B77-4068-AE8C-796E2A7F02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1">
              <a:extLst>
                <a:ext uri="{FF2B5EF4-FFF2-40B4-BE49-F238E27FC236}">
                  <a16:creationId xmlns:a16="http://schemas.microsoft.com/office/drawing/2014/main" id="{E5717E79-B521-42F5-98DD-601CD5AB77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2">
              <a:extLst>
                <a:ext uri="{FF2B5EF4-FFF2-40B4-BE49-F238E27FC236}">
                  <a16:creationId xmlns:a16="http://schemas.microsoft.com/office/drawing/2014/main" id="{6E713F00-DAF1-4D51-A57F-E18AD7AFD8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Rectangle 33">
              <a:extLst>
                <a:ext uri="{FF2B5EF4-FFF2-40B4-BE49-F238E27FC236}">
                  <a16:creationId xmlns:a16="http://schemas.microsoft.com/office/drawing/2014/main" id="{101E3FEC-072F-4B39-B8AF-679B596F3BE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1" name="Freeform 34">
              <a:extLst>
                <a:ext uri="{FF2B5EF4-FFF2-40B4-BE49-F238E27FC236}">
                  <a16:creationId xmlns:a16="http://schemas.microsoft.com/office/drawing/2014/main" id="{C6F43352-9BD3-400E-9CD5-FB0CCBF2F3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5">
              <a:extLst>
                <a:ext uri="{FF2B5EF4-FFF2-40B4-BE49-F238E27FC236}">
                  <a16:creationId xmlns:a16="http://schemas.microsoft.com/office/drawing/2014/main" id="{80C2FE71-F649-4FFF-9D36-357A3D6431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6">
              <a:extLst>
                <a:ext uri="{FF2B5EF4-FFF2-40B4-BE49-F238E27FC236}">
                  <a16:creationId xmlns:a16="http://schemas.microsoft.com/office/drawing/2014/main" id="{ABC03F0B-090C-4EA1-8E48-EA17FB89F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7">
              <a:extLst>
                <a:ext uri="{FF2B5EF4-FFF2-40B4-BE49-F238E27FC236}">
                  <a16:creationId xmlns:a16="http://schemas.microsoft.com/office/drawing/2014/main" id="{B29CDF6F-AD1E-4258-9F31-322B1E535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8">
              <a:extLst>
                <a:ext uri="{FF2B5EF4-FFF2-40B4-BE49-F238E27FC236}">
                  <a16:creationId xmlns:a16="http://schemas.microsoft.com/office/drawing/2014/main" id="{285EF5B6-B1D2-489E-9E47-D3EDD8C38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9">
              <a:extLst>
                <a:ext uri="{FF2B5EF4-FFF2-40B4-BE49-F238E27FC236}">
                  <a16:creationId xmlns:a16="http://schemas.microsoft.com/office/drawing/2014/main" id="{D279579C-B885-4139-AD4F-E1DD124295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40">
              <a:extLst>
                <a:ext uri="{FF2B5EF4-FFF2-40B4-BE49-F238E27FC236}">
                  <a16:creationId xmlns:a16="http://schemas.microsoft.com/office/drawing/2014/main" id="{A81A84EF-423E-475A-AC7B-8D55E337AC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41">
              <a:extLst>
                <a:ext uri="{FF2B5EF4-FFF2-40B4-BE49-F238E27FC236}">
                  <a16:creationId xmlns:a16="http://schemas.microsoft.com/office/drawing/2014/main" id="{028AA9C5-392B-49BF-B503-208CA3055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42">
              <a:extLst>
                <a:ext uri="{FF2B5EF4-FFF2-40B4-BE49-F238E27FC236}">
                  <a16:creationId xmlns:a16="http://schemas.microsoft.com/office/drawing/2014/main" id="{5AEA8D02-8804-4060-B966-1B18FDFCAD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3">
              <a:extLst>
                <a:ext uri="{FF2B5EF4-FFF2-40B4-BE49-F238E27FC236}">
                  <a16:creationId xmlns:a16="http://schemas.microsoft.com/office/drawing/2014/main" id="{862AF8B2-37F5-41AF-9BAA-174873AFD3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44">
              <a:extLst>
                <a:ext uri="{FF2B5EF4-FFF2-40B4-BE49-F238E27FC236}">
                  <a16:creationId xmlns:a16="http://schemas.microsoft.com/office/drawing/2014/main" id="{3BC248F9-40FB-4214-AF6F-A2FE15B4E3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Rectangle 45">
              <a:extLst>
                <a:ext uri="{FF2B5EF4-FFF2-40B4-BE49-F238E27FC236}">
                  <a16:creationId xmlns:a16="http://schemas.microsoft.com/office/drawing/2014/main" id="{F90832C5-84E1-4547-AB00-530C4DA348F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3" name="Freeform 46">
              <a:extLst>
                <a:ext uri="{FF2B5EF4-FFF2-40B4-BE49-F238E27FC236}">
                  <a16:creationId xmlns:a16="http://schemas.microsoft.com/office/drawing/2014/main" id="{78B52A6F-2715-41A7-98CC-5D7B27DBBC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47">
              <a:extLst>
                <a:ext uri="{FF2B5EF4-FFF2-40B4-BE49-F238E27FC236}">
                  <a16:creationId xmlns:a16="http://schemas.microsoft.com/office/drawing/2014/main" id="{B64CED29-8C8F-4C70-BD43-24E6E5C8AE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48">
              <a:extLst>
                <a:ext uri="{FF2B5EF4-FFF2-40B4-BE49-F238E27FC236}">
                  <a16:creationId xmlns:a16="http://schemas.microsoft.com/office/drawing/2014/main" id="{AE9C16B4-97F1-46B9-BB2C-4272C6D9C9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49">
              <a:extLst>
                <a:ext uri="{FF2B5EF4-FFF2-40B4-BE49-F238E27FC236}">
                  <a16:creationId xmlns:a16="http://schemas.microsoft.com/office/drawing/2014/main" id="{2F026EEF-1171-4EA2-9128-34C19DCA5A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50">
              <a:extLst>
                <a:ext uri="{FF2B5EF4-FFF2-40B4-BE49-F238E27FC236}">
                  <a16:creationId xmlns:a16="http://schemas.microsoft.com/office/drawing/2014/main" id="{4183042E-C1E5-497D-9900-A46A026BEC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51">
              <a:extLst>
                <a:ext uri="{FF2B5EF4-FFF2-40B4-BE49-F238E27FC236}">
                  <a16:creationId xmlns:a16="http://schemas.microsoft.com/office/drawing/2014/main" id="{F5AD619A-DBEC-4B85-A8A1-3B2D174BE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52">
              <a:extLst>
                <a:ext uri="{FF2B5EF4-FFF2-40B4-BE49-F238E27FC236}">
                  <a16:creationId xmlns:a16="http://schemas.microsoft.com/office/drawing/2014/main" id="{5836FB6B-D1AE-4ABB-ACB2-6CAEF7722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53">
              <a:extLst>
                <a:ext uri="{FF2B5EF4-FFF2-40B4-BE49-F238E27FC236}">
                  <a16:creationId xmlns:a16="http://schemas.microsoft.com/office/drawing/2014/main" id="{965312E0-6238-4837-9964-910E0C8A35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54">
              <a:extLst>
                <a:ext uri="{FF2B5EF4-FFF2-40B4-BE49-F238E27FC236}">
                  <a16:creationId xmlns:a16="http://schemas.microsoft.com/office/drawing/2014/main" id="{73276C87-9A0F-4752-91CF-AB90B0EE81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55">
              <a:extLst>
                <a:ext uri="{FF2B5EF4-FFF2-40B4-BE49-F238E27FC236}">
                  <a16:creationId xmlns:a16="http://schemas.microsoft.com/office/drawing/2014/main" id="{3E5938DD-18F9-4E7B-9985-C26BBA030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56">
              <a:extLst>
                <a:ext uri="{FF2B5EF4-FFF2-40B4-BE49-F238E27FC236}">
                  <a16:creationId xmlns:a16="http://schemas.microsoft.com/office/drawing/2014/main" id="{A98B9DE5-1930-45D5-A9B6-AC2B1EAC8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57">
              <a:extLst>
                <a:ext uri="{FF2B5EF4-FFF2-40B4-BE49-F238E27FC236}">
                  <a16:creationId xmlns:a16="http://schemas.microsoft.com/office/drawing/2014/main" id="{33E0629A-1DC1-4873-B670-CB357617A7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58">
              <a:extLst>
                <a:ext uri="{FF2B5EF4-FFF2-40B4-BE49-F238E27FC236}">
                  <a16:creationId xmlns:a16="http://schemas.microsoft.com/office/drawing/2014/main" id="{FA2B200B-2E81-4BD5-A8B2-ED3ABD1984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extBox 1">
            <a:extLst>
              <a:ext uri="{FF2B5EF4-FFF2-40B4-BE49-F238E27FC236}">
                <a16:creationId xmlns:a16="http://schemas.microsoft.com/office/drawing/2014/main" id="{332D94B0-7A0C-4C3C-8AE4-B84E7E6F1AE4}"/>
              </a:ext>
            </a:extLst>
          </p:cNvPr>
          <p:cNvSpPr txBox="1"/>
          <p:nvPr/>
        </p:nvSpPr>
        <p:spPr>
          <a:xfrm>
            <a:off x="1617233" y="4539573"/>
            <a:ext cx="8957534" cy="1182838"/>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4400" cap="all">
                <a:effectLst>
                  <a:outerShdw blurRad="177800" dist="38100" dir="2700000" algn="tl">
                    <a:srgbClr val="000000">
                      <a:alpha val="24000"/>
                    </a:srgbClr>
                  </a:outerShdw>
                </a:effectLst>
                <a:latin typeface="+mj-lt"/>
                <a:ea typeface="+mj-ea"/>
                <a:cs typeface="+mj-cs"/>
              </a:rPr>
              <a:t>Thank You and solution demo</a:t>
            </a:r>
          </a:p>
        </p:txBody>
      </p:sp>
      <p:sp>
        <p:nvSpPr>
          <p:cNvPr id="71" name="Round Diagonal Corner Rectangle 6">
            <a:extLst>
              <a:ext uri="{FF2B5EF4-FFF2-40B4-BE49-F238E27FC236}">
                <a16:creationId xmlns:a16="http://schemas.microsoft.com/office/drawing/2014/main" id="{730025E5-8D7A-49EE-B9BC-F95019F4C6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974" y="639965"/>
            <a:ext cx="10879991" cy="3598548"/>
          </a:xfrm>
          <a:prstGeom prst="round2DiagRect">
            <a:avLst>
              <a:gd name="adj1" fmla="val 9529"/>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Graphic 5" descr="Handshake">
            <a:extLst>
              <a:ext uri="{FF2B5EF4-FFF2-40B4-BE49-F238E27FC236}">
                <a16:creationId xmlns:a16="http://schemas.microsoft.com/office/drawing/2014/main" id="{18DAC5BC-BEDC-40D3-8DCE-1A5CEEA0315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19223" y="951493"/>
            <a:ext cx="2975493" cy="2975493"/>
          </a:xfrm>
          <a:prstGeom prst="rect">
            <a:avLst/>
          </a:prstGeom>
        </p:spPr>
      </p:pic>
    </p:spTree>
    <p:extLst>
      <p:ext uri="{BB962C8B-B14F-4D97-AF65-F5344CB8AC3E}">
        <p14:creationId xmlns:p14="http://schemas.microsoft.com/office/powerpoint/2010/main" val="2978116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94"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95" name="Group 9">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1" name="Group 10">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3"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24"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5"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9"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40"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1"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12" name="Group 11">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3"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grpSp>
      </p:grpSp>
      <p:sp useBgFill="1">
        <p:nvSpPr>
          <p:cNvPr id="96" name="Rectangle 50">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7" name="Group 52">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54"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55"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56"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57"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58"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59"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61" name="Group 60">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62"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63"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64"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65"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67" name="Group 66">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68"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69"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70"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71"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73" name="Group 72">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74"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75"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76"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77"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78"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79"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81" name="Rectangle 80">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7D4AB4-7920-4636-9268-EBE6B68F73A4}"/>
              </a:ext>
            </a:extLst>
          </p:cNvPr>
          <p:cNvSpPr>
            <a:spLocks noGrp="1"/>
          </p:cNvSpPr>
          <p:nvPr>
            <p:ph type="ctrTitle"/>
          </p:nvPr>
        </p:nvSpPr>
        <p:spPr>
          <a:xfrm>
            <a:off x="1577445" y="1168078"/>
            <a:ext cx="9048219" cy="1092200"/>
          </a:xfrm>
        </p:spPr>
        <p:txBody>
          <a:bodyPr vert="horz" lIns="91440" tIns="45720" rIns="91440" bIns="45720" rtlCol="0" anchor="ctr">
            <a:normAutofit/>
          </a:bodyPr>
          <a:lstStyle/>
          <a:p>
            <a:pPr algn="ctr"/>
            <a:r>
              <a:rPr lang="en-US" sz="3600">
                <a:solidFill>
                  <a:srgbClr val="FFFFFF"/>
                </a:solidFill>
              </a:rPr>
              <a:t>About me:</a:t>
            </a:r>
          </a:p>
        </p:txBody>
      </p:sp>
      <p:sp>
        <p:nvSpPr>
          <p:cNvPr id="3" name="Subtitle 2">
            <a:extLst>
              <a:ext uri="{FF2B5EF4-FFF2-40B4-BE49-F238E27FC236}">
                <a16:creationId xmlns:a16="http://schemas.microsoft.com/office/drawing/2014/main" id="{760F4FA3-787F-42D3-9C23-4069A324176A}"/>
              </a:ext>
            </a:extLst>
          </p:cNvPr>
          <p:cNvSpPr>
            <a:spLocks noGrp="1"/>
          </p:cNvSpPr>
          <p:nvPr>
            <p:ph type="subTitle" idx="1"/>
          </p:nvPr>
        </p:nvSpPr>
        <p:spPr>
          <a:xfrm>
            <a:off x="1577446" y="2413001"/>
            <a:ext cx="9048218" cy="3033180"/>
          </a:xfrm>
        </p:spPr>
        <p:txBody>
          <a:bodyPr vert="horz" lIns="91440" tIns="45720" rIns="91440" bIns="45720" rtlCol="0" anchor="ctr">
            <a:normAutofit/>
          </a:bodyPr>
          <a:lstStyle/>
          <a:p>
            <a:pPr marL="342900" indent="-228600">
              <a:lnSpc>
                <a:spcPct val="110000"/>
              </a:lnSpc>
              <a:buFont typeface="Arial" panose="020B0604020202020204" pitchFamily="34" charset="0"/>
              <a:buChar char="•"/>
            </a:pPr>
            <a:r>
              <a:rPr lang="en-US">
                <a:solidFill>
                  <a:srgbClr val="FFFFFF"/>
                </a:solidFill>
              </a:rPr>
              <a:t>Graduated as a computer technician in 2002 (Degree) – COTEMIG - Brazil;</a:t>
            </a:r>
          </a:p>
          <a:p>
            <a:pPr marL="342900" indent="-228600">
              <a:lnSpc>
                <a:spcPct val="110000"/>
              </a:lnSpc>
              <a:buFont typeface="Arial" panose="020B0604020202020204" pitchFamily="34" charset="0"/>
              <a:buChar char="•"/>
            </a:pPr>
            <a:r>
              <a:rPr lang="en-US">
                <a:solidFill>
                  <a:srgbClr val="FFFFFF"/>
                </a:solidFill>
              </a:rPr>
              <a:t>Graduated in computer networking in 2010 (COLLEGE DEGREE) – Pitágoras – Brazil;</a:t>
            </a:r>
          </a:p>
          <a:p>
            <a:pPr marL="342900" indent="-228600">
              <a:lnSpc>
                <a:spcPct val="110000"/>
              </a:lnSpc>
              <a:buFont typeface="Arial" panose="020B0604020202020204" pitchFamily="34" charset="0"/>
              <a:buChar char="•"/>
            </a:pPr>
            <a:r>
              <a:rPr lang="en-US">
                <a:solidFill>
                  <a:srgbClr val="FFFFFF"/>
                </a:solidFill>
              </a:rPr>
              <a:t>MBA in Business intelligence and big data (2017) – metrocamp – brazil;</a:t>
            </a:r>
          </a:p>
          <a:p>
            <a:pPr marL="342900" indent="-228600">
              <a:lnSpc>
                <a:spcPct val="110000"/>
              </a:lnSpc>
              <a:buFont typeface="Arial" panose="020B0604020202020204" pitchFamily="34" charset="0"/>
              <a:buChar char="•"/>
            </a:pPr>
            <a:r>
              <a:rPr lang="en-US">
                <a:solidFill>
                  <a:srgbClr val="FFFFFF"/>
                </a:solidFill>
              </a:rPr>
              <a:t>Eight and a half years at ibm brazil several positions;</a:t>
            </a:r>
          </a:p>
          <a:p>
            <a:pPr marL="342900" indent="-228600">
              <a:lnSpc>
                <a:spcPct val="110000"/>
              </a:lnSpc>
              <a:buFont typeface="Arial" panose="020B0604020202020204" pitchFamily="34" charset="0"/>
              <a:buChar char="•"/>
            </a:pPr>
            <a:r>
              <a:rPr lang="en-US">
                <a:solidFill>
                  <a:srgbClr val="FFFFFF"/>
                </a:solidFill>
              </a:rPr>
              <a:t>Started in it in 1998 (do the math, I’m not giving up my age);</a:t>
            </a:r>
          </a:p>
          <a:p>
            <a:pPr indent="-228600">
              <a:lnSpc>
                <a:spcPct val="110000"/>
              </a:lnSpc>
              <a:buFont typeface="Arial" panose="020B0604020202020204" pitchFamily="34" charset="0"/>
              <a:buChar char="•"/>
            </a:pPr>
            <a:endParaRPr lang="en-US">
              <a:solidFill>
                <a:srgbClr val="FFFFFF"/>
              </a:solidFill>
            </a:endParaRPr>
          </a:p>
        </p:txBody>
      </p:sp>
    </p:spTree>
    <p:extLst>
      <p:ext uri="{BB962C8B-B14F-4D97-AF65-F5344CB8AC3E}">
        <p14:creationId xmlns:p14="http://schemas.microsoft.com/office/powerpoint/2010/main" val="2376830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82000"/>
                <a:satMod val="150000"/>
                <a:lumMod val="160000"/>
              </a:schemeClr>
            </a:duotone>
          </a:blip>
          <a:stretch/>
        </a:blip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D315EA7A-503F-4861-9A7A-86476406AFC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5F6E419E-7478-4531-823C-58DF7A10FA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3" name="Group 12">
              <a:extLst>
                <a:ext uri="{FF2B5EF4-FFF2-40B4-BE49-F238E27FC236}">
                  <a16:creationId xmlns:a16="http://schemas.microsoft.com/office/drawing/2014/main" id="{6166DED5-3552-4512-A5D0-3BD8DB2BF4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5" name="Rectangle 5">
                <a:extLst>
                  <a:ext uri="{FF2B5EF4-FFF2-40B4-BE49-F238E27FC236}">
                    <a16:creationId xmlns:a16="http://schemas.microsoft.com/office/drawing/2014/main" id="{1EF83640-278B-4580-9288-D4C8F8E4D9C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6" name="Freeform 6">
                <a:extLst>
                  <a:ext uri="{FF2B5EF4-FFF2-40B4-BE49-F238E27FC236}">
                    <a16:creationId xmlns:a16="http://schemas.microsoft.com/office/drawing/2014/main" id="{2F851863-7279-454C-B927-51EC13FFDC0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7">
                <a:extLst>
                  <a:ext uri="{FF2B5EF4-FFF2-40B4-BE49-F238E27FC236}">
                    <a16:creationId xmlns:a16="http://schemas.microsoft.com/office/drawing/2014/main" id="{13CDDA8A-092F-4F54-8206-22848FBB17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8">
                <a:extLst>
                  <a:ext uri="{FF2B5EF4-FFF2-40B4-BE49-F238E27FC236}">
                    <a16:creationId xmlns:a16="http://schemas.microsoft.com/office/drawing/2014/main" id="{D3F474AA-8038-46EB-906B-EE7E8E5E9F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9">
                <a:extLst>
                  <a:ext uri="{FF2B5EF4-FFF2-40B4-BE49-F238E27FC236}">
                    <a16:creationId xmlns:a16="http://schemas.microsoft.com/office/drawing/2014/main" id="{DEA100B0-B335-41A5-A04B-B601E20968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0">
                <a:extLst>
                  <a:ext uri="{FF2B5EF4-FFF2-40B4-BE49-F238E27FC236}">
                    <a16:creationId xmlns:a16="http://schemas.microsoft.com/office/drawing/2014/main" id="{93FDDD44-A7E1-4A3A-9757-84B8F4D502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1">
                <a:extLst>
                  <a:ext uri="{FF2B5EF4-FFF2-40B4-BE49-F238E27FC236}">
                    <a16:creationId xmlns:a16="http://schemas.microsoft.com/office/drawing/2014/main" id="{D8338DDE-CA03-44D8-949F-A79C2E01C1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2">
                <a:extLst>
                  <a:ext uri="{FF2B5EF4-FFF2-40B4-BE49-F238E27FC236}">
                    <a16:creationId xmlns:a16="http://schemas.microsoft.com/office/drawing/2014/main" id="{CBDAD3BA-A054-4189-9451-6E969BB4B9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3">
                <a:extLst>
                  <a:ext uri="{FF2B5EF4-FFF2-40B4-BE49-F238E27FC236}">
                    <a16:creationId xmlns:a16="http://schemas.microsoft.com/office/drawing/2014/main" id="{EF10C686-CA10-4F20-98E0-3BBFC2EDC49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4">
                <a:extLst>
                  <a:ext uri="{FF2B5EF4-FFF2-40B4-BE49-F238E27FC236}">
                    <a16:creationId xmlns:a16="http://schemas.microsoft.com/office/drawing/2014/main" id="{3904651A-E8FB-4006-B428-FB8B593389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5">
                <a:extLst>
                  <a:ext uri="{FF2B5EF4-FFF2-40B4-BE49-F238E27FC236}">
                    <a16:creationId xmlns:a16="http://schemas.microsoft.com/office/drawing/2014/main" id="{8AAADB72-3AAF-4192-A9FF-7628FC38F3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Line 16">
                <a:extLst>
                  <a:ext uri="{FF2B5EF4-FFF2-40B4-BE49-F238E27FC236}">
                    <a16:creationId xmlns:a16="http://schemas.microsoft.com/office/drawing/2014/main" id="{4AA2AF70-7263-43F5-931F-E58CF9C8305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7" name="Freeform 17">
                <a:extLst>
                  <a:ext uri="{FF2B5EF4-FFF2-40B4-BE49-F238E27FC236}">
                    <a16:creationId xmlns:a16="http://schemas.microsoft.com/office/drawing/2014/main" id="{1060A3F5-24D4-4418-ABFF-1F9BA79148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18">
                <a:extLst>
                  <a:ext uri="{FF2B5EF4-FFF2-40B4-BE49-F238E27FC236}">
                    <a16:creationId xmlns:a16="http://schemas.microsoft.com/office/drawing/2014/main" id="{5B675803-C045-45DC-8B2B-CDE25229E7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19">
                <a:extLst>
                  <a:ext uri="{FF2B5EF4-FFF2-40B4-BE49-F238E27FC236}">
                    <a16:creationId xmlns:a16="http://schemas.microsoft.com/office/drawing/2014/main" id="{EADA3295-F2BE-46B1-B100-FE72BA7FB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0">
                <a:extLst>
                  <a:ext uri="{FF2B5EF4-FFF2-40B4-BE49-F238E27FC236}">
                    <a16:creationId xmlns:a16="http://schemas.microsoft.com/office/drawing/2014/main" id="{551DAFD8-4E73-4975-A320-A28713040A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Rectangle 21">
                <a:extLst>
                  <a:ext uri="{FF2B5EF4-FFF2-40B4-BE49-F238E27FC236}">
                    <a16:creationId xmlns:a16="http://schemas.microsoft.com/office/drawing/2014/main" id="{CC70859F-6F0C-458C-871C-659479A7733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2" name="Freeform 22">
                <a:extLst>
                  <a:ext uri="{FF2B5EF4-FFF2-40B4-BE49-F238E27FC236}">
                    <a16:creationId xmlns:a16="http://schemas.microsoft.com/office/drawing/2014/main" id="{5B72D469-05AB-4030-A098-93996328F6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3">
                <a:extLst>
                  <a:ext uri="{FF2B5EF4-FFF2-40B4-BE49-F238E27FC236}">
                    <a16:creationId xmlns:a16="http://schemas.microsoft.com/office/drawing/2014/main" id="{75DBFDF8-F8E9-48E1-A45A-D2B5AE2DF8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4">
                <a:extLst>
                  <a:ext uri="{FF2B5EF4-FFF2-40B4-BE49-F238E27FC236}">
                    <a16:creationId xmlns:a16="http://schemas.microsoft.com/office/drawing/2014/main" id="{0551FF34-D734-4387-A502-51A05F44AA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5">
                <a:extLst>
                  <a:ext uri="{FF2B5EF4-FFF2-40B4-BE49-F238E27FC236}">
                    <a16:creationId xmlns:a16="http://schemas.microsoft.com/office/drawing/2014/main" id="{AFC8681E-1281-45FF-BAE4-117F130B58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6">
                <a:extLst>
                  <a:ext uri="{FF2B5EF4-FFF2-40B4-BE49-F238E27FC236}">
                    <a16:creationId xmlns:a16="http://schemas.microsoft.com/office/drawing/2014/main" id="{50129A5D-104B-4BA4-BF6B-EFE5A18E9D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27">
                <a:extLst>
                  <a:ext uri="{FF2B5EF4-FFF2-40B4-BE49-F238E27FC236}">
                    <a16:creationId xmlns:a16="http://schemas.microsoft.com/office/drawing/2014/main" id="{B577A65E-5B12-4906-BE44-488292A61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28">
                <a:extLst>
                  <a:ext uri="{FF2B5EF4-FFF2-40B4-BE49-F238E27FC236}">
                    <a16:creationId xmlns:a16="http://schemas.microsoft.com/office/drawing/2014/main" id="{B4979406-1BBE-4866-A457-C27512B370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29">
                <a:extLst>
                  <a:ext uri="{FF2B5EF4-FFF2-40B4-BE49-F238E27FC236}">
                    <a16:creationId xmlns:a16="http://schemas.microsoft.com/office/drawing/2014/main" id="{549FFC41-8687-4748-9C1D-2A4646E525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30">
                <a:extLst>
                  <a:ext uri="{FF2B5EF4-FFF2-40B4-BE49-F238E27FC236}">
                    <a16:creationId xmlns:a16="http://schemas.microsoft.com/office/drawing/2014/main" id="{B11E840F-BD53-4800-83CA-1947A25D64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31">
                <a:extLst>
                  <a:ext uri="{FF2B5EF4-FFF2-40B4-BE49-F238E27FC236}">
                    <a16:creationId xmlns:a16="http://schemas.microsoft.com/office/drawing/2014/main" id="{B4CCFC6B-527F-45F5-B3D7-E9B97D93C0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4" name="Group 13">
              <a:extLst>
                <a:ext uri="{FF2B5EF4-FFF2-40B4-BE49-F238E27FC236}">
                  <a16:creationId xmlns:a16="http://schemas.microsoft.com/office/drawing/2014/main" id="{D3DCC051-27F2-4DBE-A517-3C7B41B6845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5" name="Freeform 32">
                <a:extLst>
                  <a:ext uri="{FF2B5EF4-FFF2-40B4-BE49-F238E27FC236}">
                    <a16:creationId xmlns:a16="http://schemas.microsoft.com/office/drawing/2014/main" id="{430CD11B-83C2-4688-998D-61671562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33">
                <a:extLst>
                  <a:ext uri="{FF2B5EF4-FFF2-40B4-BE49-F238E27FC236}">
                    <a16:creationId xmlns:a16="http://schemas.microsoft.com/office/drawing/2014/main" id="{A416D02C-5F18-4A38-9CFB-8A621C721E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34">
                <a:extLst>
                  <a:ext uri="{FF2B5EF4-FFF2-40B4-BE49-F238E27FC236}">
                    <a16:creationId xmlns:a16="http://schemas.microsoft.com/office/drawing/2014/main" id="{573D4C8C-23EB-4CC5-AB4F-4B4EB14648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35">
                <a:extLst>
                  <a:ext uri="{FF2B5EF4-FFF2-40B4-BE49-F238E27FC236}">
                    <a16:creationId xmlns:a16="http://schemas.microsoft.com/office/drawing/2014/main" id="{0252D8BA-387F-4F32-82AE-F3CD4A9C54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36">
                <a:extLst>
                  <a:ext uri="{FF2B5EF4-FFF2-40B4-BE49-F238E27FC236}">
                    <a16:creationId xmlns:a16="http://schemas.microsoft.com/office/drawing/2014/main" id="{9A6E44F7-44BE-461D-A533-541FE46C07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37">
                <a:extLst>
                  <a:ext uri="{FF2B5EF4-FFF2-40B4-BE49-F238E27FC236}">
                    <a16:creationId xmlns:a16="http://schemas.microsoft.com/office/drawing/2014/main" id="{566C6055-836D-49ED-A4FC-5775CA27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38">
                <a:extLst>
                  <a:ext uri="{FF2B5EF4-FFF2-40B4-BE49-F238E27FC236}">
                    <a16:creationId xmlns:a16="http://schemas.microsoft.com/office/drawing/2014/main" id="{F14FE2AF-B4CA-4539-9777-0FC2D4A7AB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39">
                <a:extLst>
                  <a:ext uri="{FF2B5EF4-FFF2-40B4-BE49-F238E27FC236}">
                    <a16:creationId xmlns:a16="http://schemas.microsoft.com/office/drawing/2014/main" id="{9FBA3A27-1780-40C8-A3AE-6E2EA7A342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40">
                <a:extLst>
                  <a:ext uri="{FF2B5EF4-FFF2-40B4-BE49-F238E27FC236}">
                    <a16:creationId xmlns:a16="http://schemas.microsoft.com/office/drawing/2014/main" id="{A2C28934-2400-466F-B4D7-5A7D5467D2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Rectangle 41">
                <a:extLst>
                  <a:ext uri="{FF2B5EF4-FFF2-40B4-BE49-F238E27FC236}">
                    <a16:creationId xmlns:a16="http://schemas.microsoft.com/office/drawing/2014/main" id="{41D0850A-1F9C-4759-AD74-903DE36F86A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pic>
        <p:nvPicPr>
          <p:cNvPr id="53" name="Picture 2">
            <a:extLst>
              <a:ext uri="{FF2B5EF4-FFF2-40B4-BE49-F238E27FC236}">
                <a16:creationId xmlns:a16="http://schemas.microsoft.com/office/drawing/2014/main" id="{9018343C-0778-41DD-9B4B-DD35C73250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591"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55" name="Group 54">
            <a:extLst>
              <a:ext uri="{FF2B5EF4-FFF2-40B4-BE49-F238E27FC236}">
                <a16:creationId xmlns:a16="http://schemas.microsoft.com/office/drawing/2014/main" id="{71B927C1-9798-4C5C-B5C1-533BAC6E53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053888" cy="6858001"/>
            <a:chOff x="-14288" y="0"/>
            <a:chExt cx="12053888" cy="6858001"/>
          </a:xfrm>
        </p:grpSpPr>
        <p:grpSp>
          <p:nvGrpSpPr>
            <p:cNvPr id="56" name="Group 55">
              <a:extLst>
                <a:ext uri="{FF2B5EF4-FFF2-40B4-BE49-F238E27FC236}">
                  <a16:creationId xmlns:a16="http://schemas.microsoft.com/office/drawing/2014/main" id="{BD1CBC78-DE67-41CF-AEBA-457CF7FC18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68" name="Rectangle 5">
                <a:extLst>
                  <a:ext uri="{FF2B5EF4-FFF2-40B4-BE49-F238E27FC236}">
                    <a16:creationId xmlns:a16="http://schemas.microsoft.com/office/drawing/2014/main" id="{60B54AE6-A39D-4588-83AD-A1EDA79EB62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9" name="Freeform 6">
                <a:extLst>
                  <a:ext uri="{FF2B5EF4-FFF2-40B4-BE49-F238E27FC236}">
                    <a16:creationId xmlns:a16="http://schemas.microsoft.com/office/drawing/2014/main" id="{591BE68D-E84D-47D1-8C2C-84C07EF0B09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7">
                <a:extLst>
                  <a:ext uri="{FF2B5EF4-FFF2-40B4-BE49-F238E27FC236}">
                    <a16:creationId xmlns:a16="http://schemas.microsoft.com/office/drawing/2014/main" id="{A2204FBD-C360-4355-844D-09AC040FD9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8">
                <a:extLst>
                  <a:ext uri="{FF2B5EF4-FFF2-40B4-BE49-F238E27FC236}">
                    <a16:creationId xmlns:a16="http://schemas.microsoft.com/office/drawing/2014/main" id="{28D72865-B9BB-4F5E-9DEC-C4DA21C25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9">
                <a:extLst>
                  <a:ext uri="{FF2B5EF4-FFF2-40B4-BE49-F238E27FC236}">
                    <a16:creationId xmlns:a16="http://schemas.microsoft.com/office/drawing/2014/main" id="{AB7FBD61-8186-4A9B-8FE5-E211E99A0C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10">
                <a:extLst>
                  <a:ext uri="{FF2B5EF4-FFF2-40B4-BE49-F238E27FC236}">
                    <a16:creationId xmlns:a16="http://schemas.microsoft.com/office/drawing/2014/main" id="{8C9982D6-12E5-4920-9107-FEF23A699A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11">
                <a:extLst>
                  <a:ext uri="{FF2B5EF4-FFF2-40B4-BE49-F238E27FC236}">
                    <a16:creationId xmlns:a16="http://schemas.microsoft.com/office/drawing/2014/main" id="{9BB3F80E-6F52-44C9-B9D2-55BDB62FAD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12">
                <a:extLst>
                  <a:ext uri="{FF2B5EF4-FFF2-40B4-BE49-F238E27FC236}">
                    <a16:creationId xmlns:a16="http://schemas.microsoft.com/office/drawing/2014/main" id="{27B6E33E-0CBC-44AA-99E3-6893463ECB3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13">
                <a:extLst>
                  <a:ext uri="{FF2B5EF4-FFF2-40B4-BE49-F238E27FC236}">
                    <a16:creationId xmlns:a16="http://schemas.microsoft.com/office/drawing/2014/main" id="{E4FBA0A1-7DE5-4E1F-8188-76740F5F68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14">
                <a:extLst>
                  <a:ext uri="{FF2B5EF4-FFF2-40B4-BE49-F238E27FC236}">
                    <a16:creationId xmlns:a16="http://schemas.microsoft.com/office/drawing/2014/main" id="{D7327CF4-A65A-46FF-B252-3E0707230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15">
                <a:extLst>
                  <a:ext uri="{FF2B5EF4-FFF2-40B4-BE49-F238E27FC236}">
                    <a16:creationId xmlns:a16="http://schemas.microsoft.com/office/drawing/2014/main" id="{94491CCA-20DD-416E-97F6-8449A0E2F1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Line 16">
                <a:extLst>
                  <a:ext uri="{FF2B5EF4-FFF2-40B4-BE49-F238E27FC236}">
                    <a16:creationId xmlns:a16="http://schemas.microsoft.com/office/drawing/2014/main" id="{9E408FEC-126E-4556-8DA1-F77E570156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80" name="Freeform 17">
                <a:extLst>
                  <a:ext uri="{FF2B5EF4-FFF2-40B4-BE49-F238E27FC236}">
                    <a16:creationId xmlns:a16="http://schemas.microsoft.com/office/drawing/2014/main" id="{11299703-E290-42D8-9D2D-565937746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18">
                <a:extLst>
                  <a:ext uri="{FF2B5EF4-FFF2-40B4-BE49-F238E27FC236}">
                    <a16:creationId xmlns:a16="http://schemas.microsoft.com/office/drawing/2014/main" id="{F0D8EDED-63DD-48FD-9B2A-AAF9CAAEB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19">
                <a:extLst>
                  <a:ext uri="{FF2B5EF4-FFF2-40B4-BE49-F238E27FC236}">
                    <a16:creationId xmlns:a16="http://schemas.microsoft.com/office/drawing/2014/main" id="{1C841D15-6D0B-43DA-9189-54AE258E1A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20">
                <a:extLst>
                  <a:ext uri="{FF2B5EF4-FFF2-40B4-BE49-F238E27FC236}">
                    <a16:creationId xmlns:a16="http://schemas.microsoft.com/office/drawing/2014/main" id="{470BE3D1-28A8-4F20-B18C-8E677B0864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Rectangle 21">
                <a:extLst>
                  <a:ext uri="{FF2B5EF4-FFF2-40B4-BE49-F238E27FC236}">
                    <a16:creationId xmlns:a16="http://schemas.microsoft.com/office/drawing/2014/main" id="{AE149E9A-866F-4466-9B1D-6B49361DAAE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85" name="Freeform 22">
                <a:extLst>
                  <a:ext uri="{FF2B5EF4-FFF2-40B4-BE49-F238E27FC236}">
                    <a16:creationId xmlns:a16="http://schemas.microsoft.com/office/drawing/2014/main" id="{C6D0299C-524E-4E5D-9F06-BAF2BFF21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23">
                <a:extLst>
                  <a:ext uri="{FF2B5EF4-FFF2-40B4-BE49-F238E27FC236}">
                    <a16:creationId xmlns:a16="http://schemas.microsoft.com/office/drawing/2014/main" id="{B8B5DC83-B8E6-477E-8DA5-189A242D67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24">
                <a:extLst>
                  <a:ext uri="{FF2B5EF4-FFF2-40B4-BE49-F238E27FC236}">
                    <a16:creationId xmlns:a16="http://schemas.microsoft.com/office/drawing/2014/main" id="{9194CC76-136B-44AF-9D62-1CA9F6DD94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25">
                <a:extLst>
                  <a:ext uri="{FF2B5EF4-FFF2-40B4-BE49-F238E27FC236}">
                    <a16:creationId xmlns:a16="http://schemas.microsoft.com/office/drawing/2014/main" id="{E8ACD66F-F4B0-4A77-B1A5-9EDCC4EEE2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26">
                <a:extLst>
                  <a:ext uri="{FF2B5EF4-FFF2-40B4-BE49-F238E27FC236}">
                    <a16:creationId xmlns:a16="http://schemas.microsoft.com/office/drawing/2014/main" id="{F78B2DB3-FD63-48E2-A23E-F6E97C244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27">
                <a:extLst>
                  <a:ext uri="{FF2B5EF4-FFF2-40B4-BE49-F238E27FC236}">
                    <a16:creationId xmlns:a16="http://schemas.microsoft.com/office/drawing/2014/main" id="{AB42FFCE-D4FC-485E-90D5-39D721CFA9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28">
                <a:extLst>
                  <a:ext uri="{FF2B5EF4-FFF2-40B4-BE49-F238E27FC236}">
                    <a16:creationId xmlns:a16="http://schemas.microsoft.com/office/drawing/2014/main" id="{04658F53-ECB3-4DD3-AC4C-73F53A457D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Freeform 29">
                <a:extLst>
                  <a:ext uri="{FF2B5EF4-FFF2-40B4-BE49-F238E27FC236}">
                    <a16:creationId xmlns:a16="http://schemas.microsoft.com/office/drawing/2014/main" id="{2AE028A6-8CE7-4186-A31E-D2A40ECDFD5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Freeform 30">
                <a:extLst>
                  <a:ext uri="{FF2B5EF4-FFF2-40B4-BE49-F238E27FC236}">
                    <a16:creationId xmlns:a16="http://schemas.microsoft.com/office/drawing/2014/main" id="{AE921804-452E-42DB-80F8-051A53E2CD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31">
                <a:extLst>
                  <a:ext uri="{FF2B5EF4-FFF2-40B4-BE49-F238E27FC236}">
                    <a16:creationId xmlns:a16="http://schemas.microsoft.com/office/drawing/2014/main" id="{E9B02156-F8B0-4C97-AAF3-97C74A2C66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57" name="Group 56">
              <a:extLst>
                <a:ext uri="{FF2B5EF4-FFF2-40B4-BE49-F238E27FC236}">
                  <a16:creationId xmlns:a16="http://schemas.microsoft.com/office/drawing/2014/main" id="{36CA6519-2870-4AD4-8099-18D508E3FF6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58" name="Freeform 32">
                <a:extLst>
                  <a:ext uri="{FF2B5EF4-FFF2-40B4-BE49-F238E27FC236}">
                    <a16:creationId xmlns:a16="http://schemas.microsoft.com/office/drawing/2014/main" id="{BC3C6E82-8E4E-4854-A2D1-7DAF1F35FB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Freeform 33">
                <a:extLst>
                  <a:ext uri="{FF2B5EF4-FFF2-40B4-BE49-F238E27FC236}">
                    <a16:creationId xmlns:a16="http://schemas.microsoft.com/office/drawing/2014/main" id="{6DF90866-7048-488A-A4B3-6A3F8500E5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34">
                <a:extLst>
                  <a:ext uri="{FF2B5EF4-FFF2-40B4-BE49-F238E27FC236}">
                    <a16:creationId xmlns:a16="http://schemas.microsoft.com/office/drawing/2014/main" id="{C7492B5B-0DAF-40D2-8D7E-A5B1CB80A8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35">
                <a:extLst>
                  <a:ext uri="{FF2B5EF4-FFF2-40B4-BE49-F238E27FC236}">
                    <a16:creationId xmlns:a16="http://schemas.microsoft.com/office/drawing/2014/main" id="{7F3E205C-1EDF-44F1-ADFF-907F6F9A78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36">
                <a:extLst>
                  <a:ext uri="{FF2B5EF4-FFF2-40B4-BE49-F238E27FC236}">
                    <a16:creationId xmlns:a16="http://schemas.microsoft.com/office/drawing/2014/main" id="{F1F97E15-C677-4DF3-9CDD-FA73AF35C3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37">
                <a:extLst>
                  <a:ext uri="{FF2B5EF4-FFF2-40B4-BE49-F238E27FC236}">
                    <a16:creationId xmlns:a16="http://schemas.microsoft.com/office/drawing/2014/main" id="{3E9072E3-BE5E-4305-ACA6-9A21804B0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38">
                <a:extLst>
                  <a:ext uri="{FF2B5EF4-FFF2-40B4-BE49-F238E27FC236}">
                    <a16:creationId xmlns:a16="http://schemas.microsoft.com/office/drawing/2014/main" id="{B423CA3B-303A-4681-A241-773908084B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39">
                <a:extLst>
                  <a:ext uri="{FF2B5EF4-FFF2-40B4-BE49-F238E27FC236}">
                    <a16:creationId xmlns:a16="http://schemas.microsoft.com/office/drawing/2014/main" id="{BBBF1F7D-CCDC-4994-AC8E-F0659B7C73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40">
                <a:extLst>
                  <a:ext uri="{FF2B5EF4-FFF2-40B4-BE49-F238E27FC236}">
                    <a16:creationId xmlns:a16="http://schemas.microsoft.com/office/drawing/2014/main" id="{FB5963B4-24BD-41E4-B478-711756BB5B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Rectangle 41">
                <a:extLst>
                  <a:ext uri="{FF2B5EF4-FFF2-40B4-BE49-F238E27FC236}">
                    <a16:creationId xmlns:a16="http://schemas.microsoft.com/office/drawing/2014/main" id="{86840453-F642-4E05-9EEA-F9155CEDEE8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sp useBgFill="1">
        <p:nvSpPr>
          <p:cNvPr id="96" name="Rectangle 95">
            <a:extLst>
              <a:ext uri="{FF2B5EF4-FFF2-40B4-BE49-F238E27FC236}">
                <a16:creationId xmlns:a16="http://schemas.microsoft.com/office/drawing/2014/main" id="{BDD0EE9F-9E3C-462E-A179-E83BAF11BA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B0DCBD-87A2-47A0-A230-3B9B6A2D9527}"/>
              </a:ext>
            </a:extLst>
          </p:cNvPr>
          <p:cNvSpPr>
            <a:spLocks noGrp="1"/>
          </p:cNvSpPr>
          <p:nvPr>
            <p:ph type="title"/>
          </p:nvPr>
        </p:nvSpPr>
        <p:spPr>
          <a:xfrm>
            <a:off x="1141413" y="618518"/>
            <a:ext cx="9905998" cy="1478570"/>
          </a:xfrm>
        </p:spPr>
        <p:txBody>
          <a:bodyPr vert="horz" lIns="91440" tIns="45720" rIns="91440" bIns="45720" rtlCol="0" anchor="ctr">
            <a:normAutofit/>
          </a:bodyPr>
          <a:lstStyle/>
          <a:p>
            <a:r>
              <a:rPr lang="en-US"/>
              <a:t>My project</a:t>
            </a:r>
            <a:endParaRPr lang="en-US" dirty="0"/>
          </a:p>
        </p:txBody>
      </p:sp>
      <p:graphicFrame>
        <p:nvGraphicFramePr>
          <p:cNvPr id="5" name="TextBox 2">
            <a:extLst>
              <a:ext uri="{FF2B5EF4-FFF2-40B4-BE49-F238E27FC236}">
                <a16:creationId xmlns:a16="http://schemas.microsoft.com/office/drawing/2014/main" id="{BA533A02-DAC6-4585-8309-76A7961234BB}"/>
              </a:ext>
            </a:extLst>
          </p:cNvPr>
          <p:cNvGraphicFramePr/>
          <p:nvPr>
            <p:extLst>
              <p:ext uri="{D42A27DB-BD31-4B8C-83A1-F6EECF244321}">
                <p14:modId xmlns:p14="http://schemas.microsoft.com/office/powerpoint/2010/main" val="522276476"/>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053196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82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B1F41-5FE2-42EB-85ED-63914DB02AD6}"/>
              </a:ext>
            </a:extLst>
          </p:cNvPr>
          <p:cNvSpPr>
            <a:spLocks noGrp="1"/>
          </p:cNvSpPr>
          <p:nvPr>
            <p:ph type="title"/>
          </p:nvPr>
        </p:nvSpPr>
        <p:spPr>
          <a:xfrm>
            <a:off x="1141413" y="618518"/>
            <a:ext cx="9905998" cy="1478570"/>
          </a:xfrm>
        </p:spPr>
        <p:txBody>
          <a:bodyPr>
            <a:normAutofit/>
          </a:bodyPr>
          <a:lstStyle/>
          <a:p>
            <a:r>
              <a:rPr lang="en-CA"/>
              <a:t>The proposed challenge</a:t>
            </a:r>
            <a:endParaRPr lang="en-US"/>
          </a:p>
        </p:txBody>
      </p:sp>
      <p:graphicFrame>
        <p:nvGraphicFramePr>
          <p:cNvPr id="82" name="Content Placeholder 2">
            <a:extLst>
              <a:ext uri="{FF2B5EF4-FFF2-40B4-BE49-F238E27FC236}">
                <a16:creationId xmlns:a16="http://schemas.microsoft.com/office/drawing/2014/main" id="{46CE2CEA-0BF6-4B11-BD93-DD51B75B5F51}"/>
              </a:ext>
            </a:extLst>
          </p:cNvPr>
          <p:cNvGraphicFramePr>
            <a:graphicFrameLocks noGrp="1"/>
          </p:cNvGraphicFramePr>
          <p:nvPr>
            <p:ph idx="1"/>
            <p:extLst>
              <p:ext uri="{D42A27DB-BD31-4B8C-83A1-F6EECF244321}">
                <p14:modId xmlns:p14="http://schemas.microsoft.com/office/powerpoint/2010/main" val="1815344086"/>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2099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82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54" name="Rectangle 87">
            <a:extLst>
              <a:ext uri="{FF2B5EF4-FFF2-40B4-BE49-F238E27FC236}">
                <a16:creationId xmlns:a16="http://schemas.microsoft.com/office/drawing/2014/main" id="{BDD0EE9F-9E3C-462E-A179-E83BAF11BA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E9C2EC-3F22-46CE-BC06-C7FE2CA98F08}"/>
              </a:ext>
            </a:extLst>
          </p:cNvPr>
          <p:cNvSpPr>
            <a:spLocks noGrp="1"/>
          </p:cNvSpPr>
          <p:nvPr>
            <p:ph type="title"/>
          </p:nvPr>
        </p:nvSpPr>
        <p:spPr>
          <a:xfrm>
            <a:off x="1141413" y="618518"/>
            <a:ext cx="9905998" cy="1478570"/>
          </a:xfrm>
        </p:spPr>
        <p:txBody>
          <a:bodyPr>
            <a:normAutofit/>
          </a:bodyPr>
          <a:lstStyle/>
          <a:p>
            <a:r>
              <a:rPr lang="en-US"/>
              <a:t>The security implementation</a:t>
            </a:r>
          </a:p>
        </p:txBody>
      </p:sp>
      <p:graphicFrame>
        <p:nvGraphicFramePr>
          <p:cNvPr id="83" name="Content Placeholder 2">
            <a:extLst>
              <a:ext uri="{FF2B5EF4-FFF2-40B4-BE49-F238E27FC236}">
                <a16:creationId xmlns:a16="http://schemas.microsoft.com/office/drawing/2014/main" id="{0F37077B-3EEB-4188-8A62-9D3EE4ABAF66}"/>
              </a:ext>
            </a:extLst>
          </p:cNvPr>
          <p:cNvGraphicFramePr>
            <a:graphicFrameLocks noGrp="1"/>
          </p:cNvGraphicFramePr>
          <p:nvPr>
            <p:ph idx="1"/>
            <p:extLst>
              <p:ext uri="{D42A27DB-BD31-4B8C-83A1-F6EECF244321}">
                <p14:modId xmlns:p14="http://schemas.microsoft.com/office/powerpoint/2010/main" val="630329456"/>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47045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AA154-B0F5-43D5-8D41-737C00F91400}"/>
              </a:ext>
            </a:extLst>
          </p:cNvPr>
          <p:cNvSpPr>
            <a:spLocks noGrp="1"/>
          </p:cNvSpPr>
          <p:nvPr>
            <p:ph type="title"/>
          </p:nvPr>
        </p:nvSpPr>
        <p:spPr/>
        <p:txBody>
          <a:bodyPr/>
          <a:lstStyle/>
          <a:p>
            <a:r>
              <a:rPr lang="en-CA" dirty="0"/>
              <a:t>The options of </a:t>
            </a:r>
            <a:r>
              <a:rPr lang="en-CA" dirty="0" err="1"/>
              <a:t>jwt</a:t>
            </a:r>
            <a:endParaRPr lang="en-US" dirty="0"/>
          </a:p>
        </p:txBody>
      </p:sp>
      <p:sp>
        <p:nvSpPr>
          <p:cNvPr id="3" name="Content Placeholder 2">
            <a:extLst>
              <a:ext uri="{FF2B5EF4-FFF2-40B4-BE49-F238E27FC236}">
                <a16:creationId xmlns:a16="http://schemas.microsoft.com/office/drawing/2014/main" id="{D21A64A8-D706-4F4D-9164-0272AED8ED03}"/>
              </a:ext>
            </a:extLst>
          </p:cNvPr>
          <p:cNvSpPr>
            <a:spLocks noGrp="1"/>
          </p:cNvSpPr>
          <p:nvPr>
            <p:ph idx="1"/>
          </p:nvPr>
        </p:nvSpPr>
        <p:spPr>
          <a:xfrm>
            <a:off x="2329926" y="2097088"/>
            <a:ext cx="2924151" cy="3541714"/>
          </a:xfrm>
        </p:spPr>
        <p:txBody>
          <a:bodyPr/>
          <a:lstStyle/>
          <a:p>
            <a:r>
              <a:rPr lang="en-US" dirty="0">
                <a:effectLst/>
              </a:rPr>
              <a:t>Issuer</a:t>
            </a:r>
          </a:p>
          <a:p>
            <a:r>
              <a:rPr lang="en-US" dirty="0">
                <a:effectLst/>
              </a:rPr>
              <a:t>Subject</a:t>
            </a:r>
          </a:p>
          <a:p>
            <a:r>
              <a:rPr lang="en-US" dirty="0">
                <a:effectLst/>
              </a:rPr>
              <a:t>Audience</a:t>
            </a:r>
          </a:p>
          <a:p>
            <a:r>
              <a:rPr lang="en-US" dirty="0">
                <a:effectLst/>
              </a:rPr>
              <a:t>Expiration Time</a:t>
            </a:r>
          </a:p>
          <a:p>
            <a:r>
              <a:rPr lang="en-US" dirty="0">
                <a:effectLst/>
              </a:rPr>
              <a:t>Not Before</a:t>
            </a:r>
          </a:p>
          <a:p>
            <a:r>
              <a:rPr lang="en-US" dirty="0">
                <a:effectLst/>
              </a:rPr>
              <a:t>Full name</a:t>
            </a:r>
            <a:endParaRPr lang="en-US" dirty="0"/>
          </a:p>
        </p:txBody>
      </p:sp>
      <p:sp>
        <p:nvSpPr>
          <p:cNvPr id="4" name="Content Placeholder 2">
            <a:extLst>
              <a:ext uri="{FF2B5EF4-FFF2-40B4-BE49-F238E27FC236}">
                <a16:creationId xmlns:a16="http://schemas.microsoft.com/office/drawing/2014/main" id="{3AE67557-CE8A-43D5-9A37-67C671F058D6}"/>
              </a:ext>
            </a:extLst>
          </p:cNvPr>
          <p:cNvSpPr txBox="1">
            <a:spLocks/>
          </p:cNvSpPr>
          <p:nvPr/>
        </p:nvSpPr>
        <p:spPr>
          <a:xfrm>
            <a:off x="6442589" y="1982201"/>
            <a:ext cx="3700218" cy="354171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effectLst/>
              </a:rPr>
              <a:t>Given name(s) or first name(s)</a:t>
            </a:r>
          </a:p>
          <a:p>
            <a:r>
              <a:rPr lang="en-US" dirty="0">
                <a:effectLst/>
              </a:rPr>
              <a:t>Surname(s) or last name(s)</a:t>
            </a:r>
          </a:p>
          <a:p>
            <a:r>
              <a:rPr lang="en-US" dirty="0">
                <a:effectLst/>
              </a:rPr>
              <a:t>Middle name(s)</a:t>
            </a:r>
          </a:p>
          <a:p>
            <a:r>
              <a:rPr lang="en-US" dirty="0">
                <a:effectLst/>
              </a:rPr>
              <a:t>Shorthand name by which the End-User wishes to be referred to</a:t>
            </a:r>
          </a:p>
          <a:p>
            <a:endParaRPr lang="en-US" dirty="0">
              <a:effectLst/>
            </a:endParaRPr>
          </a:p>
        </p:txBody>
      </p:sp>
      <p:sp>
        <p:nvSpPr>
          <p:cNvPr id="10" name="TextBox 9">
            <a:extLst>
              <a:ext uri="{FF2B5EF4-FFF2-40B4-BE49-F238E27FC236}">
                <a16:creationId xmlns:a16="http://schemas.microsoft.com/office/drawing/2014/main" id="{A6D4BC36-4E54-4B72-829E-899C730B4CA2}"/>
              </a:ext>
            </a:extLst>
          </p:cNvPr>
          <p:cNvSpPr txBox="1"/>
          <p:nvPr/>
        </p:nvSpPr>
        <p:spPr>
          <a:xfrm>
            <a:off x="2329926" y="5824025"/>
            <a:ext cx="6954751" cy="369332"/>
          </a:xfrm>
          <a:prstGeom prst="rect">
            <a:avLst/>
          </a:prstGeom>
          <a:noFill/>
        </p:spPr>
        <p:txBody>
          <a:bodyPr wrap="square" rtlCol="0">
            <a:spAutoFit/>
          </a:bodyPr>
          <a:lstStyle/>
          <a:p>
            <a:r>
              <a:rPr lang="en-US" dirty="0"/>
              <a:t>Source: https://www.iana.org/assignments/jwt/jwt.xhtml</a:t>
            </a:r>
          </a:p>
        </p:txBody>
      </p:sp>
    </p:spTree>
    <p:extLst>
      <p:ext uri="{BB962C8B-B14F-4D97-AF65-F5344CB8AC3E}">
        <p14:creationId xmlns:p14="http://schemas.microsoft.com/office/powerpoint/2010/main" val="2535980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82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45" name="Rectangle 78">
            <a:extLst>
              <a:ext uri="{FF2B5EF4-FFF2-40B4-BE49-F238E27FC236}">
                <a16:creationId xmlns:a16="http://schemas.microsoft.com/office/drawing/2014/main" id="{BDD0EE9F-9E3C-462E-A179-E83BAF11BA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479086-67E9-444E-815B-25620007AAAE}"/>
              </a:ext>
            </a:extLst>
          </p:cNvPr>
          <p:cNvSpPr>
            <a:spLocks noGrp="1"/>
          </p:cNvSpPr>
          <p:nvPr>
            <p:ph type="title"/>
          </p:nvPr>
        </p:nvSpPr>
        <p:spPr>
          <a:xfrm>
            <a:off x="1141413" y="618518"/>
            <a:ext cx="9905998" cy="1478570"/>
          </a:xfrm>
        </p:spPr>
        <p:txBody>
          <a:bodyPr>
            <a:normAutofit/>
          </a:bodyPr>
          <a:lstStyle/>
          <a:p>
            <a:r>
              <a:rPr lang="en-US">
                <a:effectLst/>
              </a:rPr>
              <a:t>Web Imaging</a:t>
            </a:r>
            <a:endParaRPr lang="en-US"/>
          </a:p>
        </p:txBody>
      </p:sp>
      <p:graphicFrame>
        <p:nvGraphicFramePr>
          <p:cNvPr id="5" name="Content Placeholder 2">
            <a:extLst>
              <a:ext uri="{FF2B5EF4-FFF2-40B4-BE49-F238E27FC236}">
                <a16:creationId xmlns:a16="http://schemas.microsoft.com/office/drawing/2014/main" id="{152126A2-4AB5-4800-92B3-7188899DD962}"/>
              </a:ext>
            </a:extLst>
          </p:cNvPr>
          <p:cNvGraphicFramePr>
            <a:graphicFrameLocks noGrp="1"/>
          </p:cNvGraphicFramePr>
          <p:nvPr>
            <p:ph idx="1"/>
            <p:extLst>
              <p:ext uri="{D42A27DB-BD31-4B8C-83A1-F6EECF244321}">
                <p14:modId xmlns:p14="http://schemas.microsoft.com/office/powerpoint/2010/main" val="2069117946"/>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16977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0216D0A6-B45E-489A-85BC-A3734FF7BF11}"/>
              </a:ext>
            </a:extLst>
          </p:cNvPr>
          <p:cNvSpPr>
            <a:spLocks noGrp="1"/>
          </p:cNvSpPr>
          <p:nvPr>
            <p:ph type="title"/>
          </p:nvPr>
        </p:nvSpPr>
        <p:spPr>
          <a:xfrm>
            <a:off x="1141413" y="1082673"/>
            <a:ext cx="2869416" cy="4708528"/>
          </a:xfrm>
        </p:spPr>
        <p:txBody>
          <a:bodyPr>
            <a:normAutofit/>
          </a:bodyPr>
          <a:lstStyle/>
          <a:p>
            <a:pPr algn="r"/>
            <a:r>
              <a:rPr lang="en-US" sz="4000"/>
              <a:t>Why is API security important?</a:t>
            </a:r>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61A967E-EF26-4CD5-9DCE-73D7F167FE2A}"/>
              </a:ext>
            </a:extLst>
          </p:cNvPr>
          <p:cNvSpPr>
            <a:spLocks noGrp="1"/>
          </p:cNvSpPr>
          <p:nvPr>
            <p:ph idx="1"/>
          </p:nvPr>
        </p:nvSpPr>
        <p:spPr>
          <a:xfrm>
            <a:off x="5297763" y="1082673"/>
            <a:ext cx="5751237" cy="4708528"/>
          </a:xfrm>
        </p:spPr>
        <p:txBody>
          <a:bodyPr anchor="ctr">
            <a:normAutofit/>
          </a:bodyPr>
          <a:lstStyle/>
          <a:p>
            <a:endParaRPr lang="en-US" sz="1800" dirty="0"/>
          </a:p>
          <a:p>
            <a:r>
              <a:rPr lang="en-US" sz="2000" dirty="0"/>
              <a:t>Businesses use APIs to connect services and to transfer data. Broken, exposed, or hacked APIs are behind major data breaches. They expose sensitive medical, financial, and personal data for public consumption. That said, not all data is the same nor should be protected in the same way. How you approach API security will depend on what kind of data is being transferred.</a:t>
            </a:r>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
        <p:nvSpPr>
          <p:cNvPr id="4" name="TextBox 3">
            <a:extLst>
              <a:ext uri="{FF2B5EF4-FFF2-40B4-BE49-F238E27FC236}">
                <a16:creationId xmlns:a16="http://schemas.microsoft.com/office/drawing/2014/main" id="{8FBCEEE6-66FA-4254-903F-83B7E812DE61}"/>
              </a:ext>
            </a:extLst>
          </p:cNvPr>
          <p:cNvSpPr txBox="1"/>
          <p:nvPr/>
        </p:nvSpPr>
        <p:spPr>
          <a:xfrm>
            <a:off x="2644726" y="5707063"/>
            <a:ext cx="6949439" cy="369332"/>
          </a:xfrm>
          <a:prstGeom prst="rect">
            <a:avLst/>
          </a:prstGeom>
          <a:noFill/>
        </p:spPr>
        <p:txBody>
          <a:bodyPr wrap="square" rtlCol="0">
            <a:spAutoFit/>
          </a:bodyPr>
          <a:lstStyle/>
          <a:p>
            <a:r>
              <a:rPr lang="en-CA" dirty="0"/>
              <a:t>Source: </a:t>
            </a:r>
            <a:r>
              <a:rPr lang="en-US" dirty="0">
                <a:hlinkClick r:id="rId2"/>
              </a:rPr>
              <a:t>https://www.redhat.com/en/topics/security/api-security</a:t>
            </a:r>
            <a:endParaRPr lang="en-US" dirty="0"/>
          </a:p>
        </p:txBody>
      </p:sp>
    </p:spTree>
    <p:extLst>
      <p:ext uri="{BB962C8B-B14F-4D97-AF65-F5344CB8AC3E}">
        <p14:creationId xmlns:p14="http://schemas.microsoft.com/office/powerpoint/2010/main" val="1363011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82000"/>
                <a:satMod val="150000"/>
                <a:lumMod val="160000"/>
              </a:schemeClr>
            </a:duotone>
          </a:blip>
          <a:stretch/>
        </a:blipFill>
        <a:effectLst/>
      </p:bgPr>
    </p:bg>
    <p:spTree>
      <p:nvGrpSpPr>
        <p:cNvPr id="1" name=""/>
        <p:cNvGrpSpPr/>
        <p:nvPr/>
      </p:nvGrpSpPr>
      <p:grpSpPr>
        <a:xfrm>
          <a:off x="0" y="0"/>
          <a:ext cx="0" cy="0"/>
          <a:chOff x="0" y="0"/>
          <a:chExt cx="0" cy="0"/>
        </a:xfrm>
      </p:grpSpPr>
      <p:pic>
        <p:nvPicPr>
          <p:cNvPr id="15" name="Picture 2">
            <a:extLst>
              <a:ext uri="{FF2B5EF4-FFF2-40B4-BE49-F238E27FC236}">
                <a16:creationId xmlns:a16="http://schemas.microsoft.com/office/drawing/2014/main" id="{33D44672-E0E3-4674-950D-BD508BE4531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7" name="Group 16">
            <a:extLst>
              <a:ext uri="{FF2B5EF4-FFF2-40B4-BE49-F238E27FC236}">
                <a16:creationId xmlns:a16="http://schemas.microsoft.com/office/drawing/2014/main" id="{C320E816-B393-45A7-B72E-0E7957C1F57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8" name="Rectangle 5">
              <a:extLst>
                <a:ext uri="{FF2B5EF4-FFF2-40B4-BE49-F238E27FC236}">
                  <a16:creationId xmlns:a16="http://schemas.microsoft.com/office/drawing/2014/main" id="{FA8BF52E-F01E-4F10-AD3E-209E6561106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9" name="Freeform 6">
              <a:extLst>
                <a:ext uri="{FF2B5EF4-FFF2-40B4-BE49-F238E27FC236}">
                  <a16:creationId xmlns:a16="http://schemas.microsoft.com/office/drawing/2014/main" id="{5CCD0569-C62E-48FB-A8BB-6BC8387F18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7">
              <a:extLst>
                <a:ext uri="{FF2B5EF4-FFF2-40B4-BE49-F238E27FC236}">
                  <a16:creationId xmlns:a16="http://schemas.microsoft.com/office/drawing/2014/main" id="{174BD00C-33C4-4671-B4FE-160539C7CC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Rectangle 8">
              <a:extLst>
                <a:ext uri="{FF2B5EF4-FFF2-40B4-BE49-F238E27FC236}">
                  <a16:creationId xmlns:a16="http://schemas.microsoft.com/office/drawing/2014/main" id="{FBA088E6-2B20-422C-B1A4-FC1D5C83BD4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2" name="Freeform 9">
              <a:extLst>
                <a:ext uri="{FF2B5EF4-FFF2-40B4-BE49-F238E27FC236}">
                  <a16:creationId xmlns:a16="http://schemas.microsoft.com/office/drawing/2014/main" id="{59E0759F-8BBC-4BFB-BFC8-88089196BA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0">
              <a:extLst>
                <a:ext uri="{FF2B5EF4-FFF2-40B4-BE49-F238E27FC236}">
                  <a16:creationId xmlns:a16="http://schemas.microsoft.com/office/drawing/2014/main" id="{841556E7-C3FA-4293-BC40-79A114184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1">
              <a:extLst>
                <a:ext uri="{FF2B5EF4-FFF2-40B4-BE49-F238E27FC236}">
                  <a16:creationId xmlns:a16="http://schemas.microsoft.com/office/drawing/2014/main" id="{5776AD70-B265-4282-9F6D-A6FF2968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2">
              <a:extLst>
                <a:ext uri="{FF2B5EF4-FFF2-40B4-BE49-F238E27FC236}">
                  <a16:creationId xmlns:a16="http://schemas.microsoft.com/office/drawing/2014/main" id="{8B4764B4-C673-4421-9691-45A236FA5A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3">
              <a:extLst>
                <a:ext uri="{FF2B5EF4-FFF2-40B4-BE49-F238E27FC236}">
                  <a16:creationId xmlns:a16="http://schemas.microsoft.com/office/drawing/2014/main" id="{820C4B27-9DCA-4BE7-8DA2-F0CEDA297B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14">
              <a:extLst>
                <a:ext uri="{FF2B5EF4-FFF2-40B4-BE49-F238E27FC236}">
                  <a16:creationId xmlns:a16="http://schemas.microsoft.com/office/drawing/2014/main" id="{10228B76-9508-4406-9511-086A595AA4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15">
              <a:extLst>
                <a:ext uri="{FF2B5EF4-FFF2-40B4-BE49-F238E27FC236}">
                  <a16:creationId xmlns:a16="http://schemas.microsoft.com/office/drawing/2014/main" id="{CB09C001-F04E-43E0-B05A-ED31B2EA1B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16">
              <a:extLst>
                <a:ext uri="{FF2B5EF4-FFF2-40B4-BE49-F238E27FC236}">
                  <a16:creationId xmlns:a16="http://schemas.microsoft.com/office/drawing/2014/main" id="{015DC477-AE9B-4344-B43E-7C294BEA8C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17">
              <a:extLst>
                <a:ext uri="{FF2B5EF4-FFF2-40B4-BE49-F238E27FC236}">
                  <a16:creationId xmlns:a16="http://schemas.microsoft.com/office/drawing/2014/main" id="{230F46F5-5693-4D4E-BE6D-B4721D6365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18">
              <a:extLst>
                <a:ext uri="{FF2B5EF4-FFF2-40B4-BE49-F238E27FC236}">
                  <a16:creationId xmlns:a16="http://schemas.microsoft.com/office/drawing/2014/main" id="{C5037ACC-178A-49DD-94AD-8B2842E6480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19">
              <a:extLst>
                <a:ext uri="{FF2B5EF4-FFF2-40B4-BE49-F238E27FC236}">
                  <a16:creationId xmlns:a16="http://schemas.microsoft.com/office/drawing/2014/main" id="{B57FC6E7-5636-4B0D-BCEF-F0FF4CF63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0">
              <a:extLst>
                <a:ext uri="{FF2B5EF4-FFF2-40B4-BE49-F238E27FC236}">
                  <a16:creationId xmlns:a16="http://schemas.microsoft.com/office/drawing/2014/main" id="{AEAF7536-4FD5-40B2-A47E-12701FBF60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1">
              <a:extLst>
                <a:ext uri="{FF2B5EF4-FFF2-40B4-BE49-F238E27FC236}">
                  <a16:creationId xmlns:a16="http://schemas.microsoft.com/office/drawing/2014/main" id="{492EE95C-CA9E-4C04-8904-AD4E3CF12B3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2">
              <a:extLst>
                <a:ext uri="{FF2B5EF4-FFF2-40B4-BE49-F238E27FC236}">
                  <a16:creationId xmlns:a16="http://schemas.microsoft.com/office/drawing/2014/main" id="{4176F3CC-BEC5-48D6-9EC4-FE53B35A5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3">
              <a:extLst>
                <a:ext uri="{FF2B5EF4-FFF2-40B4-BE49-F238E27FC236}">
                  <a16:creationId xmlns:a16="http://schemas.microsoft.com/office/drawing/2014/main" id="{1843132F-2E68-467D-8203-4734ED67E7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24">
              <a:extLst>
                <a:ext uri="{FF2B5EF4-FFF2-40B4-BE49-F238E27FC236}">
                  <a16:creationId xmlns:a16="http://schemas.microsoft.com/office/drawing/2014/main" id="{2BB3C725-0DC0-42C7-8DE6-1759523ECE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25">
              <a:extLst>
                <a:ext uri="{FF2B5EF4-FFF2-40B4-BE49-F238E27FC236}">
                  <a16:creationId xmlns:a16="http://schemas.microsoft.com/office/drawing/2014/main" id="{B6DD478C-18EF-4E12-8F25-30385944FD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26">
              <a:extLst>
                <a:ext uri="{FF2B5EF4-FFF2-40B4-BE49-F238E27FC236}">
                  <a16:creationId xmlns:a16="http://schemas.microsoft.com/office/drawing/2014/main" id="{9BF402B3-6657-427D-8B4C-4D183AE18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27">
              <a:extLst>
                <a:ext uri="{FF2B5EF4-FFF2-40B4-BE49-F238E27FC236}">
                  <a16:creationId xmlns:a16="http://schemas.microsoft.com/office/drawing/2014/main" id="{8B9AD51E-B681-4AB6-8328-020F97F0EF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Freeform 28">
              <a:extLst>
                <a:ext uri="{FF2B5EF4-FFF2-40B4-BE49-F238E27FC236}">
                  <a16:creationId xmlns:a16="http://schemas.microsoft.com/office/drawing/2014/main" id="{965C3DF4-5EE2-438F-BAD8-1263AA5DBD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Freeform 29">
              <a:extLst>
                <a:ext uri="{FF2B5EF4-FFF2-40B4-BE49-F238E27FC236}">
                  <a16:creationId xmlns:a16="http://schemas.microsoft.com/office/drawing/2014/main" id="{13FD4F16-837E-4B6E-A8BF-52FE99722C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3" name="Freeform 30">
              <a:extLst>
                <a:ext uri="{FF2B5EF4-FFF2-40B4-BE49-F238E27FC236}">
                  <a16:creationId xmlns:a16="http://schemas.microsoft.com/office/drawing/2014/main" id="{E8347121-B702-41AD-9A01-4681E8E6CE8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31">
              <a:extLst>
                <a:ext uri="{FF2B5EF4-FFF2-40B4-BE49-F238E27FC236}">
                  <a16:creationId xmlns:a16="http://schemas.microsoft.com/office/drawing/2014/main" id="{AA0FA0CD-862B-4345-BD18-63E860E7F0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2">
              <a:extLst>
                <a:ext uri="{FF2B5EF4-FFF2-40B4-BE49-F238E27FC236}">
                  <a16:creationId xmlns:a16="http://schemas.microsoft.com/office/drawing/2014/main" id="{474EBBAA-B729-410A-98FD-9B25F6459E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Rectangle 33">
              <a:extLst>
                <a:ext uri="{FF2B5EF4-FFF2-40B4-BE49-F238E27FC236}">
                  <a16:creationId xmlns:a16="http://schemas.microsoft.com/office/drawing/2014/main" id="{2735A1B4-E9C7-457E-BA06-ECA0E88036D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7" name="Freeform 34">
              <a:extLst>
                <a:ext uri="{FF2B5EF4-FFF2-40B4-BE49-F238E27FC236}">
                  <a16:creationId xmlns:a16="http://schemas.microsoft.com/office/drawing/2014/main" id="{43B5A362-F1A0-4795-94D2-1EDCDBC0DA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35">
              <a:extLst>
                <a:ext uri="{FF2B5EF4-FFF2-40B4-BE49-F238E27FC236}">
                  <a16:creationId xmlns:a16="http://schemas.microsoft.com/office/drawing/2014/main" id="{DD59E06C-0307-4B04-A013-C304E597B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36">
              <a:extLst>
                <a:ext uri="{FF2B5EF4-FFF2-40B4-BE49-F238E27FC236}">
                  <a16:creationId xmlns:a16="http://schemas.microsoft.com/office/drawing/2014/main" id="{36BC7AF8-4554-46B6-8C29-E7FDD0FD78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37">
              <a:extLst>
                <a:ext uri="{FF2B5EF4-FFF2-40B4-BE49-F238E27FC236}">
                  <a16:creationId xmlns:a16="http://schemas.microsoft.com/office/drawing/2014/main" id="{73044F3B-8920-4F7E-BBE7-1562D8EB9C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38">
              <a:extLst>
                <a:ext uri="{FF2B5EF4-FFF2-40B4-BE49-F238E27FC236}">
                  <a16:creationId xmlns:a16="http://schemas.microsoft.com/office/drawing/2014/main" id="{BD875300-3AEC-46E8-A480-D3A90EE32D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39">
              <a:extLst>
                <a:ext uri="{FF2B5EF4-FFF2-40B4-BE49-F238E27FC236}">
                  <a16:creationId xmlns:a16="http://schemas.microsoft.com/office/drawing/2014/main" id="{C6D2D370-CE1A-4D88-A5AA-ADF03133BC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Freeform 40">
              <a:extLst>
                <a:ext uri="{FF2B5EF4-FFF2-40B4-BE49-F238E27FC236}">
                  <a16:creationId xmlns:a16="http://schemas.microsoft.com/office/drawing/2014/main" id="{626C097A-E038-4964-B469-C38E44BB98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Freeform 41">
              <a:extLst>
                <a:ext uri="{FF2B5EF4-FFF2-40B4-BE49-F238E27FC236}">
                  <a16:creationId xmlns:a16="http://schemas.microsoft.com/office/drawing/2014/main" id="{C18F279C-F6DE-4705-B473-5804BF614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5" name="Freeform 42">
              <a:extLst>
                <a:ext uri="{FF2B5EF4-FFF2-40B4-BE49-F238E27FC236}">
                  <a16:creationId xmlns:a16="http://schemas.microsoft.com/office/drawing/2014/main" id="{2A52CC64-02CD-443F-B158-E1AFFBB1D6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43">
              <a:extLst>
                <a:ext uri="{FF2B5EF4-FFF2-40B4-BE49-F238E27FC236}">
                  <a16:creationId xmlns:a16="http://schemas.microsoft.com/office/drawing/2014/main" id="{62DFE5BE-9D50-440B-B721-C0986EC053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44">
              <a:extLst>
                <a:ext uri="{FF2B5EF4-FFF2-40B4-BE49-F238E27FC236}">
                  <a16:creationId xmlns:a16="http://schemas.microsoft.com/office/drawing/2014/main" id="{50FCDEE9-3395-471D-8202-A47345FEDF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Rectangle 45">
              <a:extLst>
                <a:ext uri="{FF2B5EF4-FFF2-40B4-BE49-F238E27FC236}">
                  <a16:creationId xmlns:a16="http://schemas.microsoft.com/office/drawing/2014/main" id="{702E07B4-588B-46D9-8D79-7C1CBCFB237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9" name="Freeform 46">
              <a:extLst>
                <a:ext uri="{FF2B5EF4-FFF2-40B4-BE49-F238E27FC236}">
                  <a16:creationId xmlns:a16="http://schemas.microsoft.com/office/drawing/2014/main" id="{7857BDA2-0EB8-4A46-86CC-64BA98DF4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47">
              <a:extLst>
                <a:ext uri="{FF2B5EF4-FFF2-40B4-BE49-F238E27FC236}">
                  <a16:creationId xmlns:a16="http://schemas.microsoft.com/office/drawing/2014/main" id="{5B15FA3D-3641-430F-90AD-63F5A50E48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48">
              <a:extLst>
                <a:ext uri="{FF2B5EF4-FFF2-40B4-BE49-F238E27FC236}">
                  <a16:creationId xmlns:a16="http://schemas.microsoft.com/office/drawing/2014/main" id="{A3A6D048-F3EC-4C4B-9F14-877821D29B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49">
              <a:extLst>
                <a:ext uri="{FF2B5EF4-FFF2-40B4-BE49-F238E27FC236}">
                  <a16:creationId xmlns:a16="http://schemas.microsoft.com/office/drawing/2014/main" id="{9A62FA7A-B423-4E71-A853-21DEEA051C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0">
              <a:extLst>
                <a:ext uri="{FF2B5EF4-FFF2-40B4-BE49-F238E27FC236}">
                  <a16:creationId xmlns:a16="http://schemas.microsoft.com/office/drawing/2014/main" id="{4FA8E7C9-FF45-4B91-976D-1D7B5BE0CA3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1">
              <a:extLst>
                <a:ext uri="{FF2B5EF4-FFF2-40B4-BE49-F238E27FC236}">
                  <a16:creationId xmlns:a16="http://schemas.microsoft.com/office/drawing/2014/main" id="{2F563A0A-EFDC-4681-BF8D-1C442B4E25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2">
              <a:extLst>
                <a:ext uri="{FF2B5EF4-FFF2-40B4-BE49-F238E27FC236}">
                  <a16:creationId xmlns:a16="http://schemas.microsoft.com/office/drawing/2014/main" id="{478A5624-D8BD-4F2C-9660-2E2BBF4870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53">
              <a:extLst>
                <a:ext uri="{FF2B5EF4-FFF2-40B4-BE49-F238E27FC236}">
                  <a16:creationId xmlns:a16="http://schemas.microsoft.com/office/drawing/2014/main" id="{5974B6BD-6FBA-49FD-8858-BA17926FBE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54">
              <a:extLst>
                <a:ext uri="{FF2B5EF4-FFF2-40B4-BE49-F238E27FC236}">
                  <a16:creationId xmlns:a16="http://schemas.microsoft.com/office/drawing/2014/main" id="{5C02FA29-BFBF-420E-B179-99DEAC5719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8" name="Freeform 55">
              <a:extLst>
                <a:ext uri="{FF2B5EF4-FFF2-40B4-BE49-F238E27FC236}">
                  <a16:creationId xmlns:a16="http://schemas.microsoft.com/office/drawing/2014/main" id="{B3165781-435B-4B36-B90A-EEF0CC1609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9" name="Freeform 56">
              <a:extLst>
                <a:ext uri="{FF2B5EF4-FFF2-40B4-BE49-F238E27FC236}">
                  <a16:creationId xmlns:a16="http://schemas.microsoft.com/office/drawing/2014/main" id="{1EAD39FE-DF4A-472E-BF18-35DC0C1D81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0" name="Freeform 57">
              <a:extLst>
                <a:ext uri="{FF2B5EF4-FFF2-40B4-BE49-F238E27FC236}">
                  <a16:creationId xmlns:a16="http://schemas.microsoft.com/office/drawing/2014/main" id="{A28CFFD1-1AA5-4840-9322-F54994B53D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1" name="Freeform 58">
              <a:extLst>
                <a:ext uri="{FF2B5EF4-FFF2-40B4-BE49-F238E27FC236}">
                  <a16:creationId xmlns:a16="http://schemas.microsoft.com/office/drawing/2014/main" id="{416BAD59-23C0-4E04-AA3B-6EFDE9DA60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2" name="Title 1">
            <a:extLst>
              <a:ext uri="{FF2B5EF4-FFF2-40B4-BE49-F238E27FC236}">
                <a16:creationId xmlns:a16="http://schemas.microsoft.com/office/drawing/2014/main" id="{8DD27328-4BEE-4313-9995-2207AC95A7C5}"/>
              </a:ext>
            </a:extLst>
          </p:cNvPr>
          <p:cNvSpPr>
            <a:spLocks noGrp="1"/>
          </p:cNvSpPr>
          <p:nvPr>
            <p:ph type="title"/>
          </p:nvPr>
        </p:nvSpPr>
        <p:spPr>
          <a:xfrm>
            <a:off x="1617233" y="4539573"/>
            <a:ext cx="8957534" cy="1182838"/>
          </a:xfrm>
        </p:spPr>
        <p:txBody>
          <a:bodyPr vert="horz" lIns="91440" tIns="45720" rIns="91440" bIns="45720" rtlCol="0" anchor="b">
            <a:normAutofit/>
          </a:bodyPr>
          <a:lstStyle/>
          <a:p>
            <a:pPr algn="ctr"/>
            <a:r>
              <a:rPr lang="en-US" sz="4800" dirty="0"/>
              <a:t>How a </a:t>
            </a:r>
            <a:r>
              <a:rPr lang="en-US" sz="4800" dirty="0" err="1"/>
              <a:t>api</a:t>
            </a:r>
            <a:r>
              <a:rPr lang="en-US" sz="4800" dirty="0"/>
              <a:t> WORKS</a:t>
            </a:r>
          </a:p>
        </p:txBody>
      </p:sp>
      <p:sp>
        <p:nvSpPr>
          <p:cNvPr id="73" name="Round Diagonal Corner Rectangle 6">
            <a:extLst>
              <a:ext uri="{FF2B5EF4-FFF2-40B4-BE49-F238E27FC236}">
                <a16:creationId xmlns:a16="http://schemas.microsoft.com/office/drawing/2014/main" id="{A6EE5B48-E543-4C5E-945A-D3C8415BE2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974" y="639965"/>
            <a:ext cx="10879991" cy="3598548"/>
          </a:xfrm>
          <a:prstGeom prst="round2DiagRect">
            <a:avLst>
              <a:gd name="adj1" fmla="val 9529"/>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screenshot of a cell phone&#10;&#10;Description automatically generated">
            <a:extLst>
              <a:ext uri="{FF2B5EF4-FFF2-40B4-BE49-F238E27FC236}">
                <a16:creationId xmlns:a16="http://schemas.microsoft.com/office/drawing/2014/main" id="{0F518E37-354F-455D-9A30-02833A43F969}"/>
              </a:ext>
            </a:extLst>
          </p:cNvPr>
          <p:cNvPicPr>
            <a:picLocks noChangeAspect="1"/>
          </p:cNvPicPr>
          <p:nvPr/>
        </p:nvPicPr>
        <p:blipFill rotWithShape="1">
          <a:blip r:embed="rId4">
            <a:extLst>
              <a:ext uri="{28A0092B-C50C-407E-A947-70E740481C1C}">
                <a14:useLocalDpi xmlns:a14="http://schemas.microsoft.com/office/drawing/2010/main" val="0"/>
              </a:ext>
            </a:extLst>
          </a:blip>
          <a:srcRect t="4977" r="1" b="1"/>
          <a:stretch/>
        </p:blipFill>
        <p:spPr>
          <a:xfrm>
            <a:off x="973635" y="951493"/>
            <a:ext cx="10266669" cy="2975493"/>
          </a:xfrm>
          <a:prstGeom prst="rect">
            <a:avLst/>
          </a:prstGeom>
        </p:spPr>
      </p:pic>
    </p:spTree>
    <p:extLst>
      <p:ext uri="{BB962C8B-B14F-4D97-AF65-F5344CB8AC3E}">
        <p14:creationId xmlns:p14="http://schemas.microsoft.com/office/powerpoint/2010/main" val="11551544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otalTime>143</TotalTime>
  <Words>753</Words>
  <Application>Microsoft Office PowerPoint</Application>
  <PresentationFormat>Widescreen</PresentationFormat>
  <Paragraphs>59</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Tw Cen MT</vt:lpstr>
      <vt:lpstr>Circuit</vt:lpstr>
      <vt:lpstr>Information Encoding Standards       Secure API with JWT TokeN</vt:lpstr>
      <vt:lpstr>About me:</vt:lpstr>
      <vt:lpstr>My project</vt:lpstr>
      <vt:lpstr>The proposed challenge</vt:lpstr>
      <vt:lpstr>The security implementation</vt:lpstr>
      <vt:lpstr>The options of jwt</vt:lpstr>
      <vt:lpstr>Web Imaging</vt:lpstr>
      <vt:lpstr>Why is API security important?</vt:lpstr>
      <vt:lpstr>How a api WORKS</vt:lpstr>
      <vt:lpstr>How a secure api with jWt works</vt:lpstr>
      <vt:lpstr>Recommended api frameworks</vt:lpstr>
      <vt:lpstr>Recommended api frameworks</vt:lpstr>
      <vt:lpstr>Data interexchange and transportation format</vt:lpstr>
      <vt:lpstr>Storing data in other locations</vt:lpstr>
      <vt:lpstr>Ethical concerns regarding personal data</vt:lpstr>
      <vt:lpstr>Ethical concerns regarding personal data</vt:lpstr>
      <vt:lpstr>Ethical concerns regarding personal data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API with JWT TokeN</dc:title>
  <dc:creator>Bruno Andrade Pinto Simoes</dc:creator>
  <cp:lastModifiedBy>Bruno Andrade Pinto Simoes</cp:lastModifiedBy>
  <cp:revision>7</cp:revision>
  <dcterms:created xsi:type="dcterms:W3CDTF">2020-04-16T09:26:27Z</dcterms:created>
  <dcterms:modified xsi:type="dcterms:W3CDTF">2020-04-16T12:04:20Z</dcterms:modified>
</cp:coreProperties>
</file>