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7620000" cx="101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/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800" u="none" cap="none" strike="noStrike"/>
              <a:t>Distribute per mail? Shared folder?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MS PGothic"/>
                <a:ea typeface="MS PGothic"/>
                <a:cs typeface="MS PGothic"/>
                <a:sym typeface="MS PGothic"/>
              </a:rPr>
              <a:t>*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MS PGothic"/>
                <a:ea typeface="MS PGothic"/>
                <a:cs typeface="MS PGothic"/>
                <a:sym typeface="MS PGothic"/>
              </a:rPr>
              <a:t>*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800" u="none" cap="none" strike="noStrike"/>
              <a:t>Git itself has no access controls. There are various tools to add access controls for Git, Gerrit is one of them.</a:t>
            </a:r>
          </a:p>
        </p:txBody>
      </p:sp>
      <p:sp>
        <p:nvSpPr>
          <p:cNvPr id="300" name="Shape 300"/>
          <p:cNvSpPr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MS PGothic"/>
                <a:ea typeface="MS PGothic"/>
                <a:cs typeface="MS PGothic"/>
                <a:sym typeface="MS PGothic"/>
              </a:rPr>
              <a:t>*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Access rights fine granular on branch level and per Gerrit action.</a:t>
            </a:r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Gerrit behaves as normal git server</a:t>
            </a:r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</a:t>
            </a:r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>
                <a:latin typeface="MS PGothic"/>
                <a:ea typeface="MS PGothic"/>
                <a:cs typeface="MS PGothic"/>
                <a:sym typeface="MS PGothic"/>
              </a:rPr>
              <a:t>*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*</a:t>
            </a:r>
          </a:p>
        </p:txBody>
      </p:sp>
      <p:sp>
        <p:nvSpPr>
          <p:cNvPr id="614" name="Shape 614"/>
          <p:cNvSpPr/>
          <p:nvPr/>
        </p:nvSpPr>
        <p:spPr>
          <a:xfrm>
            <a:off x="1209675" y="693737"/>
            <a:ext cx="443865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685800" y="4341812"/>
            <a:ext cx="54879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7239000" y="676275"/>
            <a:ext cx="2158999" cy="6097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762000" y="676275"/>
            <a:ext cx="6324600" cy="6097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6525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4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4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400" lvl="5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400" lvl="6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400" lvl="7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4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762000" y="676275"/>
            <a:ext cx="8635999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62000" y="2200275"/>
            <a:ext cx="8635999" cy="4573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6525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4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4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400" lvl="5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400" lvl="6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400" lvl="7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4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762000" y="2366963"/>
            <a:ext cx="8635999" cy="1633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1524000" y="4318000"/>
            <a:ext cx="7112000" cy="194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762000" y="676275"/>
            <a:ext cx="8635999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762000" y="2200275"/>
            <a:ext cx="8635999" cy="4573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6525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4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4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400" lvl="5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400" lvl="6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400" lvl="7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4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990725" y="5334000"/>
            <a:ext cx="6096000" cy="630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/>
          <p:nvPr>
            <p:ph idx="2" type="pic"/>
          </p:nvPr>
        </p:nvSpPr>
        <p:spPr>
          <a:xfrm>
            <a:off x="1990725" y="681037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990725" y="5964237"/>
            <a:ext cx="60960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Times New Roman"/>
              <a:buNone/>
              <a:defRPr sz="1400"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 sz="1200"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 sz="1000"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 sz="900"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 sz="900"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 sz="900"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 sz="900"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 sz="900"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508000" y="303212"/>
            <a:ext cx="3343274" cy="12906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971925" y="303212"/>
            <a:ext cx="5680075" cy="6503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508000" y="1593850"/>
            <a:ext cx="3343274" cy="5213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Times New Roman"/>
              <a:buNone/>
              <a:defRPr sz="1400"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 sz="1200"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 sz="1000"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 sz="900"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 sz="900"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 sz="900"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 sz="900"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 sz="900"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762000" y="676275"/>
            <a:ext cx="8635999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508000" y="1704975"/>
            <a:ext cx="4489449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Times New Roman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 b="1" sz="16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508000" y="2416175"/>
            <a:ext cx="4489449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160962" y="1704975"/>
            <a:ext cx="4491037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Times New Roman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 b="1" sz="1600"/>
            </a:lvl9pPr>
          </a:lstStyle>
          <a:p/>
        </p:txBody>
      </p:sp>
      <p:sp>
        <p:nvSpPr>
          <p:cNvPr id="37" name="Shape 37"/>
          <p:cNvSpPr txBox="1"/>
          <p:nvPr>
            <p:ph idx="4" type="body"/>
          </p:nvPr>
        </p:nvSpPr>
        <p:spPr>
          <a:xfrm>
            <a:off x="5160962" y="2416175"/>
            <a:ext cx="4491037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62000" y="676275"/>
            <a:ext cx="8635999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62000" y="2200275"/>
            <a:ext cx="4241799" cy="457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156200" y="2200275"/>
            <a:ext cx="4241799" cy="457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03275" y="4895850"/>
            <a:ext cx="8635999" cy="151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small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03275" y="3228975"/>
            <a:ext cx="8635999" cy="1666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Times New Roman"/>
              <a:buNone/>
              <a:defRPr sz="2000"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 sz="1800"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 sz="1600"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 sz="1400"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 sz="1400"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 sz="1400"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 sz="1400"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 sz="1400"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762000" y="676275"/>
            <a:ext cx="8635999" cy="127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762000" y="2200275"/>
            <a:ext cx="8635999" cy="4573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6525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4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4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4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4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4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4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62000" y="6942136"/>
            <a:ext cx="2117725" cy="509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470275" y="6942136"/>
            <a:ext cx="3219450" cy="509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280275" y="6942136"/>
            <a:ext cx="2119312" cy="509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png"/><Relationship Id="rId11" Type="http://schemas.openxmlformats.org/officeDocument/2006/relationships/image" Target="../media/image37.png"/><Relationship Id="rId10" Type="http://schemas.openxmlformats.org/officeDocument/2006/relationships/image" Target="../media/image35.png"/><Relationship Id="rId13" Type="http://schemas.openxmlformats.org/officeDocument/2006/relationships/image" Target="../media/image39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5" Type="http://schemas.openxmlformats.org/officeDocument/2006/relationships/image" Target="../media/image40.png"/><Relationship Id="rId14" Type="http://schemas.openxmlformats.org/officeDocument/2006/relationships/image" Target="../media/image38.png"/><Relationship Id="rId17" Type="http://schemas.openxmlformats.org/officeDocument/2006/relationships/image" Target="../media/image43.png"/><Relationship Id="rId16" Type="http://schemas.openxmlformats.org/officeDocument/2006/relationships/image" Target="../media/image44.png"/><Relationship Id="rId5" Type="http://schemas.openxmlformats.org/officeDocument/2006/relationships/image" Target="../media/image34.png"/><Relationship Id="rId19" Type="http://schemas.openxmlformats.org/officeDocument/2006/relationships/image" Target="../media/image41.png"/><Relationship Id="rId6" Type="http://schemas.openxmlformats.org/officeDocument/2006/relationships/image" Target="../media/image30.png"/><Relationship Id="rId18" Type="http://schemas.openxmlformats.org/officeDocument/2006/relationships/image" Target="../media/image42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51.png"/><Relationship Id="rId13" Type="http://schemas.openxmlformats.org/officeDocument/2006/relationships/image" Target="../media/image54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6.png"/><Relationship Id="rId4" Type="http://schemas.openxmlformats.org/officeDocument/2006/relationships/image" Target="../media/image79.png"/><Relationship Id="rId9" Type="http://schemas.openxmlformats.org/officeDocument/2006/relationships/image" Target="../media/image53.png"/><Relationship Id="rId15" Type="http://schemas.openxmlformats.org/officeDocument/2006/relationships/image" Target="../media/image57.png"/><Relationship Id="rId14" Type="http://schemas.openxmlformats.org/officeDocument/2006/relationships/image" Target="../media/image56.png"/><Relationship Id="rId17" Type="http://schemas.openxmlformats.org/officeDocument/2006/relationships/image" Target="../media/image60.png"/><Relationship Id="rId16" Type="http://schemas.openxmlformats.org/officeDocument/2006/relationships/image" Target="../media/image58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1.jpg"/><Relationship Id="rId4" Type="http://schemas.openxmlformats.org/officeDocument/2006/relationships/image" Target="../media/image63.png"/><Relationship Id="rId5" Type="http://schemas.openxmlformats.org/officeDocument/2006/relationships/image" Target="../media/image6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1.jpg"/><Relationship Id="rId4" Type="http://schemas.openxmlformats.org/officeDocument/2006/relationships/image" Target="../media/image63.png"/><Relationship Id="rId5" Type="http://schemas.openxmlformats.org/officeDocument/2006/relationships/image" Target="../media/image6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jpg"/><Relationship Id="rId4" Type="http://schemas.openxmlformats.org/officeDocument/2006/relationships/image" Target="../media/image63.png"/><Relationship Id="rId5" Type="http://schemas.openxmlformats.org/officeDocument/2006/relationships/image" Target="../media/image62.png"/><Relationship Id="rId6" Type="http://schemas.openxmlformats.org/officeDocument/2006/relationships/image" Target="../media/image6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1.jpg"/><Relationship Id="rId4" Type="http://schemas.openxmlformats.org/officeDocument/2006/relationships/image" Target="../media/image63.png"/><Relationship Id="rId5" Type="http://schemas.openxmlformats.org/officeDocument/2006/relationships/image" Target="../media/image62.png"/><Relationship Id="rId6" Type="http://schemas.openxmlformats.org/officeDocument/2006/relationships/image" Target="../media/image65.jpg"/><Relationship Id="rId7" Type="http://schemas.openxmlformats.org/officeDocument/2006/relationships/image" Target="../media/image6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1.jpg"/><Relationship Id="rId4" Type="http://schemas.openxmlformats.org/officeDocument/2006/relationships/image" Target="../media/image63.png"/><Relationship Id="rId5" Type="http://schemas.openxmlformats.org/officeDocument/2006/relationships/image" Target="../media/image62.png"/><Relationship Id="rId6" Type="http://schemas.openxmlformats.org/officeDocument/2006/relationships/image" Target="../media/image65.jpg"/><Relationship Id="rId7" Type="http://schemas.openxmlformats.org/officeDocument/2006/relationships/image" Target="../media/image6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1.jpg"/><Relationship Id="rId4" Type="http://schemas.openxmlformats.org/officeDocument/2006/relationships/image" Target="../media/image63.png"/><Relationship Id="rId5" Type="http://schemas.openxmlformats.org/officeDocument/2006/relationships/image" Target="../media/image6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1.jpg"/><Relationship Id="rId4" Type="http://schemas.openxmlformats.org/officeDocument/2006/relationships/image" Target="../media/image63.png"/><Relationship Id="rId5" Type="http://schemas.openxmlformats.org/officeDocument/2006/relationships/image" Target="../media/image62.png"/><Relationship Id="rId6" Type="http://schemas.openxmlformats.org/officeDocument/2006/relationships/image" Target="../media/image6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1.jpg"/><Relationship Id="rId4" Type="http://schemas.openxmlformats.org/officeDocument/2006/relationships/image" Target="../media/image63.png"/><Relationship Id="rId5" Type="http://schemas.openxmlformats.org/officeDocument/2006/relationships/image" Target="../media/image62.png"/><Relationship Id="rId6" Type="http://schemas.openxmlformats.org/officeDocument/2006/relationships/image" Target="../media/image6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1.jpg"/><Relationship Id="rId4" Type="http://schemas.openxmlformats.org/officeDocument/2006/relationships/image" Target="../media/image63.png"/><Relationship Id="rId5" Type="http://schemas.openxmlformats.org/officeDocument/2006/relationships/image" Target="../media/image62.png"/><Relationship Id="rId6" Type="http://schemas.openxmlformats.org/officeDocument/2006/relationships/image" Target="../media/image64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1.jpg"/><Relationship Id="rId4" Type="http://schemas.openxmlformats.org/officeDocument/2006/relationships/image" Target="../media/image63.png"/><Relationship Id="rId5" Type="http://schemas.openxmlformats.org/officeDocument/2006/relationships/image" Target="../media/image72.png"/><Relationship Id="rId6" Type="http://schemas.openxmlformats.org/officeDocument/2006/relationships/image" Target="../media/image6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3.png"/><Relationship Id="rId4" Type="http://schemas.openxmlformats.org/officeDocument/2006/relationships/image" Target="../media/image61.jpg"/><Relationship Id="rId5" Type="http://schemas.openxmlformats.org/officeDocument/2006/relationships/image" Target="../media/image63.png"/><Relationship Id="rId6" Type="http://schemas.openxmlformats.org/officeDocument/2006/relationships/image" Target="../media/image6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1.jpg"/><Relationship Id="rId4" Type="http://schemas.openxmlformats.org/officeDocument/2006/relationships/image" Target="../media/image63.png"/><Relationship Id="rId5" Type="http://schemas.openxmlformats.org/officeDocument/2006/relationships/image" Target="../media/image7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1.jpg"/><Relationship Id="rId4" Type="http://schemas.openxmlformats.org/officeDocument/2006/relationships/image" Target="../media/image6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hyperlink" Target="http://git.eclipse.org/r/" TargetMode="Externa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3.png"/><Relationship Id="rId17" Type="http://schemas.openxmlformats.org/officeDocument/2006/relationships/image" Target="../media/image27.png"/><Relationship Id="rId16" Type="http://schemas.openxmlformats.org/officeDocument/2006/relationships/image" Target="../media/image26.png"/><Relationship Id="rId5" Type="http://schemas.openxmlformats.org/officeDocument/2006/relationships/image" Target="../media/image14.png"/><Relationship Id="rId19" Type="http://schemas.openxmlformats.org/officeDocument/2006/relationships/image" Target="../media/image6.png"/><Relationship Id="rId6" Type="http://schemas.openxmlformats.org/officeDocument/2006/relationships/image" Target="../media/image15.png"/><Relationship Id="rId18" Type="http://schemas.openxmlformats.org/officeDocument/2006/relationships/image" Target="../media/image29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7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7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8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7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7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://eclipse.org/projects/scmcountdown.php" TargetMode="External"/><Relationship Id="rId5" Type="http://schemas.openxmlformats.org/officeDocument/2006/relationships/hyperlink" Target="http://code.google.com/p/rietveld/downloads/detail?name=Mondrian2006.pdf" TargetMode="External"/><Relationship Id="rId6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Relationship Id="rId4" Type="http://schemas.openxmlformats.org/officeDocument/2006/relationships/image" Target="../media/image7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://eclipse.org/projects/scmcountdown.php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git.eclipse.org/r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://www.linuxfoundation.org/publications/linuxkerneldevelopment.ph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://eclipse.org/egit" TargetMode="Externa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3.png"/><Relationship Id="rId17" Type="http://schemas.openxmlformats.org/officeDocument/2006/relationships/image" Target="../media/image27.png"/><Relationship Id="rId16" Type="http://schemas.openxmlformats.org/officeDocument/2006/relationships/image" Target="../media/image26.png"/><Relationship Id="rId5" Type="http://schemas.openxmlformats.org/officeDocument/2006/relationships/image" Target="../media/image14.png"/><Relationship Id="rId19" Type="http://schemas.openxmlformats.org/officeDocument/2006/relationships/image" Target="../media/image6.png"/><Relationship Id="rId6" Type="http://schemas.openxmlformats.org/officeDocument/2006/relationships/image" Target="../media/image15.png"/><Relationship Id="rId18" Type="http://schemas.openxmlformats.org/officeDocument/2006/relationships/image" Target="../media/image29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00" y="3378200"/>
            <a:ext cx="5453062" cy="370046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5094287" y="1362075"/>
            <a:ext cx="4867200" cy="36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Git Tutorial</a:t>
            </a:r>
          </a:p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EclipseCon 2012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http://eclipse.org/jgit</a:t>
            </a:r>
          </a:p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http://eclipse.org/egit</a:t>
            </a:r>
          </a:p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http://code.google.com/p/gerrit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-87311" y="2873375"/>
            <a:ext cx="1482724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Matthias Sohn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(SAP)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5" y="1714500"/>
            <a:ext cx="868361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1425575" y="1289050"/>
            <a:ext cx="126682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Stefan Lay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(SAP)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250" y="133350"/>
            <a:ext cx="927099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975" y="133350"/>
            <a:ext cx="944561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-87311" y="1289050"/>
            <a:ext cx="1482724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 Aniszczyk</a:t>
            </a: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(Twitter)</a:t>
            </a:r>
          </a:p>
        </p:txBody>
      </p:sp>
      <p:sp>
        <p:nvSpPr>
          <p:cNvPr id="63" name="Shape 63"/>
          <p:cNvSpPr/>
          <p:nvPr/>
        </p:nvSpPr>
        <p:spPr>
          <a:xfrm>
            <a:off x="2790825" y="1289050"/>
            <a:ext cx="14097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Kevin Sawicki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(GitHub)</a:t>
            </a:r>
          </a:p>
        </p:txBody>
      </p:sp>
      <p:sp>
        <p:nvSpPr>
          <p:cNvPr id="64" name="Shape 64"/>
          <p:cNvSpPr/>
          <p:nvPr/>
        </p:nvSpPr>
        <p:spPr>
          <a:xfrm>
            <a:off x="1281112" y="2873375"/>
            <a:ext cx="169862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Benjamin Muskalla (Tasktop)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9250" y="1714500"/>
            <a:ext cx="984249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65450" y="120650"/>
            <a:ext cx="1090611" cy="115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325" y="4953000"/>
            <a:ext cx="32131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1462087" y="5013325"/>
            <a:ext cx="3203575" cy="22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 PC</a:t>
            </a:r>
          </a:p>
        </p:txBody>
      </p:sp>
      <p:sp>
        <p:nvSpPr>
          <p:cNvPr id="180" name="Shape 180"/>
          <p:cNvSpPr/>
          <p:nvPr/>
        </p:nvSpPr>
        <p:spPr>
          <a:xfrm>
            <a:off x="1677986" y="6284912"/>
            <a:ext cx="6111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sp>
        <p:nvSpPr>
          <p:cNvPr id="181" name="Shape 181"/>
          <p:cNvSpPr/>
          <p:nvPr/>
        </p:nvSpPr>
        <p:spPr>
          <a:xfrm>
            <a:off x="2036761" y="6645275"/>
            <a:ext cx="6127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4850" y="200025"/>
            <a:ext cx="29845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5783262" y="260350"/>
            <a:ext cx="2986087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sp>
        <p:nvSpPr>
          <p:cNvPr id="184" name="Shape 184"/>
          <p:cNvSpPr/>
          <p:nvPr/>
        </p:nvSpPr>
        <p:spPr>
          <a:xfrm>
            <a:off x="6573836" y="1244600"/>
            <a:ext cx="6127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sp>
        <p:nvSpPr>
          <p:cNvPr id="185" name="Shape 185"/>
          <p:cNvSpPr/>
          <p:nvPr/>
        </p:nvSpPr>
        <p:spPr>
          <a:xfrm>
            <a:off x="7366000" y="1244600"/>
            <a:ext cx="6127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sp>
        <p:nvSpPr>
          <p:cNvPr id="186" name="Shape 186"/>
          <p:cNvSpPr/>
          <p:nvPr/>
        </p:nvSpPr>
        <p:spPr>
          <a:xfrm>
            <a:off x="7869236" y="1460500"/>
            <a:ext cx="6127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sp>
        <p:nvSpPr>
          <p:cNvPr id="187" name="Shape 187"/>
          <p:cNvSpPr/>
          <p:nvPr/>
        </p:nvSpPr>
        <p:spPr>
          <a:xfrm>
            <a:off x="6862761" y="1460500"/>
            <a:ext cx="6111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sp>
        <p:nvSpPr>
          <p:cNvPr id="188" name="Shape 188"/>
          <p:cNvSpPr/>
          <p:nvPr/>
        </p:nvSpPr>
        <p:spPr>
          <a:xfrm>
            <a:off x="2870198" y="4216400"/>
            <a:ext cx="2635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improved 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10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1525" y="4953000"/>
            <a:ext cx="32131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5854700" y="5013325"/>
            <a:ext cx="3203575" cy="22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 PC</a:t>
            </a:r>
          </a:p>
        </p:txBody>
      </p:sp>
      <p:sp>
        <p:nvSpPr>
          <p:cNvPr id="191" name="Shape 191"/>
          <p:cNvSpPr/>
          <p:nvPr/>
        </p:nvSpPr>
        <p:spPr>
          <a:xfrm>
            <a:off x="6070600" y="6284912"/>
            <a:ext cx="6111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sp>
        <p:nvSpPr>
          <p:cNvPr id="192" name="Shape 192"/>
          <p:cNvSpPr/>
          <p:nvPr/>
        </p:nvSpPr>
        <p:spPr>
          <a:xfrm>
            <a:off x="6429375" y="6645275"/>
            <a:ext cx="6127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sp>
        <p:nvSpPr>
          <p:cNvPr id="193" name="Shape 193"/>
          <p:cNvSpPr/>
          <p:nvPr/>
        </p:nvSpPr>
        <p:spPr>
          <a:xfrm>
            <a:off x="5922962" y="4174331"/>
            <a:ext cx="2708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change 23 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try it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2625" y="2800350"/>
            <a:ext cx="148907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4900" y="1952625"/>
            <a:ext cx="4262436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3384550" y="1695450"/>
            <a:ext cx="2511425" cy="265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92461" y="2390775"/>
            <a:ext cx="1630361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3852862" y="2200275"/>
            <a:ext cx="1177924" cy="185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12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38350" y="2743200"/>
            <a:ext cx="1698624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2725736" y="2560636"/>
            <a:ext cx="1223961" cy="185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10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40162" y="2009775"/>
            <a:ext cx="17653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552950" y="2847975"/>
            <a:ext cx="1270000" cy="185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23</a:t>
            </a:r>
          </a:p>
        </p:txBody>
      </p:sp>
      <p:sp>
        <p:nvSpPr>
          <p:cNvPr id="203" name="Shape 203"/>
          <p:cNvSpPr/>
          <p:nvPr/>
        </p:nvSpPr>
        <p:spPr>
          <a:xfrm>
            <a:off x="5030787" y="2247900"/>
            <a:ext cx="30686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accepted 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12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62125" y="2152650"/>
            <a:ext cx="153986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48099" y="4042500"/>
            <a:ext cx="1804499" cy="79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master to get updates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37175" y="3076575"/>
            <a:ext cx="868361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38350" y="2724150"/>
            <a:ext cx="182562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687636" y="2724150"/>
            <a:ext cx="182562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335337" y="2724150"/>
            <a:ext cx="182562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335462" y="3009900"/>
            <a:ext cx="19208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280025" y="3009900"/>
            <a:ext cx="182562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487862" y="2362200"/>
            <a:ext cx="182562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687762" y="2362200"/>
            <a:ext cx="192087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1974850" y="7315200"/>
            <a:ext cx="5172075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749300" y="2417761"/>
            <a:ext cx="8661400" cy="174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Development with EGit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1974850" y="7213600"/>
            <a:ext cx="5173661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3943350"/>
            <a:ext cx="3186112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1951036" y="4005262"/>
            <a:ext cx="3089275" cy="22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 PC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786" y="704850"/>
            <a:ext cx="2974974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3175000" y="765175"/>
            <a:ext cx="2873375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612" y="1571625"/>
            <a:ext cx="592136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3679825" y="1749425"/>
            <a:ext cx="496886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1187" y="1571625"/>
            <a:ext cx="60166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4471987" y="1749425"/>
            <a:ext cx="496886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6012" y="1781175"/>
            <a:ext cx="5937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4975225" y="1965325"/>
            <a:ext cx="496886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16362" y="1781175"/>
            <a:ext cx="60166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3967162" y="1965325"/>
            <a:ext cx="496886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66850" y="4086225"/>
            <a:ext cx="3194049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1519237" y="4148137"/>
            <a:ext cx="3089275" cy="220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 PC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85925" y="5238750"/>
            <a:ext cx="592136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1735136" y="5421312"/>
            <a:ext cx="496886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47875" y="5600700"/>
            <a:ext cx="5937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2095500" y="5781675"/>
            <a:ext cx="496886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16236" y="4667250"/>
            <a:ext cx="1554161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16236" y="5248275"/>
            <a:ext cx="515937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16236" y="5819775"/>
            <a:ext cx="65881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44862" y="857250"/>
            <a:ext cx="515937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30612" y="5819775"/>
            <a:ext cx="935037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1466850" y="3122050"/>
            <a:ext cx="25575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 repository 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7013575"/>
            <a:ext cx="10159999" cy="641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/>
          <p:nvPr/>
        </p:nvCxnSpPr>
        <p:spPr>
          <a:xfrm flipH="1">
            <a:off x="3063874" y="2752725"/>
            <a:ext cx="1549400" cy="1333499"/>
          </a:xfrm>
          <a:prstGeom prst="straightConnector1">
            <a:avLst/>
          </a:prstGeom>
          <a:noFill/>
          <a:ln cap="rnd" cmpd="sng" w="25400">
            <a:solidFill>
              <a:srgbClr val="0070C0"/>
            </a:solidFill>
            <a:prstDash val="solid"/>
            <a:miter/>
            <a:headEnd len="sm" w="sm" type="none"/>
            <a:tailEnd len="sm" w="sm" type="triangle"/>
          </a:ln>
        </p:spPr>
      </p:cxnSp>
      <p:sp>
        <p:nvSpPr>
          <p:cNvPr id="252" name="Shape 252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3575"/>
            <a:ext cx="10159999" cy="64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300" y="2370136"/>
            <a:ext cx="4252911" cy="302418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type="title"/>
          </p:nvPr>
        </p:nvSpPr>
        <p:spPr>
          <a:xfrm>
            <a:off x="762000" y="676275"/>
            <a:ext cx="8635999" cy="127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Sample Application</a:t>
            </a:r>
          </a:p>
        </p:txBody>
      </p:sp>
      <p:sp>
        <p:nvSpPr>
          <p:cNvPr id="260" name="Shape 260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x="552450" y="355600"/>
            <a:ext cx="9055099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F2672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Exercises</a:t>
            </a:r>
            <a:r>
              <a:rPr b="0" i="0" lang="en-US" sz="3600" u="none" cap="none" strike="noStrike">
                <a:solidFill>
                  <a:srgbClr val="2F26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7" name="Shape 267"/>
          <p:cNvSpPr/>
          <p:nvPr/>
        </p:nvSpPr>
        <p:spPr>
          <a:xfrm>
            <a:off x="471487" y="1865311"/>
            <a:ext cx="9496424" cy="5146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Setup &amp; Clone the example repository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Develop a feature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Develop </a:t>
            </a:r>
            <a:r>
              <a:rPr b="1" lang="en-US" sz="3200"/>
              <a:t>2nd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 and use staging view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Work on branches in parallel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Fetch the latest state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Merging, Rebasing, Resolving Conflicts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3575"/>
            <a:ext cx="10159999" cy="64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ctrTitle"/>
          </p:nvPr>
        </p:nvSpPr>
        <p:spPr>
          <a:xfrm>
            <a:off x="552450" y="355600"/>
            <a:ext cx="9055099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F2672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Exercises</a:t>
            </a:r>
            <a:r>
              <a:rPr b="0" i="0" lang="en-US" sz="3600" u="none" cap="none" strike="noStrike">
                <a:solidFill>
                  <a:srgbClr val="2F26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76" name="Shape 276"/>
          <p:cNvSpPr/>
          <p:nvPr/>
        </p:nvSpPr>
        <p:spPr>
          <a:xfrm>
            <a:off x="527050" y="1578439"/>
            <a:ext cx="9055199" cy="5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History view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Reset branch to previous state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Change a series of commits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Git blame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Stash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Submodules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3575"/>
            <a:ext cx="10159999" cy="64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749300" y="2417761"/>
            <a:ext cx="86614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Gerrit Code Review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2076450" y="7213600"/>
            <a:ext cx="5173661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1825"/>
            <a:ext cx="101600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393700" y="414337"/>
            <a:ext cx="9018587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sp>
        <p:nvSpPr>
          <p:cNvPr id="292" name="Shape 292"/>
          <p:cNvSpPr/>
          <p:nvPr/>
        </p:nvSpPr>
        <p:spPr>
          <a:xfrm>
            <a:off x="393700" y="1073150"/>
            <a:ext cx="9253536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managing central Git repositories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0" y="354012"/>
            <a:ext cx="671512" cy="63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537" y="2730500"/>
            <a:ext cx="4711700" cy="338296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4935537" y="1649411"/>
            <a:ext cx="2371725" cy="1038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Gerrit</a:t>
            </a:r>
          </a:p>
        </p:txBody>
      </p:sp>
      <p:sp>
        <p:nvSpPr>
          <p:cNvPr id="296" name="Shape 296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1825"/>
            <a:ext cx="101600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393700" y="414337"/>
            <a:ext cx="9018587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sp>
        <p:nvSpPr>
          <p:cNvPr id="304" name="Shape 304"/>
          <p:cNvSpPr/>
          <p:nvPr/>
        </p:nvSpPr>
        <p:spPr>
          <a:xfrm>
            <a:off x="542925" y="1073150"/>
            <a:ext cx="8837611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Control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0" y="354012"/>
            <a:ext cx="671512" cy="63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537" y="3017836"/>
            <a:ext cx="4711700" cy="33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4935537" y="1938336"/>
            <a:ext cx="2371725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Gerrit</a:t>
            </a:r>
          </a:p>
        </p:txBody>
      </p:sp>
      <p:cxnSp>
        <p:nvCxnSpPr>
          <p:cNvPr id="308" name="Shape 308"/>
          <p:cNvCxnSpPr/>
          <p:nvPr/>
        </p:nvCxnSpPr>
        <p:spPr>
          <a:xfrm rot="5400000">
            <a:off x="1623217" y="4529930"/>
            <a:ext cx="4465636" cy="0"/>
          </a:xfrm>
          <a:prstGeom prst="straightConnector1">
            <a:avLst/>
          </a:prstGeom>
          <a:noFill/>
          <a:ln cap="rnd" cmpd="sng" w="92075">
            <a:solidFill>
              <a:schemeClr val="dk1"/>
            </a:solidFill>
            <a:prstDash val="solid"/>
            <a:miter/>
            <a:headEnd len="sm" w="sm" type="none"/>
            <a:tailEnd len="sm" w="sm" type="none"/>
          </a:ln>
        </p:spPr>
      </p:cxnSp>
      <p:sp>
        <p:nvSpPr>
          <p:cNvPr id="309" name="Shape 309"/>
          <p:cNvSpPr/>
          <p:nvPr/>
        </p:nvSpPr>
        <p:spPr>
          <a:xfrm>
            <a:off x="3455987" y="4073525"/>
            <a:ext cx="788986" cy="989011"/>
          </a:xfrm>
          <a:custGeom>
            <a:pathLst>
              <a:path extrusionOk="0" h="21674" w="2160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  <a:moveTo>
                  <a:pt x="93" y="9606"/>
                </a:moveTo>
                <a:lnTo>
                  <a:pt x="21600" y="9606"/>
                </a:lnTo>
                <a:lnTo>
                  <a:pt x="93" y="9606"/>
                </a:lnTo>
                <a:close/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cap="rnd" cmpd="sng" w="38100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1825"/>
            <a:ext cx="101600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393700" y="414337"/>
            <a:ext cx="9018587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sp>
        <p:nvSpPr>
          <p:cNvPr id="317" name="Shape 317"/>
          <p:cNvSpPr/>
          <p:nvPr/>
        </p:nvSpPr>
        <p:spPr>
          <a:xfrm>
            <a:off x="542925" y="1073150"/>
            <a:ext cx="8837611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Control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0" y="354012"/>
            <a:ext cx="671512" cy="63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537" y="3017836"/>
            <a:ext cx="4711700" cy="33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4935537" y="1938336"/>
            <a:ext cx="2371725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Gerrit</a:t>
            </a:r>
          </a:p>
        </p:txBody>
      </p:sp>
      <p:cxnSp>
        <p:nvCxnSpPr>
          <p:cNvPr id="321" name="Shape 321"/>
          <p:cNvCxnSpPr/>
          <p:nvPr/>
        </p:nvCxnSpPr>
        <p:spPr>
          <a:xfrm rot="5400000">
            <a:off x="1623217" y="4529930"/>
            <a:ext cx="4465636" cy="0"/>
          </a:xfrm>
          <a:prstGeom prst="straightConnector1">
            <a:avLst/>
          </a:prstGeom>
          <a:noFill/>
          <a:ln cap="rnd" cmpd="sng" w="92075">
            <a:solidFill>
              <a:schemeClr val="dk1"/>
            </a:solidFill>
            <a:prstDash val="solid"/>
            <a:miter/>
            <a:headEnd len="sm" w="sm" type="none"/>
            <a:tailEnd len="sm" w="sm" type="none"/>
          </a:ln>
        </p:spPr>
      </p:cxnSp>
      <p:pic>
        <p:nvPicPr>
          <p:cNvPr id="322" name="Shape 3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487" y="2225675"/>
            <a:ext cx="1482725" cy="1509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Shape 323"/>
          <p:cNvCxnSpPr/>
          <p:nvPr/>
        </p:nvCxnSpPr>
        <p:spPr>
          <a:xfrm>
            <a:off x="1766886" y="3594100"/>
            <a:ext cx="2089150" cy="1152525"/>
          </a:xfrm>
          <a:prstGeom prst="straightConnector1">
            <a:avLst/>
          </a:prstGeom>
          <a:noFill/>
          <a:ln cap="rnd" cmpd="sng" w="31750">
            <a:solidFill>
              <a:schemeClr val="accent1"/>
            </a:solidFill>
            <a:prstDash val="solid"/>
            <a:miter/>
            <a:headEnd len="sm" w="sm" type="none"/>
            <a:tailEnd len="sm" w="sm" type="none"/>
          </a:ln>
        </p:spPr>
      </p:cxnSp>
      <p:cxnSp>
        <p:nvCxnSpPr>
          <p:cNvPr id="324" name="Shape 324"/>
          <p:cNvCxnSpPr/>
          <p:nvPr/>
        </p:nvCxnSpPr>
        <p:spPr>
          <a:xfrm>
            <a:off x="3856037" y="4746625"/>
            <a:ext cx="2371725" cy="92074"/>
          </a:xfrm>
          <a:prstGeom prst="straightConnector1">
            <a:avLst/>
          </a:prstGeom>
          <a:noFill/>
          <a:ln cap="rnd" cmpd="sng" w="31750">
            <a:solidFill>
              <a:schemeClr val="accent1"/>
            </a:solidFill>
            <a:prstDash val="solid"/>
            <a:miter/>
            <a:headEnd len="sm" w="sm" type="none"/>
            <a:tailEnd len="med" w="med" type="stealth"/>
          </a:ln>
        </p:spPr>
      </p:cxnSp>
      <p:sp>
        <p:nvSpPr>
          <p:cNvPr id="325" name="Shape 325"/>
          <p:cNvSpPr/>
          <p:nvPr/>
        </p:nvSpPr>
        <p:spPr>
          <a:xfrm>
            <a:off x="3455987" y="4073525"/>
            <a:ext cx="788986" cy="989011"/>
          </a:xfrm>
          <a:custGeom>
            <a:pathLst>
              <a:path extrusionOk="0" h="21674" w="2160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  <a:moveTo>
                  <a:pt x="93" y="9606"/>
                </a:moveTo>
                <a:lnTo>
                  <a:pt x="21600" y="9606"/>
                </a:lnTo>
                <a:lnTo>
                  <a:pt x="93" y="9606"/>
                </a:lnTo>
                <a:close/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cap="rnd" cmpd="sng" w="38100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479150" y="4301330"/>
            <a:ext cx="1461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>
                <a:solidFill>
                  <a:schemeClr val="accent1"/>
                </a:solidFill>
              </a:rPr>
              <a:t>git push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438150" y="355600"/>
            <a:ext cx="9283699" cy="54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F2672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72" name="Shape 72"/>
          <p:cNvSpPr/>
          <p:nvPr/>
        </p:nvSpPr>
        <p:spPr>
          <a:xfrm>
            <a:off x="654050" y="1625600"/>
            <a:ext cx="9028111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i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3200">
                <a:solidFill>
                  <a:srgbClr val="1155CC"/>
                </a:solidFill>
              </a:rPr>
              <a:t>Exercises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 </a:t>
            </a:r>
            <a:r>
              <a:rPr b="1" lang="en-US" sz="3200"/>
              <a:t>&amp;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Cloning the Sample Repository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Development with EGit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Gerrit Code Review</a:t>
            </a:r>
            <a:b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Mylyn Integration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Eclipse Support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2076450" y="7213600"/>
            <a:ext cx="5172075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1825"/>
            <a:ext cx="101600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393700" y="414337"/>
            <a:ext cx="9018587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sp>
        <p:nvSpPr>
          <p:cNvPr id="334" name="Shape 334"/>
          <p:cNvSpPr/>
          <p:nvPr/>
        </p:nvSpPr>
        <p:spPr>
          <a:xfrm>
            <a:off x="542925" y="1073150"/>
            <a:ext cx="8837611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Control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0" y="354012"/>
            <a:ext cx="671512" cy="63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537" y="3017836"/>
            <a:ext cx="4711700" cy="33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4935537" y="1938336"/>
            <a:ext cx="2371725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Gerrit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925" y="4602162"/>
            <a:ext cx="1404936" cy="1439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Shape 339"/>
          <p:cNvCxnSpPr/>
          <p:nvPr/>
        </p:nvCxnSpPr>
        <p:spPr>
          <a:xfrm rot="5400000">
            <a:off x="1623217" y="4529930"/>
            <a:ext cx="4465636" cy="0"/>
          </a:xfrm>
          <a:prstGeom prst="straightConnector1">
            <a:avLst/>
          </a:prstGeom>
          <a:noFill/>
          <a:ln cap="rnd" cmpd="sng" w="92075">
            <a:solidFill>
              <a:schemeClr val="dk1"/>
            </a:solidFill>
            <a:prstDash val="solid"/>
            <a:miter/>
            <a:headEnd len="sm" w="sm" type="none"/>
            <a:tailEnd len="sm" w="sm" type="none"/>
          </a:ln>
        </p:spPr>
      </p:cxnSp>
      <p:pic>
        <p:nvPicPr>
          <p:cNvPr id="340" name="Shape 3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487" y="2225675"/>
            <a:ext cx="1482725" cy="1509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Shape 341"/>
          <p:cNvCxnSpPr/>
          <p:nvPr/>
        </p:nvCxnSpPr>
        <p:spPr>
          <a:xfrm flipH="1" rot="10800000">
            <a:off x="2055811" y="4889500"/>
            <a:ext cx="1368425" cy="576262"/>
          </a:xfrm>
          <a:prstGeom prst="straightConnector1">
            <a:avLst/>
          </a:prstGeom>
          <a:noFill/>
          <a:ln cap="rnd" cmpd="sng" w="31750">
            <a:solidFill>
              <a:schemeClr val="accent1"/>
            </a:solidFill>
            <a:prstDash val="solid"/>
            <a:miter/>
            <a:headEnd len="sm" w="sm" type="none"/>
            <a:tailEnd len="med" w="med" type="stealth"/>
          </a:ln>
        </p:spPr>
      </p:cxnSp>
      <p:sp>
        <p:nvSpPr>
          <p:cNvPr id="342" name="Shape 342"/>
          <p:cNvSpPr/>
          <p:nvPr/>
        </p:nvSpPr>
        <p:spPr>
          <a:xfrm>
            <a:off x="3455987" y="4073525"/>
            <a:ext cx="788986" cy="989011"/>
          </a:xfrm>
          <a:custGeom>
            <a:pathLst>
              <a:path extrusionOk="0" h="21674" w="2160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  <a:moveTo>
                  <a:pt x="93" y="9606"/>
                </a:moveTo>
                <a:lnTo>
                  <a:pt x="21600" y="9606"/>
                </a:lnTo>
                <a:lnTo>
                  <a:pt x="93" y="9606"/>
                </a:lnTo>
                <a:close/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cap="rnd" cmpd="sng" w="38100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1825"/>
            <a:ext cx="101600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>
            <a:off x="393700" y="414337"/>
            <a:ext cx="9018587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sp>
        <p:nvSpPr>
          <p:cNvPr id="350" name="Shape 350"/>
          <p:cNvSpPr/>
          <p:nvPr/>
        </p:nvSpPr>
        <p:spPr>
          <a:xfrm>
            <a:off x="542925" y="1073150"/>
            <a:ext cx="8837611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Control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0" y="354012"/>
            <a:ext cx="671512" cy="63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537" y="3017836"/>
            <a:ext cx="4711700" cy="33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>
            <a:off x="4935537" y="1938336"/>
            <a:ext cx="2371725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Gerrit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925" y="4602162"/>
            <a:ext cx="1404936" cy="1439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 rot="5400000">
            <a:off x="1623217" y="4529930"/>
            <a:ext cx="4465636" cy="0"/>
          </a:xfrm>
          <a:prstGeom prst="straightConnector1">
            <a:avLst/>
          </a:prstGeom>
          <a:noFill/>
          <a:ln cap="rnd" cmpd="sng" w="92075">
            <a:solidFill>
              <a:schemeClr val="dk1"/>
            </a:solidFill>
            <a:prstDash val="solid"/>
            <a:miter/>
            <a:headEnd len="sm" w="sm" type="none"/>
            <a:tailEnd len="sm" w="sm" type="none"/>
          </a:ln>
        </p:spPr>
      </p:cxnSp>
      <p:pic>
        <p:nvPicPr>
          <p:cNvPr id="356" name="Shape 3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487" y="2225675"/>
            <a:ext cx="1482725" cy="1509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Shape 357"/>
          <p:cNvCxnSpPr/>
          <p:nvPr/>
        </p:nvCxnSpPr>
        <p:spPr>
          <a:xfrm flipH="1" rot="10800000">
            <a:off x="2055811" y="4889500"/>
            <a:ext cx="1368425" cy="576262"/>
          </a:xfrm>
          <a:prstGeom prst="straightConnector1">
            <a:avLst/>
          </a:prstGeom>
          <a:noFill/>
          <a:ln cap="rnd" cmpd="sng" w="31750">
            <a:solidFill>
              <a:schemeClr val="accent1"/>
            </a:solidFill>
            <a:prstDash val="solid"/>
            <a:miter/>
            <a:headEnd len="sm" w="sm" type="none"/>
            <a:tailEnd len="med" w="med" type="stealth"/>
          </a:ln>
        </p:spPr>
      </p:cxnSp>
      <p:sp>
        <p:nvSpPr>
          <p:cNvPr id="358" name="Shape 358"/>
          <p:cNvSpPr/>
          <p:nvPr/>
        </p:nvSpPr>
        <p:spPr>
          <a:xfrm>
            <a:off x="3455987" y="4073525"/>
            <a:ext cx="788986" cy="989011"/>
          </a:xfrm>
          <a:custGeom>
            <a:pathLst>
              <a:path extrusionOk="0" h="21674" w="2160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  <a:moveTo>
                  <a:pt x="93" y="9606"/>
                </a:moveTo>
                <a:lnTo>
                  <a:pt x="21600" y="9606"/>
                </a:lnTo>
                <a:lnTo>
                  <a:pt x="93" y="9606"/>
                </a:lnTo>
                <a:close/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cap="rnd" cmpd="sng" w="38100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343150" y="4746625"/>
            <a:ext cx="936625" cy="863599"/>
          </a:xfrm>
          <a:custGeom>
            <a:pathLst>
              <a:path extrusionOk="0" h="863600" w="936626">
                <a:moveTo>
                  <a:pt x="0" y="431800"/>
                </a:moveTo>
                <a:cubicBezTo>
                  <a:pt x="0" y="193323"/>
                  <a:pt x="209671" y="0"/>
                  <a:pt x="468313" y="0"/>
                </a:cubicBezTo>
                <a:cubicBezTo>
                  <a:pt x="726955" y="0"/>
                  <a:pt x="936626" y="193323"/>
                  <a:pt x="936626" y="431800"/>
                </a:cubicBezTo>
                <a:cubicBezTo>
                  <a:pt x="936626" y="670277"/>
                  <a:pt x="726955" y="863600"/>
                  <a:pt x="468313" y="863600"/>
                </a:cubicBezTo>
                <a:cubicBezTo>
                  <a:pt x="209671" y="863600"/>
                  <a:pt x="0" y="670277"/>
                  <a:pt x="0" y="431800"/>
                </a:cubicBezTo>
                <a:close/>
                <a:moveTo>
                  <a:pt x="733613" y="566796"/>
                </a:moveTo>
                <a:cubicBezTo>
                  <a:pt x="808933" y="451952"/>
                  <a:pt x="778350" y="305924"/>
                  <a:pt x="661468" y="222310"/>
                </a:cubicBezTo>
                <a:cubicBezTo>
                  <a:pt x="565201" y="153443"/>
                  <a:pt x="431296" y="142486"/>
                  <a:pt x="322273" y="194554"/>
                </a:cubicBezTo>
                <a:lnTo>
                  <a:pt x="733613" y="566796"/>
                </a:lnTo>
                <a:close/>
                <a:moveTo>
                  <a:pt x="203012" y="296804"/>
                </a:moveTo>
                <a:cubicBezTo>
                  <a:pt x="127692" y="411648"/>
                  <a:pt x="158275" y="557676"/>
                  <a:pt x="275157" y="641290"/>
                </a:cubicBezTo>
                <a:cubicBezTo>
                  <a:pt x="371424" y="710157"/>
                  <a:pt x="505329" y="721114"/>
                  <a:pt x="614352" y="669046"/>
                </a:cubicBezTo>
                <a:lnTo>
                  <a:pt x="203012" y="296804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C00000"/>
            </a:solidFill>
            <a:prstDash val="solid"/>
            <a:miter/>
            <a:headEnd len="sm" w="sm" type="none"/>
            <a:tailEnd len="sm" w="sm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1825"/>
            <a:ext cx="101600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393700" y="414337"/>
            <a:ext cx="9018587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sp>
        <p:nvSpPr>
          <p:cNvPr id="367" name="Shape 367"/>
          <p:cNvSpPr/>
          <p:nvPr/>
        </p:nvSpPr>
        <p:spPr>
          <a:xfrm>
            <a:off x="542925" y="1073150"/>
            <a:ext cx="8837611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Review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0" y="354012"/>
            <a:ext cx="671512" cy="63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537" y="3017836"/>
            <a:ext cx="4711700" cy="33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/>
          <p:nvPr/>
        </p:nvSpPr>
        <p:spPr>
          <a:xfrm>
            <a:off x="4935537" y="1938336"/>
            <a:ext cx="2371725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Gerrit</a:t>
            </a:r>
          </a:p>
        </p:txBody>
      </p:sp>
      <p:sp>
        <p:nvSpPr>
          <p:cNvPr id="371" name="Shape 371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1825"/>
            <a:ext cx="101600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/>
          <p:nvPr/>
        </p:nvSpPr>
        <p:spPr>
          <a:xfrm>
            <a:off x="393700" y="414337"/>
            <a:ext cx="9018587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sp>
        <p:nvSpPr>
          <p:cNvPr id="378" name="Shape 378"/>
          <p:cNvSpPr/>
          <p:nvPr/>
        </p:nvSpPr>
        <p:spPr>
          <a:xfrm>
            <a:off x="542925" y="1073150"/>
            <a:ext cx="8837611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Review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0" y="354012"/>
            <a:ext cx="671512" cy="63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537" y="3017836"/>
            <a:ext cx="4711700" cy="33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/>
          <p:nvPr/>
        </p:nvSpPr>
        <p:spPr>
          <a:xfrm>
            <a:off x="4935537" y="1938336"/>
            <a:ext cx="2371725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Gerrit</a:t>
            </a:r>
          </a:p>
        </p:txBody>
      </p:sp>
      <p:pic>
        <p:nvPicPr>
          <p:cNvPr id="382" name="Shape 3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912" y="3489325"/>
            <a:ext cx="1482725" cy="1509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Shape 383"/>
          <p:cNvCxnSpPr/>
          <p:nvPr/>
        </p:nvCxnSpPr>
        <p:spPr>
          <a:xfrm>
            <a:off x="1766886" y="4314825"/>
            <a:ext cx="4392611" cy="71436"/>
          </a:xfrm>
          <a:prstGeom prst="straightConnector1">
            <a:avLst/>
          </a:prstGeom>
          <a:noFill/>
          <a:ln cap="rnd" cmpd="sng" w="31750">
            <a:solidFill>
              <a:schemeClr val="accent1"/>
            </a:solidFill>
            <a:prstDash val="solid"/>
            <a:miter/>
            <a:headEnd len="sm" w="sm" type="none"/>
            <a:tailEnd len="med" w="med" type="stealth"/>
          </a:ln>
        </p:spPr>
      </p:cxnSp>
      <p:sp>
        <p:nvSpPr>
          <p:cNvPr id="384" name="Shape 384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2196375" y="3228950"/>
            <a:ext cx="1491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accent1"/>
                </a:solidFill>
              </a:rPr>
              <a:t>git push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1825"/>
            <a:ext cx="101600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>
            <a:off x="393700" y="414337"/>
            <a:ext cx="9018587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sp>
        <p:nvSpPr>
          <p:cNvPr id="392" name="Shape 392"/>
          <p:cNvSpPr/>
          <p:nvPr/>
        </p:nvSpPr>
        <p:spPr>
          <a:xfrm>
            <a:off x="542925" y="1073150"/>
            <a:ext cx="8837611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Review</a:t>
            </a:r>
          </a:p>
        </p:txBody>
      </p:sp>
      <p:pic>
        <p:nvPicPr>
          <p:cNvPr id="393" name="Shape 3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0" y="354012"/>
            <a:ext cx="671512" cy="63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537" y="3017836"/>
            <a:ext cx="4711700" cy="33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/>
          <p:nvPr/>
        </p:nvSpPr>
        <p:spPr>
          <a:xfrm>
            <a:off x="4935537" y="1938336"/>
            <a:ext cx="2371725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Gerrit</a:t>
            </a:r>
          </a:p>
        </p:txBody>
      </p:sp>
      <p:pic>
        <p:nvPicPr>
          <p:cNvPr id="396" name="Shape 3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912" y="3489325"/>
            <a:ext cx="1482725" cy="1509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Shape 397"/>
          <p:cNvCxnSpPr/>
          <p:nvPr/>
        </p:nvCxnSpPr>
        <p:spPr>
          <a:xfrm>
            <a:off x="1766886" y="4314825"/>
            <a:ext cx="4392611" cy="71436"/>
          </a:xfrm>
          <a:prstGeom prst="straightConnector1">
            <a:avLst/>
          </a:prstGeom>
          <a:noFill/>
          <a:ln cap="rnd" cmpd="sng" w="31750">
            <a:solidFill>
              <a:schemeClr val="accent1"/>
            </a:solidFill>
            <a:prstDash val="solid"/>
            <a:miter/>
            <a:headEnd len="sm" w="sm" type="none"/>
            <a:tailEnd len="med" w="med" type="stealth"/>
          </a:ln>
        </p:spPr>
      </p:cxnSp>
      <p:sp>
        <p:nvSpPr>
          <p:cNvPr id="398" name="Shape 398"/>
          <p:cNvSpPr/>
          <p:nvPr/>
        </p:nvSpPr>
        <p:spPr>
          <a:xfrm>
            <a:off x="3495675" y="3881437"/>
            <a:ext cx="936625" cy="865187"/>
          </a:xfrm>
          <a:custGeom>
            <a:pathLst>
              <a:path extrusionOk="0" h="865188" w="936626">
                <a:moveTo>
                  <a:pt x="0" y="432594"/>
                </a:moveTo>
                <a:cubicBezTo>
                  <a:pt x="0" y="193679"/>
                  <a:pt x="209671" y="0"/>
                  <a:pt x="468313" y="0"/>
                </a:cubicBezTo>
                <a:cubicBezTo>
                  <a:pt x="726955" y="0"/>
                  <a:pt x="936626" y="193679"/>
                  <a:pt x="936626" y="432594"/>
                </a:cubicBezTo>
                <a:cubicBezTo>
                  <a:pt x="936626" y="671509"/>
                  <a:pt x="726955" y="865188"/>
                  <a:pt x="468313" y="865188"/>
                </a:cubicBezTo>
                <a:cubicBezTo>
                  <a:pt x="209671" y="865188"/>
                  <a:pt x="0" y="671509"/>
                  <a:pt x="0" y="432594"/>
                </a:cubicBezTo>
                <a:close/>
                <a:moveTo>
                  <a:pt x="733454" y="567687"/>
                </a:moveTo>
                <a:cubicBezTo>
                  <a:pt x="808448" y="452848"/>
                  <a:pt x="778111" y="306920"/>
                  <a:pt x="661821" y="223107"/>
                </a:cubicBezTo>
                <a:cubicBezTo>
                  <a:pt x="565632" y="153782"/>
                  <a:pt x="431564" y="142642"/>
                  <a:pt x="322427" y="194906"/>
                </a:cubicBezTo>
                <a:lnTo>
                  <a:pt x="733454" y="567687"/>
                </a:lnTo>
                <a:close/>
                <a:moveTo>
                  <a:pt x="203171" y="297500"/>
                </a:moveTo>
                <a:cubicBezTo>
                  <a:pt x="128177" y="412339"/>
                  <a:pt x="158514" y="558267"/>
                  <a:pt x="274804" y="642080"/>
                </a:cubicBezTo>
                <a:cubicBezTo>
                  <a:pt x="370993" y="711405"/>
                  <a:pt x="505061" y="722545"/>
                  <a:pt x="614198" y="670281"/>
                </a:cubicBezTo>
                <a:lnTo>
                  <a:pt x="203171" y="297500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C00000"/>
            </a:solidFill>
            <a:prstDash val="solid"/>
            <a:miter/>
            <a:headEnd len="sm" w="sm" type="none"/>
            <a:tailEnd len="sm" w="sm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166475" y="3258825"/>
            <a:ext cx="1491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accent1"/>
                </a:solidFill>
              </a:rPr>
              <a:t>git push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1825"/>
            <a:ext cx="101600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/>
          <p:nvPr/>
        </p:nvSpPr>
        <p:spPr>
          <a:xfrm>
            <a:off x="393700" y="414337"/>
            <a:ext cx="9018587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sp>
        <p:nvSpPr>
          <p:cNvPr id="407" name="Shape 407"/>
          <p:cNvSpPr/>
          <p:nvPr/>
        </p:nvSpPr>
        <p:spPr>
          <a:xfrm>
            <a:off x="542925" y="1073150"/>
            <a:ext cx="8837611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Review</a:t>
            </a:r>
          </a:p>
        </p:txBody>
      </p:sp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0" y="354012"/>
            <a:ext cx="671512" cy="63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537" y="3017836"/>
            <a:ext cx="4711700" cy="33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/>
          <p:nvPr/>
        </p:nvSpPr>
        <p:spPr>
          <a:xfrm>
            <a:off x="4935537" y="1938336"/>
            <a:ext cx="2371725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Gerrit</a:t>
            </a:r>
          </a:p>
        </p:txBody>
      </p:sp>
      <p:pic>
        <p:nvPicPr>
          <p:cNvPr id="411" name="Shape 4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912" y="3489325"/>
            <a:ext cx="1482725" cy="150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7975" y="3881437"/>
            <a:ext cx="1581149" cy="1314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Shape 413"/>
          <p:cNvCxnSpPr/>
          <p:nvPr/>
        </p:nvCxnSpPr>
        <p:spPr>
          <a:xfrm>
            <a:off x="4216400" y="4386262"/>
            <a:ext cx="1987549" cy="39687"/>
          </a:xfrm>
          <a:prstGeom prst="straightConnector1">
            <a:avLst/>
          </a:prstGeom>
          <a:noFill/>
          <a:ln cap="rnd" cmpd="sng" w="31750">
            <a:solidFill>
              <a:schemeClr val="accent1"/>
            </a:solidFill>
            <a:prstDash val="solid"/>
            <a:miter/>
            <a:headEnd len="sm" w="sm" type="none"/>
            <a:tailEnd len="med" w="med" type="stealth"/>
          </a:ln>
        </p:spPr>
      </p:cxnSp>
      <p:cxnSp>
        <p:nvCxnSpPr>
          <p:cNvPr id="414" name="Shape 414"/>
          <p:cNvCxnSpPr/>
          <p:nvPr/>
        </p:nvCxnSpPr>
        <p:spPr>
          <a:xfrm rot="10800000">
            <a:off x="1811336" y="4281487"/>
            <a:ext cx="1614487" cy="69849"/>
          </a:xfrm>
          <a:prstGeom prst="straightConnector1">
            <a:avLst/>
          </a:prstGeom>
          <a:noFill/>
          <a:ln cap="rnd" cmpd="sng" w="31750">
            <a:solidFill>
              <a:schemeClr val="accent1"/>
            </a:solidFill>
            <a:prstDash val="solid"/>
            <a:miter/>
            <a:headEnd len="sm" w="sm" type="none"/>
            <a:tailEnd len="sm" w="sm" type="none"/>
          </a:ln>
        </p:spPr>
      </p:cxnSp>
      <p:pic>
        <p:nvPicPr>
          <p:cNvPr id="415" name="Shape 4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6037" y="4746625"/>
            <a:ext cx="8191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1336" y="4999037"/>
            <a:ext cx="1482725" cy="15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1711" y="5178425"/>
            <a:ext cx="1484312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673417" y="3303650"/>
            <a:ext cx="3373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accent1"/>
                </a:solidFill>
              </a:rPr>
              <a:t>git push &lt;for_review&gt;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1825"/>
            <a:ext cx="10160001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/>
          <p:nvPr/>
        </p:nvSpPr>
        <p:spPr>
          <a:xfrm>
            <a:off x="393700" y="414337"/>
            <a:ext cx="9018600" cy="5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F2672"/>
                </a:solidFill>
              </a:rPr>
              <a:t>Gerrit</a:t>
            </a:r>
          </a:p>
        </p:txBody>
      </p:sp>
      <p:sp>
        <p:nvSpPr>
          <p:cNvPr id="426" name="Shape 426"/>
          <p:cNvSpPr/>
          <p:nvPr/>
        </p:nvSpPr>
        <p:spPr>
          <a:xfrm>
            <a:off x="542925" y="1073150"/>
            <a:ext cx="8837699" cy="5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/>
              <a:t>Commenting</a:t>
            </a:r>
          </a:p>
        </p:txBody>
      </p:sp>
      <p:pic>
        <p:nvPicPr>
          <p:cNvPr id="427" name="Shape 4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0" y="354012"/>
            <a:ext cx="671511" cy="6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/>
          <p:nvPr/>
        </p:nvSpPr>
        <p:spPr>
          <a:xfrm>
            <a:off x="3351212" y="7250111"/>
            <a:ext cx="6837299" cy="16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/>
              <a:t>Copyright © C. Aniszczyk, S. Lay, B. Muskalla, K. Sawicki, M. Sohn</a:t>
            </a:r>
          </a:p>
        </p:txBody>
      </p:sp>
      <p:pic>
        <p:nvPicPr>
          <p:cNvPr id="429" name="Shape 4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003" y="2142154"/>
            <a:ext cx="5735558" cy="4514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0575" y="3496758"/>
            <a:ext cx="7252087" cy="316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50" y="1718334"/>
            <a:ext cx="4262939" cy="5286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81825"/>
            <a:ext cx="10160001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/>
          <p:nvPr/>
        </p:nvSpPr>
        <p:spPr>
          <a:xfrm>
            <a:off x="393700" y="414337"/>
            <a:ext cx="9018600" cy="5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F2672"/>
                </a:solidFill>
              </a:rPr>
              <a:t>Gerrit</a:t>
            </a:r>
          </a:p>
        </p:txBody>
      </p:sp>
      <p:sp>
        <p:nvSpPr>
          <p:cNvPr id="438" name="Shape 438"/>
          <p:cNvSpPr/>
          <p:nvPr/>
        </p:nvSpPr>
        <p:spPr>
          <a:xfrm>
            <a:off x="542925" y="1073150"/>
            <a:ext cx="8837699" cy="5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/>
              <a:t>Discussing &amp; Improving</a:t>
            </a:r>
          </a:p>
        </p:txBody>
      </p:sp>
      <p:pic>
        <p:nvPicPr>
          <p:cNvPr id="439" name="Shape 4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2250" y="354012"/>
            <a:ext cx="671511" cy="6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/>
          <p:nvPr/>
        </p:nvSpPr>
        <p:spPr>
          <a:xfrm>
            <a:off x="3351212" y="7250111"/>
            <a:ext cx="6837299" cy="16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/>
              <a:t>Copyright © C. Aniszczyk, S. Lay, B. Muskalla, K. Sawicki, M. Sohn</a:t>
            </a:r>
          </a:p>
        </p:txBody>
      </p:sp>
      <p:pic>
        <p:nvPicPr>
          <p:cNvPr id="441" name="Shape 4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0561" y="3207262"/>
            <a:ext cx="6553200" cy="347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Shape 442"/>
          <p:cNvCxnSpPr/>
          <p:nvPr/>
        </p:nvCxnSpPr>
        <p:spPr>
          <a:xfrm flipH="1" rot="10800000">
            <a:off x="1867850" y="3226549"/>
            <a:ext cx="1549499" cy="2281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3" name="Shape 443"/>
          <p:cNvCxnSpPr/>
          <p:nvPr/>
        </p:nvCxnSpPr>
        <p:spPr>
          <a:xfrm>
            <a:off x="1878475" y="5518675"/>
            <a:ext cx="1517400" cy="1199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4" name="Shape 444"/>
          <p:cNvCxnSpPr/>
          <p:nvPr/>
        </p:nvCxnSpPr>
        <p:spPr>
          <a:xfrm>
            <a:off x="466975" y="2409100"/>
            <a:ext cx="10500" cy="39054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1825"/>
            <a:ext cx="10160001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/>
          <p:nvPr/>
        </p:nvSpPr>
        <p:spPr>
          <a:xfrm>
            <a:off x="393700" y="414337"/>
            <a:ext cx="9018600" cy="5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F2672"/>
                </a:solidFill>
              </a:rPr>
              <a:t>Gerrit</a:t>
            </a:r>
          </a:p>
        </p:txBody>
      </p:sp>
      <p:sp>
        <p:nvSpPr>
          <p:cNvPr id="451" name="Shape 451"/>
          <p:cNvSpPr/>
          <p:nvPr/>
        </p:nvSpPr>
        <p:spPr>
          <a:xfrm>
            <a:off x="542925" y="1073150"/>
            <a:ext cx="8837699" cy="5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/>
              <a:t>Voting</a:t>
            </a:r>
          </a:p>
        </p:txBody>
      </p:sp>
      <p:pic>
        <p:nvPicPr>
          <p:cNvPr id="452" name="Shape 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0" y="354012"/>
            <a:ext cx="671511" cy="6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/>
          <p:nvPr/>
        </p:nvSpPr>
        <p:spPr>
          <a:xfrm>
            <a:off x="3351212" y="7250111"/>
            <a:ext cx="6837299" cy="16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/>
              <a:t>Copyright © C. Aniszczyk, S. Lay, B. Muskalla, K. Sawicki, M. Sohn</a:t>
            </a:r>
          </a:p>
        </p:txBody>
      </p:sp>
      <p:pic>
        <p:nvPicPr>
          <p:cNvPr id="454" name="Shape 4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4652" y="1685150"/>
            <a:ext cx="5358474" cy="5202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1825"/>
            <a:ext cx="10160001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/>
          <p:nvPr/>
        </p:nvSpPr>
        <p:spPr>
          <a:xfrm>
            <a:off x="393700" y="414337"/>
            <a:ext cx="9018600" cy="5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F2672"/>
                </a:solidFill>
              </a:rPr>
              <a:t>Gerrit</a:t>
            </a:r>
          </a:p>
        </p:txBody>
      </p:sp>
      <p:sp>
        <p:nvSpPr>
          <p:cNvPr id="461" name="Shape 461"/>
          <p:cNvSpPr/>
          <p:nvPr/>
        </p:nvSpPr>
        <p:spPr>
          <a:xfrm>
            <a:off x="542925" y="1073150"/>
            <a:ext cx="8837699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/>
              <a:t>Do not miss:</a:t>
            </a: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/>
              <a:t>Talk by Shawn Pearce (Gerrit founder and Project Lead)</a:t>
            </a:r>
          </a:p>
          <a:p>
            <a:pPr indent="0" lvl="0" marL="45720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/>
          </a:p>
          <a:p>
            <a:pPr indent="0" lvl="0" marL="45720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/>
              <a:t>Harnessing Peer Code Reviews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/>
              <a:t>Wednesday, 14:15, Ballroom A</a:t>
            </a:r>
          </a:p>
          <a:p>
            <a:pPr lvl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2" name="Shape 4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0" y="354012"/>
            <a:ext cx="671511" cy="6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/>
          <p:nvPr/>
        </p:nvSpPr>
        <p:spPr>
          <a:xfrm>
            <a:off x="3351212" y="7250111"/>
            <a:ext cx="6837299" cy="16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/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79400" y="414337"/>
            <a:ext cx="9247186" cy="53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sp>
        <p:nvSpPr>
          <p:cNvPr id="80" name="Shape 80"/>
          <p:cNvSpPr/>
          <p:nvPr/>
        </p:nvSpPr>
        <p:spPr>
          <a:xfrm>
            <a:off x="501650" y="1073150"/>
            <a:ext cx="9067799" cy="5456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… a distributed revision control system built by the Linux project to facilitate code review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means no central repository</a:t>
            </a: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central authority!</a:t>
            </a: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offline usage</a:t>
            </a: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branch a project</a:t>
            </a: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 against manipulation by cryptographic hashes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Really good at merging</a:t>
            </a: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Coordination only needed "after the fact”</a:t>
            </a: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rejoin (or refresh) branches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around commits (i.e. patches)</a:t>
            </a: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for identifying problem commits (git bisect)</a:t>
            </a: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for restructuring branches w/ specific commits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4936" y="352425"/>
            <a:ext cx="677861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1486" y="419100"/>
            <a:ext cx="915987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2076450" y="7213600"/>
            <a:ext cx="5173661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3943350"/>
            <a:ext cx="3205161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/>
          <p:nvPr/>
        </p:nvSpPr>
        <p:spPr>
          <a:xfrm>
            <a:off x="1893886" y="4005262"/>
            <a:ext cx="3203575" cy="22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 PC</a:t>
            </a:r>
          </a:p>
        </p:txBody>
      </p:sp>
      <p:pic>
        <p:nvPicPr>
          <p:cNvPr id="470" name="Shape 4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087" y="904875"/>
            <a:ext cx="2994024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/>
          <p:nvPr/>
        </p:nvSpPr>
        <p:spPr>
          <a:xfrm>
            <a:off x="3114675" y="965200"/>
            <a:ext cx="2987699" cy="19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pic>
        <p:nvPicPr>
          <p:cNvPr id="472" name="Shape 4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7912" y="1771650"/>
            <a:ext cx="611187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3619500" y="1949450"/>
            <a:ext cx="6111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8487" y="1771650"/>
            <a:ext cx="620711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/>
          <p:nvPr/>
        </p:nvSpPr>
        <p:spPr>
          <a:xfrm>
            <a:off x="4411662" y="1949450"/>
            <a:ext cx="6111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476" name="Shape 4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3312" y="1981200"/>
            <a:ext cx="6127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/>
          <p:nvPr/>
        </p:nvSpPr>
        <p:spPr>
          <a:xfrm>
            <a:off x="4914900" y="2165350"/>
            <a:ext cx="6111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478" name="Shape 4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03662" y="1981200"/>
            <a:ext cx="620711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3906837" y="2165350"/>
            <a:ext cx="6111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480" name="Shape 4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57325" y="4086225"/>
            <a:ext cx="32131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/>
          <p:nvPr/>
        </p:nvSpPr>
        <p:spPr>
          <a:xfrm>
            <a:off x="1462087" y="4148137"/>
            <a:ext cx="3203575" cy="220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 PC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76400" y="5238750"/>
            <a:ext cx="611187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/>
          <p:nvPr/>
        </p:nvSpPr>
        <p:spPr>
          <a:xfrm>
            <a:off x="1677986" y="5421312"/>
            <a:ext cx="6111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484" name="Shape 48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38350" y="5600700"/>
            <a:ext cx="6127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/>
          <p:nvPr/>
        </p:nvSpPr>
        <p:spPr>
          <a:xfrm>
            <a:off x="2038350" y="5781675"/>
            <a:ext cx="6111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486" name="Shape 48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06711" y="4667250"/>
            <a:ext cx="1573212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Shape 48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06711" y="5248275"/>
            <a:ext cx="534987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Shape 48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06711" y="5819775"/>
            <a:ext cx="677861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Shape 48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32162" y="1057275"/>
            <a:ext cx="534987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21087" y="5819775"/>
            <a:ext cx="954086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036887" y="2914650"/>
            <a:ext cx="6453187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7248525" y="4627562"/>
            <a:ext cx="2266799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Hudson</a:t>
            </a:r>
          </a:p>
        </p:txBody>
      </p:sp>
      <p:pic>
        <p:nvPicPr>
          <p:cNvPr id="493" name="Shape 49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486400" y="2914650"/>
            <a:ext cx="2889249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/>
          <p:nvPr/>
        </p:nvSpPr>
        <p:spPr>
          <a:xfrm>
            <a:off x="303763" y="3184750"/>
            <a:ext cx="3203100" cy="7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clone repository 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fetch / push changes</a:t>
            </a:r>
          </a:p>
        </p:txBody>
      </p:sp>
      <p:sp>
        <p:nvSpPr>
          <p:cNvPr id="495" name="Shape 495"/>
          <p:cNvSpPr/>
          <p:nvPr/>
        </p:nvSpPr>
        <p:spPr>
          <a:xfrm>
            <a:off x="7002461" y="2379761"/>
            <a:ext cx="26070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verify proposed changes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continuous integration builds</a:t>
            </a:r>
          </a:p>
        </p:txBody>
      </p:sp>
      <p:pic>
        <p:nvPicPr>
          <p:cNvPr id="496" name="Shape 49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/>
          <p:nvPr/>
        </p:nvSpPr>
        <p:spPr>
          <a:xfrm>
            <a:off x="2076450" y="7213600"/>
            <a:ext cx="5172075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3189787" y="312025"/>
            <a:ext cx="294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100" u="sng">
                <a:solidFill>
                  <a:srgbClr val="1155CC"/>
                </a:solidFill>
                <a:hlinkClick r:id="rId20"/>
              </a:rPr>
              <a:t>http://git.eclipse.org/r/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ctrTitle"/>
          </p:nvPr>
        </p:nvSpPr>
        <p:spPr>
          <a:xfrm>
            <a:off x="552450" y="355600"/>
            <a:ext cx="9055099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F2672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Gerrit </a:t>
            </a: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Exercises </a:t>
            </a:r>
          </a:p>
        </p:txBody>
      </p:sp>
      <p:sp>
        <p:nvSpPr>
          <p:cNvPr id="505" name="Shape 505"/>
          <p:cNvSpPr/>
          <p:nvPr/>
        </p:nvSpPr>
        <p:spPr>
          <a:xfrm>
            <a:off x="552450" y="1828800"/>
            <a:ext cx="9055099" cy="5146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Configure push to Gerrit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Push change to Gerrit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Review change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Improve a change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Submit a change to the codebase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View Gerrit review notes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rgbClr val="1155CC"/>
                </a:solidFill>
              </a:rPr>
              <a:t>7</a:t>
            </a:r>
            <a:r>
              <a:rPr b="1" lang="en-US" sz="3200">
                <a:solidFill>
                  <a:srgbClr val="999999"/>
                </a:solidFill>
              </a:rPr>
              <a:t>  Starting Demo Gerrit Server (backup)</a:t>
            </a:r>
          </a:p>
          <a:p>
            <a:pPr indent="0" lvl="1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3575"/>
            <a:ext cx="10159999" cy="64134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/>
          <p:nvPr/>
        </p:nvSpPr>
        <p:spPr>
          <a:xfrm>
            <a:off x="3351212" y="7250111"/>
            <a:ext cx="6837362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ctrTitle"/>
          </p:nvPr>
        </p:nvSpPr>
        <p:spPr>
          <a:xfrm>
            <a:off x="749300" y="2417761"/>
            <a:ext cx="86614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Mylyn Integration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/>
          <p:nvPr/>
        </p:nvSpPr>
        <p:spPr>
          <a:xfrm>
            <a:off x="2076450" y="7213600"/>
            <a:ext cx="5173661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Shape 5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/>
          <p:nvPr/>
        </p:nvSpPr>
        <p:spPr>
          <a:xfrm>
            <a:off x="2076450" y="7213600"/>
            <a:ext cx="5173661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  <p:pic>
        <p:nvPicPr>
          <p:cNvPr id="521" name="Shape 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400" y="1117600"/>
            <a:ext cx="7415211" cy="55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 txBox="1"/>
          <p:nvPr>
            <p:ph type="ctrTitle"/>
          </p:nvPr>
        </p:nvSpPr>
        <p:spPr>
          <a:xfrm>
            <a:off x="-158750" y="304800"/>
            <a:ext cx="10274300" cy="565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90% Irrelevant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/>
          <p:nvPr/>
        </p:nvSpPr>
        <p:spPr>
          <a:xfrm>
            <a:off x="2076450" y="7213600"/>
            <a:ext cx="5173661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  <p:sp>
        <p:nvSpPr>
          <p:cNvPr id="529" name="Shape 529"/>
          <p:cNvSpPr txBox="1"/>
          <p:nvPr>
            <p:ph type="ctrTitle"/>
          </p:nvPr>
        </p:nvSpPr>
        <p:spPr>
          <a:xfrm>
            <a:off x="-57150" y="304800"/>
            <a:ext cx="10274300" cy="565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Task-focused IDE</a:t>
            </a:r>
          </a:p>
        </p:txBody>
      </p:sp>
      <p:pic>
        <p:nvPicPr>
          <p:cNvPr id="530" name="Shape 5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800" y="1117600"/>
            <a:ext cx="7870825" cy="546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ctrTitle"/>
          </p:nvPr>
        </p:nvSpPr>
        <p:spPr>
          <a:xfrm>
            <a:off x="749300" y="2417761"/>
            <a:ext cx="8661400" cy="1531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7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Demo &gt;</a:t>
            </a:r>
          </a:p>
        </p:txBody>
      </p:sp>
      <p:pic>
        <p:nvPicPr>
          <p:cNvPr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Shape 537"/>
          <p:cNvSpPr/>
          <p:nvPr/>
        </p:nvSpPr>
        <p:spPr>
          <a:xfrm>
            <a:off x="2076450" y="7213600"/>
            <a:ext cx="5173661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ctrTitle"/>
          </p:nvPr>
        </p:nvSpPr>
        <p:spPr>
          <a:xfrm>
            <a:off x="438150" y="355600"/>
            <a:ext cx="9283699" cy="54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F2672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Exercises: Mylyn Integration</a:t>
            </a:r>
          </a:p>
        </p:txBody>
      </p:sp>
      <p:sp>
        <p:nvSpPr>
          <p:cNvPr id="543" name="Shape 543"/>
          <p:cNvSpPr/>
          <p:nvPr/>
        </p:nvSpPr>
        <p:spPr>
          <a:xfrm>
            <a:off x="552450" y="1003300"/>
            <a:ext cx="8875712" cy="577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/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Mylyn / EGit Integration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</a:p>
        </p:txBody>
      </p:sp>
      <p:pic>
        <p:nvPicPr>
          <p:cNvPr id="544" name="Shape 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/>
          <p:nvPr/>
        </p:nvSpPr>
        <p:spPr>
          <a:xfrm>
            <a:off x="2076450" y="7213600"/>
            <a:ext cx="5172075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  <p:pic>
        <p:nvPicPr>
          <p:cNvPr id="546" name="Shape 5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156" y="1640607"/>
            <a:ext cx="8320299" cy="499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ctrTitle"/>
          </p:nvPr>
        </p:nvSpPr>
        <p:spPr>
          <a:xfrm>
            <a:off x="438150" y="355600"/>
            <a:ext cx="9283799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algn="l">
              <a:lnSpc>
                <a:spcPct val="95000"/>
              </a:lnSpc>
              <a:spcBef>
                <a:spcPts val="0"/>
              </a:spcBef>
              <a:buClr>
                <a:srgbClr val="2F2672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Exercises: Mylyn Integration</a:t>
            </a:r>
          </a:p>
        </p:txBody>
      </p:sp>
      <p:sp>
        <p:nvSpPr>
          <p:cNvPr id="552" name="Shape 552"/>
          <p:cNvSpPr/>
          <p:nvPr/>
        </p:nvSpPr>
        <p:spPr>
          <a:xfrm>
            <a:off x="552450" y="1003300"/>
            <a:ext cx="8875800" cy="5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/>
              <a:t>2 Use Gerrit from within the IDE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/>
              <a:t>  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1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/>
          <p:nvPr/>
        </p:nvSpPr>
        <p:spPr>
          <a:xfrm>
            <a:off x="2076450" y="7213600"/>
            <a:ext cx="5171999" cy="16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/>
              <a:t>Copyright © C. Aniszczyk, S. Lay, B. Muskalla, K. Sawicki, M. Sohn</a:t>
            </a:r>
          </a:p>
        </p:txBody>
      </p:sp>
      <p:pic>
        <p:nvPicPr>
          <p:cNvPr id="555" name="Shape 5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962" y="1566862"/>
            <a:ext cx="6832174" cy="5115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ctrTitle"/>
          </p:nvPr>
        </p:nvSpPr>
        <p:spPr>
          <a:xfrm>
            <a:off x="438150" y="355600"/>
            <a:ext cx="9283799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algn="l">
              <a:lnSpc>
                <a:spcPct val="95000"/>
              </a:lnSpc>
              <a:spcBef>
                <a:spcPts val="0"/>
              </a:spcBef>
              <a:buClr>
                <a:srgbClr val="2F2672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Exercises: Mylyn Integration</a:t>
            </a:r>
          </a:p>
        </p:txBody>
      </p:sp>
      <p:sp>
        <p:nvSpPr>
          <p:cNvPr id="561" name="Shape 561"/>
          <p:cNvSpPr/>
          <p:nvPr/>
        </p:nvSpPr>
        <p:spPr>
          <a:xfrm>
            <a:off x="552450" y="1003300"/>
            <a:ext cx="8875800" cy="5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/>
              <a:t> 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rgbClr val="1155CC"/>
                </a:solidFill>
              </a:rPr>
              <a:t>1</a:t>
            </a:r>
            <a:r>
              <a:rPr b="1" lang="en-US" sz="3200"/>
              <a:t> Mylyn / EGit Integration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/>
              <a:t> 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rgbClr val="1155CC"/>
                </a:solidFill>
              </a:rPr>
              <a:t>2</a:t>
            </a:r>
            <a:r>
              <a:rPr b="1" lang="en-US" sz="3200"/>
              <a:t> Use Gerrit from within the IDE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200">
                <a:solidFill>
                  <a:schemeClr val="dk1"/>
                </a:solidFill>
              </a:rPr>
              <a:t>Related talk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Wednesday, 1:30PM - 2:15PM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Build, Stage, Review, Merge: Task-focused Development the Eclipse Mylyn Way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200"/>
              <a:t>  </a:t>
            </a: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1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/>
          <p:nvPr/>
        </p:nvSpPr>
        <p:spPr>
          <a:xfrm>
            <a:off x="2076450" y="7213600"/>
            <a:ext cx="5171999" cy="16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/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ctrTitle"/>
          </p:nvPr>
        </p:nvSpPr>
        <p:spPr>
          <a:xfrm>
            <a:off x="654050" y="812800"/>
            <a:ext cx="8983662" cy="1697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Eclipse Support</a:t>
            </a:r>
          </a:p>
        </p:txBody>
      </p:sp>
      <p:pic>
        <p:nvPicPr>
          <p:cNvPr id="569" name="Shape 5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Shape 5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325" y="2235200"/>
            <a:ext cx="4197349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Shape 571"/>
          <p:cNvSpPr/>
          <p:nvPr/>
        </p:nvSpPr>
        <p:spPr>
          <a:xfrm>
            <a:off x="2076450" y="7213600"/>
            <a:ext cx="5173661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186" y="209550"/>
            <a:ext cx="1773236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279400" y="414337"/>
            <a:ext cx="9247186" cy="53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Git at Eclipse</a:t>
            </a:r>
          </a:p>
        </p:txBody>
      </p:sp>
      <p:sp>
        <p:nvSpPr>
          <p:cNvPr id="91" name="Shape 91"/>
          <p:cNvSpPr/>
          <p:nvPr/>
        </p:nvSpPr>
        <p:spPr>
          <a:xfrm>
            <a:off x="506412" y="1381125"/>
            <a:ext cx="9158100" cy="48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JGit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lightweight Java library implementing Git </a:t>
            </a:r>
          </a:p>
          <a:p>
            <a:pPr indent="-952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1417FF"/>
              </a:buClr>
              <a:buSzPct val="60000"/>
              <a:buFont typeface="Times New Roman"/>
              <a:buNone/>
            </a:pPr>
            <a:r>
              <a:rPr b="0" i="0" lang="en-US" sz="2500" u="sng" cap="none" strike="noStrike">
                <a:solidFill>
                  <a:srgbClr val="1155CC"/>
                </a:solidFill>
                <a:hlinkClick r:id="rId4"/>
              </a:rPr>
              <a:t>http://www.eclipse.org/jgit/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EGit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Eclipse Team provider for Git based on JGit</a:t>
            </a:r>
          </a:p>
          <a:p>
            <a:pPr indent="-952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1417FF"/>
              </a:buClr>
              <a:buSzPct val="60000"/>
              <a:buFont typeface="Times New Roman"/>
              <a:buNone/>
            </a:pPr>
            <a:r>
              <a:rPr b="0" i="0" lang="en-US" sz="2500" u="sng" cap="none" strike="noStrike">
                <a:solidFill>
                  <a:srgbClr val="1155CC"/>
                </a:solidFill>
                <a:hlinkClick r:id="rId5"/>
              </a:rPr>
              <a:t>http://www.eclipse.org/egit/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Gerrit Code Review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Git server based on JGit </a:t>
            </a:r>
            <a:b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permission control and review workflow</a:t>
            </a:r>
          </a:p>
          <a:p>
            <a:pPr indent="-952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550FF"/>
              </a:buClr>
              <a:buSzPct val="60000"/>
              <a:buFont typeface="Arial"/>
              <a:buNone/>
            </a:pPr>
            <a:r>
              <a:rPr b="0" i="0" lang="en-US" sz="25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http://code.google.com/p/gerrit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</a:rPr>
              <a:t>Gerrit @ Eclipse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/>
              <a:t>went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/>
              <a:t>live 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	</a:t>
            </a:r>
            <a:r>
              <a:rPr lang="en-US" sz="2500" u="sng">
                <a:solidFill>
                  <a:srgbClr val="1155CC"/>
                </a:solidFill>
              </a:rPr>
              <a:t>https://git.eclipse.org/r/</a:t>
            </a:r>
          </a:p>
          <a:p>
            <a:pPr indent="-9525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550FF"/>
              </a:buClr>
              <a:buSzPct val="83333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2076450" y="7213600"/>
            <a:ext cx="5173661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  <p:sp>
        <p:nvSpPr>
          <p:cNvPr id="94" name="Shape 94"/>
          <p:cNvSpPr/>
          <p:nvPr/>
        </p:nvSpPr>
        <p:spPr>
          <a:xfrm>
            <a:off x="4341350" y="4963175"/>
            <a:ext cx="440999" cy="452100"/>
          </a:xfrm>
          <a:prstGeom prst="smileyFace">
            <a:avLst>
              <a:gd fmla="val 4653" name="adj"/>
            </a:avLst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853800" y="4980125"/>
            <a:ext cx="452400" cy="4182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Shape 5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186" y="209550"/>
            <a:ext cx="1773236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/>
          <p:nvPr/>
        </p:nvSpPr>
        <p:spPr>
          <a:xfrm>
            <a:off x="279400" y="414337"/>
            <a:ext cx="9247186" cy="53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GitHub Eclipse Support</a:t>
            </a:r>
          </a:p>
        </p:txBody>
      </p:sp>
      <p:sp>
        <p:nvSpPr>
          <p:cNvPr id="578" name="Shape 578"/>
          <p:cNvSpPr/>
          <p:nvPr/>
        </p:nvSpPr>
        <p:spPr>
          <a:xfrm>
            <a:off x="506412" y="1381125"/>
            <a:ext cx="9067799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70C0"/>
              </a:buClr>
              <a:buSzPct val="60344"/>
              <a:buFont typeface="Arial"/>
              <a:buChar char="●"/>
            </a:pPr>
            <a:r>
              <a:rPr b="1" lang="en-US" sz="2900">
                <a:solidFill>
                  <a:srgbClr val="0070C0"/>
                </a:solidFill>
              </a:rPr>
              <a:t>  </a:t>
            </a:r>
            <a:r>
              <a:rPr b="1" i="0" lang="en-US" sz="2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https://github.com/eclipse</a:t>
            </a:r>
          </a:p>
          <a:p>
            <a:pPr indent="279400" lvl="2" marL="5715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900"/>
              <a:t>  248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mirrored repositories</a:t>
            </a:r>
          </a:p>
          <a:p>
            <a:pPr indent="-147319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344"/>
              <a:buFont typeface="Arial"/>
              <a:buChar char="●"/>
            </a:pPr>
            <a:r>
              <a:rPr lang="en-US" sz="2900"/>
              <a:t>  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Browsing source code</a:t>
            </a: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344"/>
              <a:buFont typeface="Arial"/>
              <a:buChar char="●"/>
            </a:pPr>
            <a:r>
              <a:rPr lang="en-US" sz="2900"/>
              <a:t>  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Comparing branches and tags</a:t>
            </a: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344"/>
              <a:buFont typeface="Arial"/>
              <a:buChar char="●"/>
            </a:pPr>
            <a:r>
              <a:rPr lang="en-US" sz="2900"/>
              <a:t>  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 feeds</a:t>
            </a: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344"/>
              <a:buFont typeface="Arial"/>
              <a:buChar char="●"/>
            </a:pPr>
            <a:r>
              <a:rPr lang="en-US" sz="2900"/>
              <a:t>  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Charts &amp; </a:t>
            </a:r>
            <a:r>
              <a:rPr lang="en-US" sz="2900"/>
              <a:t>g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raphs</a:t>
            </a:r>
          </a:p>
          <a:p>
            <a:pPr indent="-114300" lvl="1" marL="1143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344"/>
              <a:buFont typeface="Arial"/>
              <a:buChar char="●"/>
            </a:pPr>
            <a:r>
              <a:rPr lang="en-US" sz="2900"/>
              <a:t>  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Downloading snapshots</a:t>
            </a:r>
          </a:p>
        </p:txBody>
      </p:sp>
      <p:pic>
        <p:nvPicPr>
          <p:cNvPr id="579" name="Shape 5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/>
          <p:nvPr/>
        </p:nvSpPr>
        <p:spPr>
          <a:xfrm>
            <a:off x="2076450" y="7213600"/>
            <a:ext cx="5173661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Shape 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186" y="209550"/>
            <a:ext cx="1773236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Shape 586"/>
          <p:cNvSpPr/>
          <p:nvPr/>
        </p:nvSpPr>
        <p:spPr>
          <a:xfrm>
            <a:off x="279400" y="414337"/>
            <a:ext cx="9247186" cy="53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GitHub Eclipse Support</a:t>
            </a:r>
          </a:p>
        </p:txBody>
      </p:sp>
      <p:pic>
        <p:nvPicPr>
          <p:cNvPr id="587" name="Shape 5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123503"/>
            <a:ext cx="8995428" cy="650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186" y="209550"/>
            <a:ext cx="1773236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/>
          <p:nvPr/>
        </p:nvSpPr>
        <p:spPr>
          <a:xfrm>
            <a:off x="279400" y="414337"/>
            <a:ext cx="9247186" cy="53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b="1" lang="en-US" sz="3600">
                <a:solidFill>
                  <a:srgbClr val="2F2672"/>
                </a:solidFill>
              </a:rPr>
              <a:t> </a:t>
            </a: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EGit Integration</a:t>
            </a:r>
          </a:p>
        </p:txBody>
      </p:sp>
      <p:sp>
        <p:nvSpPr>
          <p:cNvPr id="594" name="Shape 594"/>
          <p:cNvSpPr/>
          <p:nvPr/>
        </p:nvSpPr>
        <p:spPr>
          <a:xfrm>
            <a:off x="506412" y="1381125"/>
            <a:ext cx="9067799" cy="417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1125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0070C0"/>
              </a:buClr>
              <a:buSzPct val="60344"/>
              <a:buFont typeface="Arial"/>
              <a:buNone/>
            </a:pPr>
            <a:r>
              <a:rPr b="1" i="0" lang="en-US" sz="2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GitHub Mylyn Connector</a:t>
            </a:r>
          </a:p>
          <a:p>
            <a:pPr indent="-147319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</a:p>
          <a:p>
            <a:pPr indent="-147319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Gists</a:t>
            </a:r>
          </a:p>
          <a:p>
            <a:pPr indent="-147319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Requests</a:t>
            </a:r>
          </a:p>
          <a:p>
            <a:pPr indent="-147319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Wizard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1125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0070C0"/>
              </a:buClr>
              <a:buSzPct val="60344"/>
              <a:buFont typeface="Arial"/>
              <a:buNone/>
            </a:pPr>
            <a:r>
              <a:rPr b="1" i="0" lang="en-US" sz="2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GitHub Java API</a:t>
            </a:r>
          </a:p>
          <a:p>
            <a:pPr indent="-147319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Maven plugins</a:t>
            </a:r>
          </a:p>
          <a:p>
            <a:pPr indent="-147319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</a:p>
          <a:p>
            <a:pPr indent="-147319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Automating tasks</a:t>
            </a:r>
          </a:p>
        </p:txBody>
      </p:sp>
      <p:pic>
        <p:nvPicPr>
          <p:cNvPr id="595" name="Shape 5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Shape 596"/>
          <p:cNvSpPr/>
          <p:nvPr/>
        </p:nvSpPr>
        <p:spPr>
          <a:xfrm>
            <a:off x="2076450" y="7213600"/>
            <a:ext cx="5173661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ctrTitle"/>
          </p:nvPr>
        </p:nvSpPr>
        <p:spPr>
          <a:xfrm>
            <a:off x="438150" y="355600"/>
            <a:ext cx="9283699" cy="54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F2672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GitHub </a:t>
            </a: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Exercises: </a:t>
            </a:r>
            <a:r>
              <a:rPr b="1" lang="en-US" sz="3600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EGit</a:t>
            </a: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 Integration</a:t>
            </a:r>
          </a:p>
        </p:txBody>
      </p:sp>
      <p:sp>
        <p:nvSpPr>
          <p:cNvPr id="602" name="Shape 602"/>
          <p:cNvSpPr/>
          <p:nvPr/>
        </p:nvSpPr>
        <p:spPr>
          <a:xfrm>
            <a:off x="552450" y="1003300"/>
            <a:ext cx="8875712" cy="577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rgbClr val="1155CC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Setup Share on GitHub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</a:p>
        </p:txBody>
      </p:sp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/>
          <p:nvPr/>
        </p:nvSpPr>
        <p:spPr>
          <a:xfrm>
            <a:off x="2076450" y="7213600"/>
            <a:ext cx="5172075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ctrTitle"/>
          </p:nvPr>
        </p:nvSpPr>
        <p:spPr>
          <a:xfrm>
            <a:off x="749300" y="2417761"/>
            <a:ext cx="8661400" cy="1550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7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  <p:pic>
        <p:nvPicPr>
          <p:cNvPr id="610" name="Shape 6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Shape 611"/>
          <p:cNvSpPr/>
          <p:nvPr/>
        </p:nvSpPr>
        <p:spPr>
          <a:xfrm>
            <a:off x="1974850" y="7213600"/>
            <a:ext cx="5173661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506412" y="304800"/>
            <a:ext cx="9142411" cy="127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Give Feedback on the Sessions</a:t>
            </a:r>
          </a:p>
        </p:txBody>
      </p:sp>
      <p:sp>
        <p:nvSpPr>
          <p:cNvPr id="620" name="Shape 620"/>
          <p:cNvSpPr/>
          <p:nvPr/>
        </p:nvSpPr>
        <p:spPr>
          <a:xfrm>
            <a:off x="506412" y="1782761"/>
            <a:ext cx="9142411" cy="438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21" name="Shape 621"/>
          <p:cNvSpPr/>
          <p:nvPr/>
        </p:nvSpPr>
        <p:spPr>
          <a:xfrm>
            <a:off x="688975" y="1631950"/>
            <a:ext cx="908049" cy="908049"/>
          </a:xfrm>
          <a:prstGeom prst="ellipse">
            <a:avLst/>
          </a:prstGeom>
          <a:solidFill>
            <a:srgbClr val="C5000B"/>
          </a:solidFill>
          <a:ln cap="rnd" cmpd="sng" w="9525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  <p:txBody>
          <a:bodyPr anchorCtr="1" anchor="ctr" bIns="45350" lIns="90700" rIns="90700" tIns="10935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7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622" name="Shape 622"/>
          <p:cNvSpPr/>
          <p:nvPr/>
        </p:nvSpPr>
        <p:spPr>
          <a:xfrm>
            <a:off x="1833561" y="1858961"/>
            <a:ext cx="5141911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rIns="90700" tIns="915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 In:  </a:t>
            </a: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www.eclipsecon.org</a:t>
            </a:r>
          </a:p>
        </p:txBody>
      </p:sp>
      <p:sp>
        <p:nvSpPr>
          <p:cNvPr id="623" name="Shape 623"/>
          <p:cNvSpPr/>
          <p:nvPr/>
        </p:nvSpPr>
        <p:spPr>
          <a:xfrm>
            <a:off x="688975" y="3265486"/>
            <a:ext cx="908049" cy="908049"/>
          </a:xfrm>
          <a:prstGeom prst="ellipse">
            <a:avLst/>
          </a:prstGeom>
          <a:solidFill>
            <a:srgbClr val="C5000B"/>
          </a:solidFill>
          <a:ln cap="rnd" cmpd="sng" w="9525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  <p:txBody>
          <a:bodyPr anchorCtr="1" anchor="ctr" bIns="45350" lIns="90700" rIns="90700" tIns="10935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7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624" name="Shape 624"/>
          <p:cNvSpPr/>
          <p:nvPr/>
        </p:nvSpPr>
        <p:spPr>
          <a:xfrm>
            <a:off x="1831975" y="3446462"/>
            <a:ext cx="5140324" cy="69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rIns="90700" tIns="703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Session Evaluate</a:t>
            </a:r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436" y="2362200"/>
            <a:ext cx="1612899" cy="2573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6" name="Shape 626"/>
          <p:cNvCxnSpPr/>
          <p:nvPr/>
        </p:nvCxnSpPr>
        <p:spPr>
          <a:xfrm>
            <a:off x="6167437" y="3810000"/>
            <a:ext cx="1995486" cy="908049"/>
          </a:xfrm>
          <a:prstGeom prst="straightConnector1">
            <a:avLst/>
          </a:prstGeom>
          <a:noFill/>
          <a:ln cap="rnd" cmpd="sng" w="128150">
            <a:solidFill>
              <a:srgbClr val="FF3333"/>
            </a:solidFill>
            <a:prstDash val="solid"/>
            <a:miter/>
            <a:headEnd len="sm" w="sm" type="none"/>
            <a:tailEnd len="sm" w="sm" type="triangle"/>
          </a:ln>
        </p:spPr>
      </p:cxnSp>
      <p:sp>
        <p:nvSpPr>
          <p:cNvPr id="627" name="Shape 627"/>
          <p:cNvSpPr/>
          <p:nvPr/>
        </p:nvSpPr>
        <p:spPr>
          <a:xfrm>
            <a:off x="688975" y="4972050"/>
            <a:ext cx="908049" cy="906462"/>
          </a:xfrm>
          <a:prstGeom prst="ellipse">
            <a:avLst/>
          </a:prstGeom>
          <a:solidFill>
            <a:srgbClr val="C5000B"/>
          </a:solidFill>
          <a:ln cap="rnd" cmpd="sng" w="9525">
            <a:solidFill>
              <a:srgbClr val="000000"/>
            </a:solidFill>
            <a:prstDash val="solid"/>
            <a:miter/>
            <a:headEnd len="sm" w="sm" type="none"/>
            <a:tailEnd len="sm" w="sm" type="none"/>
          </a:ln>
        </p:spPr>
        <p:txBody>
          <a:bodyPr anchorCtr="1" anchor="ctr" bIns="45350" lIns="90700" rIns="90700" tIns="10935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7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628" name="Shape 628"/>
          <p:cNvSpPr/>
          <p:nvPr/>
        </p:nvSpPr>
        <p:spPr>
          <a:xfrm>
            <a:off x="1831975" y="5160962"/>
            <a:ext cx="10318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rIns="90700" tIns="915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186" y="209550"/>
            <a:ext cx="1773236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279400" y="414337"/>
            <a:ext cx="9247186" cy="53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F2672"/>
                </a:solidFill>
              </a:rPr>
              <a:t>Eclipse is Moving to Git</a:t>
            </a:r>
          </a:p>
        </p:txBody>
      </p:sp>
      <p:sp>
        <p:nvSpPr>
          <p:cNvPr id="102" name="Shape 102"/>
          <p:cNvSpPr/>
          <p:nvPr/>
        </p:nvSpPr>
        <p:spPr>
          <a:xfrm>
            <a:off x="279400" y="1181100"/>
            <a:ext cx="9067799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CVS has been deprecated and will be retired </a:t>
            </a:r>
            <a:r>
              <a:rPr lang="en-US" sz="1800"/>
              <a:t>end of 2012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279400" y="6577274"/>
            <a:ext cx="5660100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sng" cap="none" strike="noStrike">
                <a:solidFill>
                  <a:srgbClr val="1155CC"/>
                </a:solidFill>
                <a:hlinkClick r:id="rId4"/>
              </a:rPr>
              <a:t>http://eclipse.org/projects/scmcountdown.php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2076450" y="7213600"/>
            <a:ext cx="5372099" cy="185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Sohn, S. Zivkov</a:t>
            </a:r>
          </a:p>
        </p:txBody>
      </p:sp>
      <p:sp>
        <p:nvSpPr>
          <p:cNvPr id="106" name="Shape 106"/>
          <p:cNvSpPr/>
          <p:nvPr/>
        </p:nvSpPr>
        <p:spPr>
          <a:xfrm>
            <a:off x="279400" y="6131173"/>
            <a:ext cx="9856199" cy="4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/>
              <a:t>Project &amp; code repository breakdown as of 2012-03-25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1525" y="1729000"/>
            <a:ext cx="5496950" cy="416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186" y="209550"/>
            <a:ext cx="1773237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279400" y="414337"/>
            <a:ext cx="9247200" cy="53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F2672"/>
                </a:solidFill>
              </a:rPr>
              <a:t>Gerrit Code Review @ Eclipse</a:t>
            </a:r>
          </a:p>
        </p:txBody>
      </p:sp>
      <p:sp>
        <p:nvSpPr>
          <p:cNvPr id="114" name="Shape 114"/>
          <p:cNvSpPr/>
          <p:nvPr/>
        </p:nvSpPr>
        <p:spPr>
          <a:xfrm>
            <a:off x="279400" y="1181100"/>
            <a:ext cx="9067799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rgbClr val="1155CC"/>
                </a:solidFill>
                <a:hlinkClick r:id="rId4"/>
              </a:rPr>
              <a:t>https://git.eclipse.org/r/</a:t>
            </a:r>
            <a:r>
              <a:rPr lang="en-US" sz="2400"/>
              <a:t> </a:t>
            </a:r>
            <a:r>
              <a:rPr lang="en-US" sz="2000"/>
              <a:t>is now available for all projects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010400"/>
            <a:ext cx="10160001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2076450" y="7213600"/>
            <a:ext cx="5372099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/>
              <a:t>Copyright © C. Aniszczyk, S. Lay, B. Muskalla, K. Sawicki, M. Sohn, S. Zivkov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656" y="1953010"/>
            <a:ext cx="9241314" cy="469605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7128425" y="1181100"/>
            <a:ext cx="2787599" cy="2346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now used by: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EGit, Jetty, JGit,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Jubula, Libra, Lyo,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Mylyn, Platform, R4E,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Recommenders,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Skalli, Tycho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438150" y="355600"/>
            <a:ext cx="9283699" cy="54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F2672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Modern Code Review – What is it ?</a:t>
            </a:r>
          </a:p>
        </p:txBody>
      </p:sp>
      <p:sp>
        <p:nvSpPr>
          <p:cNvPr id="124" name="Shape 124"/>
          <p:cNvSpPr/>
          <p:nvPr/>
        </p:nvSpPr>
        <p:spPr>
          <a:xfrm>
            <a:off x="342900" y="1367089"/>
            <a:ext cx="9283799" cy="53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79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714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one developer writes code, another developer is asked to review that code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714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careful line-by-line critique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714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Happens in a non-threatening context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714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 is cooperation, not fault-finding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714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Integral part of coding process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7F7F7F"/>
              </a:buClr>
              <a:buSzPct val="60714"/>
              <a:buFont typeface="Arial"/>
              <a:buNone/>
            </a:pPr>
            <a:r>
              <a:rPr b="1" i="0" lang="en-US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Otherwise this will happen:</a:t>
            </a:r>
          </a:p>
          <a:p>
            <a:pPr indent="-1079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7F7F7F"/>
              </a:buClr>
              <a:buSzPct val="60714"/>
              <a:buFont typeface="Arial"/>
              <a:buNone/>
            </a:pPr>
            <a:r>
              <a:rPr b="1" i="0" lang="en-US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Debugging someone else's broken code</a:t>
            </a:r>
          </a:p>
          <a:p>
            <a:pPr indent="-698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7F7F7F"/>
              </a:buClr>
              <a:buSzPct val="52380"/>
              <a:buFont typeface="Arial"/>
              <a:buNone/>
            </a:pPr>
            <a:r>
              <a:rPr b="0" i="0" lang="en-US" sz="2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Involuntary code review: </a:t>
            </a:r>
            <a:r>
              <a:rPr b="0" i="0" lang="en-US" sz="2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Not so good; emotions may flare</a:t>
            </a:r>
          </a:p>
        </p:txBody>
      </p:sp>
      <p:sp>
        <p:nvSpPr>
          <p:cNvPr id="125" name="Shape 125"/>
          <p:cNvSpPr/>
          <p:nvPr/>
        </p:nvSpPr>
        <p:spPr>
          <a:xfrm>
            <a:off x="8081961" y="641350"/>
            <a:ext cx="2100261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Guido van Rossum [1]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4805362" y="6834186"/>
            <a:ext cx="5411786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http://code.google.com/p/rietveld/downloads/detail?name=Mondrian2006.pdf</a:t>
            </a:r>
          </a:p>
        </p:txBody>
      </p:sp>
      <p:sp>
        <p:nvSpPr>
          <p:cNvPr id="128" name="Shape 128"/>
          <p:cNvSpPr/>
          <p:nvPr/>
        </p:nvSpPr>
        <p:spPr>
          <a:xfrm>
            <a:off x="2076450" y="7213600"/>
            <a:ext cx="5372099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438150" y="355600"/>
            <a:ext cx="9283699" cy="54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F2672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F2672"/>
                </a:solidFill>
                <a:latin typeface="Arial"/>
                <a:ea typeface="Arial"/>
                <a:cs typeface="Arial"/>
                <a:sym typeface="Arial"/>
              </a:rPr>
              <a:t>Code Review – Benefits</a:t>
            </a:r>
          </a:p>
        </p:txBody>
      </p:sp>
      <p:sp>
        <p:nvSpPr>
          <p:cNvPr id="134" name="Shape 134"/>
          <p:cNvSpPr/>
          <p:nvPr/>
        </p:nvSpPr>
        <p:spPr>
          <a:xfrm>
            <a:off x="336550" y="1219200"/>
            <a:ext cx="9283699" cy="526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79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714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 eyes catch more bugs</a:t>
            </a:r>
          </a:p>
          <a:p>
            <a:pPr indent="-91439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8571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Catch bugs early to save hours of debugging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714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Mentoring of new developers / contributors</a:t>
            </a:r>
          </a:p>
          <a:p>
            <a:pPr indent="-91439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8571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from mistakes without breaking stuff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714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trust relationships </a:t>
            </a:r>
          </a:p>
          <a:p>
            <a:pPr indent="-91439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8571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for more delegation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714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alternative to pair programming</a:t>
            </a:r>
          </a:p>
          <a:p>
            <a:pPr indent="-101600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7619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asynchronous and across locations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4572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0714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 standards</a:t>
            </a:r>
          </a:p>
          <a:p>
            <a:pPr indent="-91439" lvl="0" marL="914400" marR="0" rtl="0" algn="l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68571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overall readability &amp; code quality high</a:t>
            </a:r>
          </a:p>
        </p:txBody>
      </p:sp>
      <p:sp>
        <p:nvSpPr>
          <p:cNvPr id="135" name="Shape 135"/>
          <p:cNvSpPr/>
          <p:nvPr/>
        </p:nvSpPr>
        <p:spPr>
          <a:xfrm>
            <a:off x="5613400" y="641350"/>
            <a:ext cx="2101849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Guido van Rossum [1]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4591050" y="6762750"/>
            <a:ext cx="5411786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http://code.google.com/p/rietveld/downloads/detail?name=Mondrian2006.pdf</a:t>
            </a:r>
          </a:p>
        </p:txBody>
      </p:sp>
      <p:sp>
        <p:nvSpPr>
          <p:cNvPr id="138" name="Shape 138"/>
          <p:cNvSpPr/>
          <p:nvPr/>
        </p:nvSpPr>
        <p:spPr>
          <a:xfrm>
            <a:off x="2076450" y="7213600"/>
            <a:ext cx="5172075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3943350"/>
            <a:ext cx="3205161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1893886" y="4005262"/>
            <a:ext cx="3203575" cy="22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 PC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261" y="704850"/>
            <a:ext cx="2994024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3117850" y="765175"/>
            <a:ext cx="2987675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Gerrit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087" y="1571625"/>
            <a:ext cx="611187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3622675" y="1749425"/>
            <a:ext cx="6111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1662" y="1571625"/>
            <a:ext cx="62071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4414837" y="1749425"/>
            <a:ext cx="6111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6487" y="1781175"/>
            <a:ext cx="6127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4918075" y="1965325"/>
            <a:ext cx="6111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06837" y="1781175"/>
            <a:ext cx="62071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3910012" y="1965325"/>
            <a:ext cx="6111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57325" y="4086225"/>
            <a:ext cx="32131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1462087" y="4148137"/>
            <a:ext cx="3203575" cy="220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 PC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76400" y="5238750"/>
            <a:ext cx="611187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677986" y="5421312"/>
            <a:ext cx="6111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38350" y="5600700"/>
            <a:ext cx="6127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2038350" y="5781675"/>
            <a:ext cx="6111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06711" y="4667250"/>
            <a:ext cx="1573212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06711" y="5248275"/>
            <a:ext cx="534987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06711" y="5819775"/>
            <a:ext cx="677861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35337" y="857250"/>
            <a:ext cx="534987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21087" y="5819775"/>
            <a:ext cx="954086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040061" y="2714625"/>
            <a:ext cx="6453187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7223125" y="4508500"/>
            <a:ext cx="2266949" cy="141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Hudson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489575" y="2714625"/>
            <a:ext cx="2889249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301737" y="3087723"/>
            <a:ext cx="30335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clone repository 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fetch / push changes</a:t>
            </a:r>
          </a:p>
        </p:txBody>
      </p:sp>
      <p:sp>
        <p:nvSpPr>
          <p:cNvPr id="170" name="Shape 170"/>
          <p:cNvSpPr/>
          <p:nvPr/>
        </p:nvSpPr>
        <p:spPr>
          <a:xfrm>
            <a:off x="7104211" y="2457450"/>
            <a:ext cx="2663399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verify proposed changes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continuous integration builds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0" y="7010400"/>
            <a:ext cx="1016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2076450" y="7213600"/>
            <a:ext cx="5172075" cy="16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C. Aniszczyk, S. Lay, B. Muskalla, K. Sawicki, M. Sohn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