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8" r:id="rId8"/>
    <p:sldId id="258" r:id="rId9"/>
    <p:sldId id="262" r:id="rId10"/>
    <p:sldId id="265" r:id="rId11"/>
    <p:sldId id="263" r:id="rId12"/>
    <p:sldId id="264" r:id="rId13"/>
    <p:sldId id="269" r:id="rId14"/>
    <p:sldId id="270" r:id="rId15"/>
    <p:sldId id="271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0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71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5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02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5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3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4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62664C-B101-4684-A926-897758034E61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10D08-8505-4C05-9D26-C76EDDB6E7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32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com/url?sa=i&amp;url=http%3A%2F%2Fecovivir.co%2Fpagina%2Fsoluciones.html&amp;psig=AOvVaw3IsMzC0zbnCz3IQDYOdmSC&amp;ust=1582376016081000&amp;source=images&amp;cd=vfe&amp;ved=0CAIQjRxqFwoTCNCu4ZzY4ucCFQAAAAAdAAAAAB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9134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Proyecto Aire Puro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90058"/>
            <a:ext cx="10123714" cy="43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Análisis de Demanda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559999" cy="419548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El producto se identifica como </a:t>
            </a:r>
            <a:r>
              <a:rPr lang="es-ES" dirty="0"/>
              <a:t>un Bien de Consumo Suntuario ya que no es un bien de primera necesidad por el </a:t>
            </a:r>
            <a:r>
              <a:rPr lang="es-ES" dirty="0" smtClean="0"/>
              <a:t>momento</a:t>
            </a:r>
          </a:p>
          <a:p>
            <a:pPr marL="0" indent="0">
              <a:buNone/>
            </a:pPr>
            <a:r>
              <a:rPr lang="es-ES" dirty="0" smtClean="0"/>
              <a:t>Posible evolución de la curva de la demanda</a:t>
            </a:r>
          </a:p>
          <a:p>
            <a:pPr marL="0" indent="0">
              <a:buNone/>
            </a:pPr>
            <a:r>
              <a:rPr lang="es-ES" dirty="0"/>
              <a:t>                                                      </a:t>
            </a:r>
            <a:r>
              <a:rPr lang="es-ES" dirty="0" smtClean="0"/>
              <a:t>         </a:t>
            </a:r>
            <a:r>
              <a:rPr lang="es-ES" dirty="0"/>
              <a:t>La curva de demanda del producto </a:t>
            </a: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                          en cuestión </a:t>
            </a:r>
            <a:r>
              <a:rPr lang="es-ES" dirty="0"/>
              <a:t>es de </a:t>
            </a:r>
            <a:r>
              <a:rPr lang="es-ES" dirty="0" smtClean="0"/>
              <a:t>características </a:t>
            </a:r>
          </a:p>
          <a:p>
            <a:pPr marL="0" indent="0">
              <a:buNone/>
            </a:pPr>
            <a:r>
              <a:rPr lang="es-ES" dirty="0" smtClean="0"/>
              <a:t>                                                           inelásticas </a:t>
            </a:r>
            <a:r>
              <a:rPr lang="es-ES" dirty="0"/>
              <a:t>por tratarse de un </a:t>
            </a:r>
            <a:r>
              <a:rPr lang="es-ES" dirty="0" smtClean="0"/>
              <a:t>bien </a:t>
            </a:r>
            <a:r>
              <a:rPr lang="es-ES" dirty="0"/>
              <a:t>de lujo</a:t>
            </a:r>
            <a:endParaRPr lang="en-U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40" y="3313039"/>
            <a:ext cx="3724397" cy="293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Mercado 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5367826" cy="4195481"/>
          </a:xfrm>
        </p:spPr>
        <p:txBody>
          <a:bodyPr/>
          <a:lstStyle/>
          <a:p>
            <a:r>
              <a:rPr lang="es-AR" dirty="0"/>
              <a:t>El mercado potencial de nuestro servicio será el estatal (nacional, provincial, municipal), primero se comenzará por el municipio de San Miguel de Tucumán, y luego podrá expandirse a los municipios </a:t>
            </a:r>
            <a:r>
              <a:rPr lang="es-AR" dirty="0" smtClean="0"/>
              <a:t>vecinos</a:t>
            </a:r>
          </a:p>
          <a:p>
            <a:r>
              <a:rPr lang="es-AR" dirty="0" smtClean="0"/>
              <a:t>Precio: </a:t>
            </a:r>
            <a:r>
              <a:rPr lang="es-AR" dirty="0"/>
              <a:t>$51.486,5 p/ </a:t>
            </a:r>
            <a:r>
              <a:rPr lang="es-AR" dirty="0" smtClean="0"/>
              <a:t>punto de monitoreo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29" y="2174278"/>
            <a:ext cx="5233181" cy="24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Soluciones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603717"/>
            <a:ext cx="4833253" cy="4644682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Buscar concientizar </a:t>
            </a:r>
            <a:r>
              <a:rPr lang="es-ES" dirty="0"/>
              <a:t>al público sobre los riesgos que se corre al estar expuestos por determinado tiempo a ciertas </a:t>
            </a:r>
            <a:r>
              <a:rPr lang="es-ES" dirty="0" smtClean="0"/>
              <a:t>condiciones. </a:t>
            </a:r>
          </a:p>
          <a:p>
            <a:pPr marL="0" indent="0">
              <a:buNone/>
            </a:pPr>
            <a:r>
              <a:rPr lang="es-ES" dirty="0" smtClean="0"/>
              <a:t>El Estado tendrá la información suficiente </a:t>
            </a:r>
            <a:r>
              <a:rPr lang="es-ES" dirty="0"/>
              <a:t>para  diagramar </a:t>
            </a:r>
            <a:r>
              <a:rPr lang="es-ES" dirty="0" smtClean="0"/>
              <a:t>acciones que promuevan </a:t>
            </a:r>
            <a:r>
              <a:rPr lang="es-ES" dirty="0"/>
              <a:t>de un bienestar más saludable a sus ciudadanos.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63" y="4477189"/>
            <a:ext cx="3362179" cy="20642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9" y="4477190"/>
            <a:ext cx="3377418" cy="20642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29" y="4477190"/>
            <a:ext cx="3554784" cy="20642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064" y="1986536"/>
            <a:ext cx="3432156" cy="20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Inversiones fijas</a:t>
            </a:r>
            <a:b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s-ES" dirty="0">
                <a:solidFill>
                  <a:schemeClr val="bg1"/>
                </a:solidFill>
                <a:latin typeface="Agency FB" panose="020B0503020202020204" pitchFamily="34" charset="0"/>
              </a:rPr>
              <a:t>T</a:t>
            </a:r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angibles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153086"/>
              </p:ext>
            </p:extLst>
          </p:nvPr>
        </p:nvGraphicFramePr>
        <p:xfrm>
          <a:off x="646111" y="1983548"/>
          <a:ext cx="5135711" cy="4515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0157">
                  <a:extLst>
                    <a:ext uri="{9D8B030D-6E8A-4147-A177-3AD203B41FA5}">
                      <a16:colId xmlns:a16="http://schemas.microsoft.com/office/drawing/2014/main" val="73739381"/>
                    </a:ext>
                  </a:extLst>
                </a:gridCol>
                <a:gridCol w="1090531">
                  <a:extLst>
                    <a:ext uri="{9D8B030D-6E8A-4147-A177-3AD203B41FA5}">
                      <a16:colId xmlns:a16="http://schemas.microsoft.com/office/drawing/2014/main" val="3529335647"/>
                    </a:ext>
                  </a:extLst>
                </a:gridCol>
                <a:gridCol w="1037881">
                  <a:extLst>
                    <a:ext uri="{9D8B030D-6E8A-4147-A177-3AD203B41FA5}">
                      <a16:colId xmlns:a16="http://schemas.microsoft.com/office/drawing/2014/main" val="1279107737"/>
                    </a:ext>
                  </a:extLst>
                </a:gridCol>
                <a:gridCol w="993571">
                  <a:extLst>
                    <a:ext uri="{9D8B030D-6E8A-4147-A177-3AD203B41FA5}">
                      <a16:colId xmlns:a16="http://schemas.microsoft.com/office/drawing/2014/main" val="3480760535"/>
                    </a:ext>
                  </a:extLst>
                </a:gridCol>
                <a:gridCol w="993571">
                  <a:extLst>
                    <a:ext uri="{9D8B030D-6E8A-4147-A177-3AD203B41FA5}">
                      <a16:colId xmlns:a16="http://schemas.microsoft.com/office/drawing/2014/main" val="2718509340"/>
                    </a:ext>
                  </a:extLst>
                </a:gridCol>
              </a:tblGrid>
              <a:tr h="314005"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Ítem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Descripción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Cantidad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P. Unit.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0317264"/>
                  </a:ext>
                </a:extLst>
              </a:tr>
              <a:tr h="491522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Computadora ofic.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$20.000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$20.000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172085"/>
                  </a:ext>
                </a:extLst>
              </a:tr>
              <a:tr h="491522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Computadora esp.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$50.000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$100.000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7008204"/>
                  </a:ext>
                </a:extLst>
              </a:tr>
              <a:tr h="491522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Caja de herramientas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highlight>
                            <a:srgbClr val="FFFFFF"/>
                          </a:highlight>
                        </a:rPr>
                        <a:t>$3300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$3300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8473057"/>
                  </a:ext>
                </a:extLst>
              </a:tr>
              <a:tr h="491522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Soldador estaño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$538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$538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4782377"/>
                  </a:ext>
                </a:extLst>
              </a:tr>
              <a:tr h="491522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Escalera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$5.000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$5.000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4293308"/>
                  </a:ext>
                </a:extLst>
              </a:tr>
              <a:tr h="491522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Camioneta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$1.000.000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$1.000.000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240250"/>
                  </a:ext>
                </a:extLst>
              </a:tr>
              <a:tr h="491522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Muebles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$47.550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48212"/>
                  </a:ext>
                </a:extLst>
              </a:tr>
              <a:tr h="761065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Fuente: MercadoLibre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highlight>
                            <a:srgbClr val="FFFFFF"/>
                          </a:highlight>
                        </a:rPr>
                        <a:t>Total: $1.176.388</a:t>
                      </a:r>
                      <a:endParaRPr lang="en-US" sz="1100" dirty="0">
                        <a:effectLst/>
                      </a:endParaRPr>
                    </a:p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296121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584120"/>
              </p:ext>
            </p:extLst>
          </p:nvPr>
        </p:nvGraphicFramePr>
        <p:xfrm>
          <a:off x="6049107" y="1983546"/>
          <a:ext cx="5570809" cy="4515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585">
                  <a:extLst>
                    <a:ext uri="{9D8B030D-6E8A-4147-A177-3AD203B41FA5}">
                      <a16:colId xmlns:a16="http://schemas.microsoft.com/office/drawing/2014/main" val="3069789317"/>
                    </a:ext>
                  </a:extLst>
                </a:gridCol>
                <a:gridCol w="1182920">
                  <a:extLst>
                    <a:ext uri="{9D8B030D-6E8A-4147-A177-3AD203B41FA5}">
                      <a16:colId xmlns:a16="http://schemas.microsoft.com/office/drawing/2014/main" val="3768525966"/>
                    </a:ext>
                  </a:extLst>
                </a:gridCol>
                <a:gridCol w="1125810">
                  <a:extLst>
                    <a:ext uri="{9D8B030D-6E8A-4147-A177-3AD203B41FA5}">
                      <a16:colId xmlns:a16="http://schemas.microsoft.com/office/drawing/2014/main" val="3881559830"/>
                    </a:ext>
                  </a:extLst>
                </a:gridCol>
                <a:gridCol w="1077747">
                  <a:extLst>
                    <a:ext uri="{9D8B030D-6E8A-4147-A177-3AD203B41FA5}">
                      <a16:colId xmlns:a16="http://schemas.microsoft.com/office/drawing/2014/main" val="3919959944"/>
                    </a:ext>
                  </a:extLst>
                </a:gridCol>
                <a:gridCol w="1077747">
                  <a:extLst>
                    <a:ext uri="{9D8B030D-6E8A-4147-A177-3AD203B41FA5}">
                      <a16:colId xmlns:a16="http://schemas.microsoft.com/office/drawing/2014/main" val="921741091"/>
                    </a:ext>
                  </a:extLst>
                </a:gridCol>
              </a:tblGrid>
              <a:tr h="316961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Ítem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Descripción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Cantidad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P. Unit.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828415"/>
                  </a:ext>
                </a:extLst>
              </a:tr>
              <a:tr h="496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highlight>
                            <a:srgbClr val="FFFFFF"/>
                          </a:highlight>
                        </a:rPr>
                        <a:t>Sensor Mq-135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$1.250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155146"/>
                  </a:ext>
                </a:extLst>
              </a:tr>
              <a:tr h="1432665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Micrófono CAD U9 Condenser Mini Omnidireccional USB</a:t>
                      </a:r>
                      <a:endParaRPr lang="en-US" sz="1100">
                        <a:effectLst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$3.300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$16.500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186067"/>
                  </a:ext>
                </a:extLst>
              </a:tr>
              <a:tr h="496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Cable Unipolar 2.5 Mm Rollo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100 metros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$679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2337828"/>
                  </a:ext>
                </a:extLst>
              </a:tr>
              <a:tr h="496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Caja de paso estanco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115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$575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1933239"/>
                  </a:ext>
                </a:extLst>
              </a:tr>
              <a:tr h="4961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Raspberry Pi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$10.000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$50.000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809272"/>
                  </a:ext>
                </a:extLst>
              </a:tr>
              <a:tr h="78150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Fuente: MercadoLibre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highlight>
                            <a:srgbClr val="FFFFFF"/>
                          </a:highlight>
                        </a:rPr>
                        <a:t>Total: $69.004</a:t>
                      </a:r>
                      <a:endParaRPr lang="en-US" sz="1100" dirty="0">
                        <a:effectLst/>
                      </a:endParaRPr>
                    </a:p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208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8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Inversiones fijas</a:t>
            </a:r>
            <a:b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Intangibles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316520"/>
              </p:ext>
            </p:extLst>
          </p:nvPr>
        </p:nvGraphicFramePr>
        <p:xfrm>
          <a:off x="352132" y="2086320"/>
          <a:ext cx="5542231" cy="42914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642">
                  <a:extLst>
                    <a:ext uri="{9D8B030D-6E8A-4147-A177-3AD203B41FA5}">
                      <a16:colId xmlns:a16="http://schemas.microsoft.com/office/drawing/2014/main" val="3450177627"/>
                    </a:ext>
                  </a:extLst>
                </a:gridCol>
                <a:gridCol w="1138952">
                  <a:extLst>
                    <a:ext uri="{9D8B030D-6E8A-4147-A177-3AD203B41FA5}">
                      <a16:colId xmlns:a16="http://schemas.microsoft.com/office/drawing/2014/main" val="715192627"/>
                    </a:ext>
                  </a:extLst>
                </a:gridCol>
                <a:gridCol w="1091250">
                  <a:extLst>
                    <a:ext uri="{9D8B030D-6E8A-4147-A177-3AD203B41FA5}">
                      <a16:colId xmlns:a16="http://schemas.microsoft.com/office/drawing/2014/main" val="1556572955"/>
                    </a:ext>
                  </a:extLst>
                </a:gridCol>
                <a:gridCol w="1062982">
                  <a:extLst>
                    <a:ext uri="{9D8B030D-6E8A-4147-A177-3AD203B41FA5}">
                      <a16:colId xmlns:a16="http://schemas.microsoft.com/office/drawing/2014/main" val="3000671567"/>
                    </a:ext>
                  </a:extLst>
                </a:gridCol>
                <a:gridCol w="1072405">
                  <a:extLst>
                    <a:ext uri="{9D8B030D-6E8A-4147-A177-3AD203B41FA5}">
                      <a16:colId xmlns:a16="http://schemas.microsoft.com/office/drawing/2014/main" val="887937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Ítem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Descripción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Cantidad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P. Unit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193758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Asesoría inicial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$3.000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$3.000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883904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Hosting sitio web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$2.388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$2.388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815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Dominio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624795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Publicidad online, redes sociales (1 mes)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$1.500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89597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Improvistos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$10.000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$10.000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123226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servicio de almacenamiento en la nube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$18.000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$18.000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676605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</a:rPr>
                        <a:t>Servicio de base de datos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$21.000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$21.000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825196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Fuentes: Donnweb.com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highlight>
                            <a:srgbClr val="FFFFFF"/>
                          </a:highlight>
                        </a:rPr>
                        <a:t>Total:</a:t>
                      </a:r>
                      <a:endParaRPr lang="en-US" sz="1100" dirty="0">
                        <a:effectLst/>
                      </a:endParaRPr>
                    </a:p>
                    <a:p>
                      <a:pPr marL="635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  <a:highlight>
                            <a:srgbClr val="FFFFFF"/>
                          </a:highlight>
                        </a:rPr>
                        <a:t>$56.088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266773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84545"/>
              </p:ext>
            </p:extLst>
          </p:nvPr>
        </p:nvGraphicFramePr>
        <p:xfrm>
          <a:off x="6228080" y="2086320"/>
          <a:ext cx="5504376" cy="2724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450">
                  <a:extLst>
                    <a:ext uri="{9D8B030D-6E8A-4147-A177-3AD203B41FA5}">
                      <a16:colId xmlns:a16="http://schemas.microsoft.com/office/drawing/2014/main" val="81027524"/>
                    </a:ext>
                  </a:extLst>
                </a:gridCol>
                <a:gridCol w="1432943">
                  <a:extLst>
                    <a:ext uri="{9D8B030D-6E8A-4147-A177-3AD203B41FA5}">
                      <a16:colId xmlns:a16="http://schemas.microsoft.com/office/drawing/2014/main" val="2375409707"/>
                    </a:ext>
                  </a:extLst>
                </a:gridCol>
                <a:gridCol w="1357926">
                  <a:extLst>
                    <a:ext uri="{9D8B030D-6E8A-4147-A177-3AD203B41FA5}">
                      <a16:colId xmlns:a16="http://schemas.microsoft.com/office/drawing/2014/main" val="1861216666"/>
                    </a:ext>
                  </a:extLst>
                </a:gridCol>
                <a:gridCol w="1386057">
                  <a:extLst>
                    <a:ext uri="{9D8B030D-6E8A-4147-A177-3AD203B41FA5}">
                      <a16:colId xmlns:a16="http://schemas.microsoft.com/office/drawing/2014/main" val="1040909036"/>
                    </a:ext>
                  </a:extLst>
                </a:gridCol>
              </a:tblGrid>
              <a:tr h="419540"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Ítem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Descripción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1 mes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12 meses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651816"/>
                  </a:ext>
                </a:extLst>
              </a:tr>
              <a:tr h="419540"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Salarios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s-AR" sz="1400">
                          <a:effectLst/>
                        </a:rPr>
                        <a:t>$ 170.000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$ 2.040.000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299172"/>
                  </a:ext>
                </a:extLst>
              </a:tr>
              <a:tr h="419540"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Alquiler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  $15.000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</a:rPr>
                        <a:t>$180.000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5742345"/>
                  </a:ext>
                </a:extLst>
              </a:tr>
              <a:tr h="419540"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Luz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$2.000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$24.000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244043"/>
                  </a:ext>
                </a:extLst>
              </a:tr>
              <a:tr h="419540"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Telefonía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$3.000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$36.000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8432393"/>
                  </a:ext>
                </a:extLst>
              </a:tr>
              <a:tr h="627130"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>
                          <a:effectLst/>
                          <a:highlight>
                            <a:srgbClr val="FFFFFF"/>
                          </a:highlight>
                        </a:rPr>
                        <a:t> Total: $190.000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  <a:highlight>
                            <a:srgbClr val="FFFFFF"/>
                          </a:highlight>
                        </a:rPr>
                        <a:t>Total: $2.280.000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5002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9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3036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Análisis de rentabilidad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527614"/>
              </p:ext>
            </p:extLst>
          </p:nvPr>
        </p:nvGraphicFramePr>
        <p:xfrm>
          <a:off x="380732" y="1439410"/>
          <a:ext cx="5598038" cy="4820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6430">
                  <a:extLst>
                    <a:ext uri="{9D8B030D-6E8A-4147-A177-3AD203B41FA5}">
                      <a16:colId xmlns:a16="http://schemas.microsoft.com/office/drawing/2014/main" val="1332172789"/>
                    </a:ext>
                  </a:extLst>
                </a:gridCol>
                <a:gridCol w="654370">
                  <a:extLst>
                    <a:ext uri="{9D8B030D-6E8A-4147-A177-3AD203B41FA5}">
                      <a16:colId xmlns:a16="http://schemas.microsoft.com/office/drawing/2014/main" val="3360322723"/>
                    </a:ext>
                  </a:extLst>
                </a:gridCol>
                <a:gridCol w="726678">
                  <a:extLst>
                    <a:ext uri="{9D8B030D-6E8A-4147-A177-3AD203B41FA5}">
                      <a16:colId xmlns:a16="http://schemas.microsoft.com/office/drawing/2014/main" val="2375307716"/>
                    </a:ext>
                  </a:extLst>
                </a:gridCol>
                <a:gridCol w="727191">
                  <a:extLst>
                    <a:ext uri="{9D8B030D-6E8A-4147-A177-3AD203B41FA5}">
                      <a16:colId xmlns:a16="http://schemas.microsoft.com/office/drawing/2014/main" val="1366854349"/>
                    </a:ext>
                  </a:extLst>
                </a:gridCol>
                <a:gridCol w="726678">
                  <a:extLst>
                    <a:ext uri="{9D8B030D-6E8A-4147-A177-3AD203B41FA5}">
                      <a16:colId xmlns:a16="http://schemas.microsoft.com/office/drawing/2014/main" val="3539548237"/>
                    </a:ext>
                  </a:extLst>
                </a:gridCol>
                <a:gridCol w="727191">
                  <a:extLst>
                    <a:ext uri="{9D8B030D-6E8A-4147-A177-3AD203B41FA5}">
                      <a16:colId xmlns:a16="http://schemas.microsoft.com/office/drawing/2014/main" val="631504658"/>
                    </a:ext>
                  </a:extLst>
                </a:gridCol>
                <a:gridCol w="799500">
                  <a:extLst>
                    <a:ext uri="{9D8B030D-6E8A-4147-A177-3AD203B41FA5}">
                      <a16:colId xmlns:a16="http://schemas.microsoft.com/office/drawing/2014/main" val="2654231286"/>
                    </a:ext>
                  </a:extLst>
                </a:gridCol>
              </a:tblGrid>
              <a:tr h="1817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PROYECTO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0925490"/>
                  </a:ext>
                </a:extLst>
              </a:tr>
              <a:tr h="18173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3829435"/>
                  </a:ext>
                </a:extLst>
              </a:tr>
              <a:tr h="175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Años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0469211"/>
                  </a:ext>
                </a:extLst>
              </a:tr>
              <a:tr h="282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Ingresos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4.324.866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4.978.046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6.471.460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8.412.897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10.936.767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6238464"/>
                  </a:ext>
                </a:extLst>
              </a:tr>
              <a:tr h="282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Producto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4.324.866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4.978.046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6.471.460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8.412.897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10.936.767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488077"/>
                  </a:ext>
                </a:extLst>
              </a:tr>
              <a:tr h="18173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9135851"/>
                  </a:ext>
                </a:extLst>
              </a:tr>
              <a:tr h="18173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2430887"/>
                  </a:ext>
                </a:extLst>
              </a:tr>
              <a:tr h="282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Egresos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-3.927.565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-4.284.282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-4.748.013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 dirty="0">
                          <a:effectLst/>
                        </a:rPr>
                        <a:t> $        -5.350.864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-6.134.570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519319"/>
                  </a:ext>
                </a:extLst>
              </a:tr>
              <a:tr h="282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Costo de Desarrollo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50.000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266560"/>
                  </a:ext>
                </a:extLst>
              </a:tr>
              <a:tr h="282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Costos Fijos RRHH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-2.210.000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-2.210.000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-2.210.000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-2.210.000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-2.210.000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3404259"/>
                  </a:ext>
                </a:extLst>
              </a:tr>
              <a:tr h="282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Servicios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-295.000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-295.000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-295.000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-295.000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-295.000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1494266"/>
                  </a:ext>
                </a:extLst>
              </a:tr>
              <a:tr h="18173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168559"/>
                  </a:ext>
                </a:extLst>
              </a:tr>
              <a:tr h="1817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3735275"/>
                  </a:ext>
                </a:extLst>
              </a:tr>
              <a:tr h="282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Costos Variables Jornales Prdto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-1.092.000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-1.419.600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-1.845.480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-2.399.124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-3.118.861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7012108"/>
                  </a:ext>
                </a:extLst>
              </a:tr>
              <a:tr h="18173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6908908"/>
                  </a:ext>
                </a:extLst>
              </a:tr>
              <a:tr h="282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Costos Variable MP Prto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 -97.055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-126.172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-164.023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-213.230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-277.199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948462"/>
                  </a:ext>
                </a:extLst>
              </a:tr>
              <a:tr h="18173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4282943"/>
                  </a:ext>
                </a:extLst>
              </a:tr>
              <a:tr h="18173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8869572"/>
                  </a:ext>
                </a:extLst>
              </a:tr>
              <a:tr h="18173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746451"/>
                  </a:ext>
                </a:extLst>
              </a:tr>
              <a:tr h="282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Amortizaciones AF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-233.510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-233.510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-233.510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-233.510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-233.510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406628"/>
                  </a:ext>
                </a:extLst>
              </a:tr>
              <a:tr h="282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Resultado A/Impuestos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50.000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397.301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693.764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1.723.447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3.062.034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 dirty="0">
                          <a:effectLst/>
                        </a:rPr>
                        <a:t> $         4.802.197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995340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35123"/>
              </p:ext>
            </p:extLst>
          </p:nvPr>
        </p:nvGraphicFramePr>
        <p:xfrm>
          <a:off x="6203851" y="1439410"/>
          <a:ext cx="5584876" cy="4820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3523">
                  <a:extLst>
                    <a:ext uri="{9D8B030D-6E8A-4147-A177-3AD203B41FA5}">
                      <a16:colId xmlns:a16="http://schemas.microsoft.com/office/drawing/2014/main" val="3080618078"/>
                    </a:ext>
                  </a:extLst>
                </a:gridCol>
                <a:gridCol w="652831">
                  <a:extLst>
                    <a:ext uri="{9D8B030D-6E8A-4147-A177-3AD203B41FA5}">
                      <a16:colId xmlns:a16="http://schemas.microsoft.com/office/drawing/2014/main" val="1928095199"/>
                    </a:ext>
                  </a:extLst>
                </a:gridCol>
                <a:gridCol w="724970">
                  <a:extLst>
                    <a:ext uri="{9D8B030D-6E8A-4147-A177-3AD203B41FA5}">
                      <a16:colId xmlns:a16="http://schemas.microsoft.com/office/drawing/2014/main" val="3844654841"/>
                    </a:ext>
                  </a:extLst>
                </a:gridCol>
                <a:gridCol w="725481">
                  <a:extLst>
                    <a:ext uri="{9D8B030D-6E8A-4147-A177-3AD203B41FA5}">
                      <a16:colId xmlns:a16="http://schemas.microsoft.com/office/drawing/2014/main" val="1538970594"/>
                    </a:ext>
                  </a:extLst>
                </a:gridCol>
                <a:gridCol w="724970">
                  <a:extLst>
                    <a:ext uri="{9D8B030D-6E8A-4147-A177-3AD203B41FA5}">
                      <a16:colId xmlns:a16="http://schemas.microsoft.com/office/drawing/2014/main" val="771208123"/>
                    </a:ext>
                  </a:extLst>
                </a:gridCol>
                <a:gridCol w="725481">
                  <a:extLst>
                    <a:ext uri="{9D8B030D-6E8A-4147-A177-3AD203B41FA5}">
                      <a16:colId xmlns:a16="http://schemas.microsoft.com/office/drawing/2014/main" val="3033392710"/>
                    </a:ext>
                  </a:extLst>
                </a:gridCol>
                <a:gridCol w="797620">
                  <a:extLst>
                    <a:ext uri="{9D8B030D-6E8A-4147-A177-3AD203B41FA5}">
                      <a16:colId xmlns:a16="http://schemas.microsoft.com/office/drawing/2014/main" val="2572838654"/>
                    </a:ext>
                  </a:extLst>
                </a:gridCol>
              </a:tblGrid>
              <a:tr h="305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Impuesto a las Ganancias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-139.055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-242.818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-603.206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-1.071.712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-1.680.769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5574674"/>
                  </a:ext>
                </a:extLst>
              </a:tr>
              <a:tr h="305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impuesto ingresos brutos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-151.370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-174.232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-226.501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-294.451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-382.787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5834033"/>
                  </a:ext>
                </a:extLst>
              </a:tr>
              <a:tr h="305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impuesto al Cheque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 -43.249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 -49.780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 -64.715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 -84.129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-109.368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2604122"/>
                  </a:ext>
                </a:extLst>
              </a:tr>
              <a:tr h="305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Resultado D/ Impuestos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50.000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  63.627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226.935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829.025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1.611.741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2.629.273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81930"/>
                  </a:ext>
                </a:extLst>
              </a:tr>
              <a:tr h="305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Amortizaciones AF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233.510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233.510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233.510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233.510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233.510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742352"/>
                  </a:ext>
                </a:extLst>
              </a:tr>
              <a:tr h="305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Inversiones AF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-$1.177.067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6604403"/>
                  </a:ext>
                </a:extLst>
              </a:tr>
              <a:tr h="305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Capital de Trabajo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-1.963.783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400660"/>
                  </a:ext>
                </a:extLst>
              </a:tr>
              <a:tr h="305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VR AF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2.592.000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262016"/>
                  </a:ext>
                </a:extLst>
              </a:tr>
              <a:tr h="305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VR 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         -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669093"/>
                  </a:ext>
                </a:extLst>
              </a:tr>
              <a:tr h="305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-3.090.850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297.137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460.445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1.062.535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1.845.251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5.454.783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809528"/>
                  </a:ext>
                </a:extLst>
              </a:tr>
              <a:tr h="305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Total Acumulado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-3.090.850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-2.793.713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-2.333.268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-1.270.733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574.518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6.029.301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3206414"/>
                  </a:ext>
                </a:extLst>
              </a:tr>
              <a:tr h="305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Total 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-3.090.850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247.614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319.753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614.893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  889.878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2.192.155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2628696"/>
                  </a:ext>
                </a:extLst>
              </a:tr>
              <a:tr h="305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Total Acumulado VA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-3.090.850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-2.843.236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-2.523.482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-1.908.590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-1.018.711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 $         1.173.444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012054"/>
                  </a:ext>
                </a:extLst>
              </a:tr>
              <a:tr h="19626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02202"/>
                  </a:ext>
                </a:extLst>
              </a:tr>
              <a:tr h="458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VAN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$ 1.173.443,67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7413233"/>
                  </a:ext>
                </a:extLst>
              </a:tr>
              <a:tr h="1962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TIR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800">
                          <a:effectLst/>
                        </a:rPr>
                        <a:t>30%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070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2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Conclusión 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El </a:t>
            </a:r>
            <a:r>
              <a:rPr lang="es-ES" sz="2800" dirty="0"/>
              <a:t>proyecto es viable. ya que el TIR (tasa interna de retorno) es 38</a:t>
            </a:r>
            <a:r>
              <a:rPr lang="es-ES" sz="2800" dirty="0" smtClean="0"/>
              <a:t>%, por arriba del porcentaje de referencia situado en el 20% </a:t>
            </a:r>
            <a:r>
              <a:rPr lang="es-ES" sz="2800" dirty="0"/>
              <a:t>y el VAN (Valor anual neto) es mayor a cero</a:t>
            </a:r>
            <a:r>
              <a:rPr lang="es-ES" sz="2800" dirty="0" smtClean="0"/>
              <a:t>.</a:t>
            </a:r>
          </a:p>
          <a:p>
            <a:pPr marL="0" indent="0">
              <a:buNone/>
            </a:pPr>
            <a:r>
              <a:rPr lang="es-ES" sz="2800" dirty="0"/>
              <a:t>El punto de equilibrio respecto de la cantidad de puntos a instalar durante el primer año es de 6 puntos, y respecto al precio, es de 49.928,73.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89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Integrantes: 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r>
              <a:rPr lang="es-ES" sz="3200" dirty="0" smtClean="0"/>
              <a:t>Madozzo, Bruno</a:t>
            </a:r>
          </a:p>
          <a:p>
            <a:r>
              <a:rPr lang="es-ES" sz="3200" dirty="0" smtClean="0"/>
              <a:t>Molina, Santiago</a:t>
            </a:r>
          </a:p>
          <a:p>
            <a:r>
              <a:rPr lang="es-ES" sz="3200" dirty="0" smtClean="0"/>
              <a:t>Ochoa, Jose</a:t>
            </a:r>
          </a:p>
          <a:p>
            <a:r>
              <a:rPr lang="es-ES" sz="3200" dirty="0" smtClean="0"/>
              <a:t>Serrillo, Cristian Damián </a:t>
            </a:r>
          </a:p>
          <a:p>
            <a:endParaRPr lang="es-ES" sz="3200" dirty="0"/>
          </a:p>
          <a:p>
            <a:pPr marL="0" indent="0">
              <a:buNone/>
            </a:pPr>
            <a:r>
              <a:rPr lang="es-E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Comisión 3k4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Imagen 3" descr="Resultado de imagen para aire puro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37" y="2052917"/>
            <a:ext cx="4206240" cy="3511859"/>
          </a:xfrm>
          <a:prstGeom prst="rect">
            <a:avLst/>
          </a:prstGeom>
          <a:ln>
            <a:noFill/>
          </a:ln>
          <a:effectLst>
            <a:outerShdw dist="50800" dir="5400000" sx="29000" sy="29000" algn="ctr" rotWithShape="0">
              <a:schemeClr val="bg2">
                <a:lumMod val="75000"/>
                <a:alpha val="87000"/>
              </a:schemeClr>
            </a:outerShd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14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Desarrollo del Proyecto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5114608" cy="4195481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Estará </a:t>
            </a:r>
            <a:r>
              <a:rPr lang="es-ES" sz="2800" dirty="0">
                <a:solidFill>
                  <a:schemeClr val="bg1"/>
                </a:solidFill>
              </a:rPr>
              <a:t>a cargo de 4 </a:t>
            </a:r>
            <a:r>
              <a:rPr lang="es-ES" sz="2800" dirty="0" smtClean="0">
                <a:solidFill>
                  <a:schemeClr val="bg1"/>
                </a:solidFill>
              </a:rPr>
              <a:t>personas </a:t>
            </a:r>
            <a:r>
              <a:rPr lang="es-ES" sz="2800" dirty="0">
                <a:solidFill>
                  <a:schemeClr val="bg1"/>
                </a:solidFill>
              </a:rPr>
              <a:t>capacitadas para el manejo de las tecnologías de la información, especializadas en el desarrollo de software y con altos conocimientos en electrónica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49" y="2052918"/>
            <a:ext cx="5116337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5403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Producto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212" y="1201783"/>
            <a:ext cx="10685418" cy="5046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Se trata de un sistema de medición de factores contaminantes </a:t>
            </a:r>
            <a:r>
              <a:rPr lang="es-ES" sz="2400" dirty="0" smtClean="0"/>
              <a:t>ubicado </a:t>
            </a:r>
            <a:r>
              <a:rPr lang="es-ES" sz="2400" dirty="0"/>
              <a:t>en centros urbanos 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Mediante </a:t>
            </a:r>
            <a:r>
              <a:rPr lang="es-ES" sz="2400" dirty="0"/>
              <a:t>software se interpretará y trasladara la información recolectada a un sitio web 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2" y="2857768"/>
            <a:ext cx="8829509" cy="15313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561" y="4389119"/>
            <a:ext cx="8830490" cy="21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2756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Tecnología 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96834" y="1345474"/>
            <a:ext cx="10580915" cy="4902925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 Raspberry Pi 4                             Sensor MQ 135                         Micrófono CAD U9</a:t>
            </a:r>
          </a:p>
          <a:p>
            <a:pPr marL="0" indent="0">
              <a:buNone/>
            </a:pPr>
            <a:r>
              <a:rPr lang="es-ES" dirty="0" smtClean="0"/>
              <a:t>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Amazon Services                Python                   HTML           MySQL             JavaScript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                                                           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" y="1789068"/>
            <a:ext cx="2625635" cy="19991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718" y="1789067"/>
            <a:ext cx="2652848" cy="1999161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871" y="1789066"/>
            <a:ext cx="2558106" cy="1999161"/>
          </a:xfrm>
          <a:prstGeom prst="rect">
            <a:avLst/>
          </a:prstGeom>
          <a:noFill/>
        </p:spPr>
      </p:pic>
      <p:pic>
        <p:nvPicPr>
          <p:cNvPr id="7" name="Imagen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" y="4408713"/>
            <a:ext cx="2272937" cy="120831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88" y="4408713"/>
            <a:ext cx="2652848" cy="162033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49" y="4408711"/>
            <a:ext cx="3134541" cy="156591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251" y="4365711"/>
            <a:ext cx="1437477" cy="160890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t="-746" r="6164" b="11941"/>
          <a:stretch/>
        </p:blipFill>
        <p:spPr>
          <a:xfrm>
            <a:off x="8790268" y="4365711"/>
            <a:ext cx="2521131" cy="176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Instalación de dispositivos para monitoreo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7"/>
            <a:ext cx="3343990" cy="3408069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06" y="1853246"/>
            <a:ext cx="3446585" cy="34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Problemática Ambiental 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Según la OMS, cada </a:t>
            </a:r>
            <a:r>
              <a:rPr lang="es-ES" dirty="0"/>
              <a:t>año, alrededor de 3 millones de muertes están vinculadas con la exposición a la contaminación atmosférica.</a:t>
            </a:r>
          </a:p>
          <a:p>
            <a:pPr marL="0" indent="0">
              <a:buNone/>
            </a:pPr>
            <a:r>
              <a:rPr lang="es-ES" dirty="0"/>
              <a:t>La contaminación atmosférica, si bien es invisible, puede resultar mortal. Es la causa de:</a:t>
            </a:r>
          </a:p>
          <a:p>
            <a:pPr marL="0" indent="0">
              <a:buNone/>
            </a:pPr>
            <a:r>
              <a:rPr lang="es-ES" dirty="0"/>
              <a:t>- 25% de muertes por cardiopatías</a:t>
            </a:r>
          </a:p>
          <a:p>
            <a:pPr marL="0" indent="0">
              <a:buNone/>
            </a:pPr>
            <a:r>
              <a:rPr lang="es-ES" dirty="0"/>
              <a:t>- 34% de muertes por accidentes cerebrovasculares</a:t>
            </a:r>
          </a:p>
          <a:p>
            <a:pPr marL="0" indent="0">
              <a:buNone/>
            </a:pPr>
            <a:r>
              <a:rPr lang="es-ES" dirty="0"/>
              <a:t>- 36% de muertes por cáncer de pulmón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671917"/>
            <a:ext cx="4101734" cy="11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Referencia de contaminantes 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Marcador de contenido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926" y="1293223"/>
            <a:ext cx="7889965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1133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latin typeface="Agency FB" panose="020B0503020202020204" pitchFamily="34" charset="0"/>
              </a:rPr>
              <a:t>Referencia de decibeles </a:t>
            </a:r>
            <a:endParaRPr 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3" y="1423851"/>
            <a:ext cx="10162903" cy="5016138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661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830</TotalTime>
  <Words>1127</Words>
  <Application>Microsoft Office PowerPoint</Application>
  <PresentationFormat>Panorámica</PresentationFormat>
  <Paragraphs>360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Agency FB</vt:lpstr>
      <vt:lpstr>Arial</vt:lpstr>
      <vt:lpstr>Calibri</vt:lpstr>
      <vt:lpstr>Century Gothic</vt:lpstr>
      <vt:lpstr>Times New Roman</vt:lpstr>
      <vt:lpstr>Wingdings 3</vt:lpstr>
      <vt:lpstr>Ion</vt:lpstr>
      <vt:lpstr>Proyecto Aire Puro</vt:lpstr>
      <vt:lpstr>Integrantes: </vt:lpstr>
      <vt:lpstr>Desarrollo del Proyecto</vt:lpstr>
      <vt:lpstr>Producto</vt:lpstr>
      <vt:lpstr>Tecnología </vt:lpstr>
      <vt:lpstr>Instalación de dispositivos para monitoreo</vt:lpstr>
      <vt:lpstr>Problemática Ambiental </vt:lpstr>
      <vt:lpstr>Referencia de contaminantes </vt:lpstr>
      <vt:lpstr>Referencia de decibeles </vt:lpstr>
      <vt:lpstr>Análisis de Demanda</vt:lpstr>
      <vt:lpstr>Mercado </vt:lpstr>
      <vt:lpstr>Soluciones</vt:lpstr>
      <vt:lpstr>Inversiones fijas Tangibles</vt:lpstr>
      <vt:lpstr>Inversiones fijas Intangibles</vt:lpstr>
      <vt:lpstr>Análisis de rentabilidad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Aire Puro</dc:title>
  <dc:creator>CRISTIAN DAMIAN SERRILLO</dc:creator>
  <cp:lastModifiedBy>CRISTIAN DAMIAN SERRILLO</cp:lastModifiedBy>
  <cp:revision>33</cp:revision>
  <dcterms:created xsi:type="dcterms:W3CDTF">2020-02-21T12:22:06Z</dcterms:created>
  <dcterms:modified xsi:type="dcterms:W3CDTF">2020-02-25T17:05:06Z</dcterms:modified>
</cp:coreProperties>
</file>