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iGmi/eZnJeFnrgA0GZPIHPzTEm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Relationship Id="rId7" Type="http://schemas.openxmlformats.org/officeDocument/2006/relationships/image" Target="../media/image27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1.png"/><Relationship Id="rId6" Type="http://schemas.openxmlformats.org/officeDocument/2006/relationships/image" Target="../media/image26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6982806">
            <a:off x="628870" y="6707177"/>
            <a:ext cx="6673590" cy="8952377"/>
          </a:xfrm>
          <a:custGeom>
            <a:rect b="b" l="l" r="r" t="t"/>
            <a:pathLst>
              <a:path extrusionOk="0" h="8952377" w="6673590">
                <a:moveTo>
                  <a:pt x="0" y="0"/>
                </a:moveTo>
                <a:lnTo>
                  <a:pt x="6673590" y="0"/>
                </a:lnTo>
                <a:lnTo>
                  <a:pt x="6673590" y="8952377"/>
                </a:lnTo>
                <a:lnTo>
                  <a:pt x="0" y="8952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-6501204">
            <a:off x="11429708" y="-3497303"/>
            <a:ext cx="8807178" cy="11814508"/>
          </a:xfrm>
          <a:custGeom>
            <a:rect b="b" l="l" r="r" t="t"/>
            <a:pathLst>
              <a:path extrusionOk="0"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8"/>
                </a:lnTo>
                <a:lnTo>
                  <a:pt x="0" y="118145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 rot="10571821">
            <a:off x="10628437" y="8363453"/>
            <a:ext cx="5947318" cy="7978109"/>
          </a:xfrm>
          <a:custGeom>
            <a:rect b="b" l="l" r="r" t="t"/>
            <a:pathLst>
              <a:path extrusionOk="0"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-5114765">
            <a:off x="11561828" y="5146485"/>
            <a:ext cx="8542938" cy="7393525"/>
          </a:xfrm>
          <a:custGeom>
            <a:rect b="b" l="l" r="r" t="t"/>
            <a:pathLst>
              <a:path extrusionOk="0"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 rot="-5058328">
            <a:off x="13255544" y="-4131370"/>
            <a:ext cx="7156478" cy="6935278"/>
          </a:xfrm>
          <a:custGeom>
            <a:rect b="b" l="l" r="r" t="t"/>
            <a:pathLst>
              <a:path extrusionOk="0"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3318101">
            <a:off x="-4769357" y="6890910"/>
            <a:ext cx="10117864" cy="10062676"/>
          </a:xfrm>
          <a:custGeom>
            <a:rect b="b" l="l" r="r" t="t"/>
            <a:pathLst>
              <a:path extrusionOk="0"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6800871">
            <a:off x="-1846725" y="-2878373"/>
            <a:ext cx="8542938" cy="7393525"/>
          </a:xfrm>
          <a:custGeom>
            <a:rect b="b" l="l" r="r" t="t"/>
            <a:pathLst>
              <a:path extrusionOk="0"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2131101" y="4584017"/>
            <a:ext cx="14654495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MODELADO DE PROCESOS CON BPMN E INTEGRACIÓN CON SOA 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2360989" y="3069683"/>
            <a:ext cx="14194720" cy="1086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45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TRABAJO FINAL INTEGRADOR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972468" y="9546798"/>
            <a:ext cx="12500220" cy="35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AÑO 2024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178802" y="8382926"/>
            <a:ext cx="14194720" cy="1029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1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GESTIÓN DE PROCESOS DE NEGOCIO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 rot="-6501204">
            <a:off x="-4899086" y="-8147683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10"/>
          <p:cNvSpPr/>
          <p:nvPr/>
        </p:nvSpPr>
        <p:spPr>
          <a:xfrm rot="-8798399">
            <a:off x="11434890" y="2417332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0"/>
          <p:cNvSpPr/>
          <p:nvPr/>
        </p:nvSpPr>
        <p:spPr>
          <a:xfrm rot="-10301337">
            <a:off x="9883234" y="-2217235"/>
            <a:ext cx="12901483" cy="11165647"/>
          </a:xfrm>
          <a:custGeom>
            <a:rect b="b" l="l" r="r" t="t"/>
            <a:pathLst>
              <a:path extrusionOk="0"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10"/>
          <p:cNvSpPr/>
          <p:nvPr/>
        </p:nvSpPr>
        <p:spPr>
          <a:xfrm rot="458160">
            <a:off x="-3775194" y="6616870"/>
            <a:ext cx="8481393" cy="7340260"/>
          </a:xfrm>
          <a:custGeom>
            <a:rect b="b" l="l" r="r" t="t"/>
            <a:pathLst>
              <a:path extrusionOk="0"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0"/>
          <p:cNvSpPr txBox="1"/>
          <p:nvPr/>
        </p:nvSpPr>
        <p:spPr>
          <a:xfrm>
            <a:off x="1300759" y="876300"/>
            <a:ext cx="10400550" cy="1319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66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1178708" y="2520739"/>
            <a:ext cx="11032774" cy="2107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256" lvl="1" marL="646512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994"/>
              <a:buFont typeface="Arial"/>
              <a:buChar char="•"/>
            </a:pPr>
            <a:r>
              <a:rPr b="0" i="0" lang="en-US" sz="299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Optimización del flujo de operaciones.</a:t>
            </a:r>
            <a:endParaRPr/>
          </a:p>
          <a:p>
            <a:pPr indent="-323256" lvl="1" marL="646512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994"/>
              <a:buFont typeface="Arial"/>
              <a:buChar char="•"/>
            </a:pPr>
            <a:r>
              <a:rPr b="0" i="0" lang="en-US" sz="299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Integración de modelos BPMN y SOA.</a:t>
            </a:r>
            <a:endParaRPr/>
          </a:p>
          <a:p>
            <a:pPr indent="-323256" lvl="1" marL="646512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994"/>
              <a:buFont typeface="Arial"/>
              <a:buChar char="•"/>
            </a:pPr>
            <a:r>
              <a:rPr b="0" i="0" lang="en-US" sz="299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Uso de Protocolo SOAP con XML.</a:t>
            </a:r>
            <a:endParaRPr/>
          </a:p>
          <a:p>
            <a:pPr indent="-323256" lvl="1" marL="646512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994"/>
              <a:buFont typeface="Arial"/>
              <a:buChar char="•"/>
            </a:pPr>
            <a:r>
              <a:rPr b="0" i="0" lang="en-US" sz="299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Futuras mejoras.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4138276" y="6590728"/>
            <a:ext cx="10400550" cy="1319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66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¿PREGUNTAS?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3754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/>
        </p:nvSpPr>
        <p:spPr>
          <a:xfrm>
            <a:off x="1954302" y="3603913"/>
            <a:ext cx="7189698" cy="2547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326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MUCHAS GRACIAS</a:t>
            </a:r>
            <a:endParaRPr/>
          </a:p>
        </p:txBody>
      </p:sp>
      <p:cxnSp>
        <p:nvCxnSpPr>
          <p:cNvPr id="212" name="Google Shape;212;p11"/>
          <p:cNvCxnSpPr/>
          <p:nvPr/>
        </p:nvCxnSpPr>
        <p:spPr>
          <a:xfrm rot="10800000">
            <a:off x="1478627" y="1685723"/>
            <a:ext cx="0" cy="6915554"/>
          </a:xfrm>
          <a:prstGeom prst="straightConnector1">
            <a:avLst/>
          </a:prstGeom>
          <a:noFill/>
          <a:ln cap="flat" cmpd="sng" w="66675">
            <a:solidFill>
              <a:srgbClr val="E3D8D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"/>
          <p:cNvGrpSpPr/>
          <p:nvPr/>
        </p:nvGrpSpPr>
        <p:grpSpPr>
          <a:xfrm>
            <a:off x="-514350" y="-1580379"/>
            <a:ext cx="19050326" cy="5975359"/>
            <a:chOff x="0" y="0"/>
            <a:chExt cx="5017370" cy="1573757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5017370" cy="1573757"/>
            </a:xfrm>
            <a:custGeom>
              <a:rect b="b" l="l" r="r" t="t"/>
              <a:pathLst>
                <a:path extrusionOk="0" h="1573757" w="5017370">
                  <a:moveTo>
                    <a:pt x="0" y="0"/>
                  </a:moveTo>
                  <a:lnTo>
                    <a:pt x="5017370" y="0"/>
                  </a:lnTo>
                  <a:lnTo>
                    <a:pt x="5017370" y="1573757"/>
                  </a:lnTo>
                  <a:lnTo>
                    <a:pt x="0" y="1573757"/>
                  </a:lnTo>
                  <a:close/>
                </a:path>
              </a:pathLst>
            </a:custGeom>
            <a:solidFill>
              <a:srgbClr val="253754"/>
            </a:solidFill>
            <a:ln>
              <a:noFill/>
            </a:ln>
          </p:spPr>
        </p:sp>
        <p:sp>
          <p:nvSpPr>
            <p:cNvPr id="101" name="Google Shape;101;p2"/>
            <p:cNvSpPr txBox="1"/>
            <p:nvPr/>
          </p:nvSpPr>
          <p:spPr>
            <a:xfrm>
              <a:off x="0" y="9525"/>
              <a:ext cx="5017370" cy="1564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/>
          <p:nvPr/>
        </p:nvSpPr>
        <p:spPr>
          <a:xfrm rot="-10719458">
            <a:off x="-508769" y="3878032"/>
            <a:ext cx="19305539" cy="3249078"/>
          </a:xfrm>
          <a:custGeom>
            <a:rect b="b" l="l" r="r" t="t"/>
            <a:pathLst>
              <a:path extrusionOk="0" h="3249078" w="19305539">
                <a:moveTo>
                  <a:pt x="0" y="0"/>
                </a:moveTo>
                <a:lnTo>
                  <a:pt x="19305538" y="0"/>
                </a:lnTo>
                <a:lnTo>
                  <a:pt x="19305538" y="3249078"/>
                </a:lnTo>
                <a:lnTo>
                  <a:pt x="0" y="32490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493084"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>
            <a:off x="1867003" y="4129243"/>
            <a:ext cx="3130788" cy="3130788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3342" r="-13341" t="0"/>
            </a:stretch>
          </a:blipFill>
          <a:ln cap="sq" cmpd="sng" w="95250">
            <a:solidFill>
              <a:srgbClr val="D89C6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9482137" y="4129243"/>
            <a:ext cx="3130788" cy="3130788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582" r="-6582" t="0"/>
            </a:stretch>
          </a:blipFill>
          <a:ln cap="sq" cmpd="sng" w="95250">
            <a:solidFill>
              <a:srgbClr val="D89C6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675075" y="4129243"/>
            <a:ext cx="3130788" cy="3130788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5042" l="-26972" r="-29228" t="-12993"/>
            </a:stretch>
          </a:blipFill>
          <a:ln cap="sq" cmpd="sng" w="95250">
            <a:solidFill>
              <a:srgbClr val="D89C6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3290209" y="4222006"/>
            <a:ext cx="3130788" cy="3130788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-8332" t="0"/>
            </a:stretch>
          </a:blipFill>
          <a:ln cap="sq" cmpd="sng" w="95250">
            <a:solidFill>
              <a:srgbClr val="D89C6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930502" y="7295644"/>
            <a:ext cx="3003789" cy="4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8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de Haro, José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4855603" y="-1943741"/>
            <a:ext cx="5428901" cy="4392475"/>
          </a:xfrm>
          <a:custGeom>
            <a:rect b="b" l="l" r="r" t="t"/>
            <a:pathLst>
              <a:path extrusionOk="0" h="4392475" w="5428901">
                <a:moveTo>
                  <a:pt x="0" y="0"/>
                </a:moveTo>
                <a:lnTo>
                  <a:pt x="5428901" y="0"/>
                </a:lnTo>
                <a:lnTo>
                  <a:pt x="5428901" y="4392474"/>
                </a:lnTo>
                <a:lnTo>
                  <a:pt x="0" y="4392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>
            <a:off x="-1745207" y="7556858"/>
            <a:ext cx="6742998" cy="5455698"/>
          </a:xfrm>
          <a:custGeom>
            <a:rect b="b" l="l" r="r" t="t"/>
            <a:pathLst>
              <a:path extrusionOk="0" h="5455698" w="6742998">
                <a:moveTo>
                  <a:pt x="0" y="0"/>
                </a:moveTo>
                <a:lnTo>
                  <a:pt x="6742998" y="0"/>
                </a:lnTo>
                <a:lnTo>
                  <a:pt x="6742998" y="5455698"/>
                </a:lnTo>
                <a:lnTo>
                  <a:pt x="0" y="5455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2"/>
          <p:cNvSpPr/>
          <p:nvPr/>
        </p:nvSpPr>
        <p:spPr>
          <a:xfrm>
            <a:off x="284248" y="-713185"/>
            <a:ext cx="1488904" cy="1931362"/>
          </a:xfrm>
          <a:custGeom>
            <a:rect b="b" l="l" r="r" t="t"/>
            <a:pathLst>
              <a:path extrusionOk="0"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2"/>
          <p:cNvSpPr/>
          <p:nvPr/>
        </p:nvSpPr>
        <p:spPr>
          <a:xfrm>
            <a:off x="-744452" y="252496"/>
            <a:ext cx="1488904" cy="1931362"/>
          </a:xfrm>
          <a:custGeom>
            <a:rect b="b" l="l" r="r" t="t"/>
            <a:pathLst>
              <a:path extrusionOk="0"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2"/>
          <p:cNvSpPr/>
          <p:nvPr/>
        </p:nvSpPr>
        <p:spPr>
          <a:xfrm>
            <a:off x="16293998" y="8734875"/>
            <a:ext cx="2476208" cy="3212062"/>
          </a:xfrm>
          <a:custGeom>
            <a:rect b="b" l="l" r="r" t="t"/>
            <a:pathLst>
              <a:path extrusionOk="0" h="3212062" w="2476208">
                <a:moveTo>
                  <a:pt x="0" y="0"/>
                </a:moveTo>
                <a:lnTo>
                  <a:pt x="2476208" y="0"/>
                </a:lnTo>
                <a:lnTo>
                  <a:pt x="2476208" y="3212061"/>
                </a:lnTo>
                <a:lnTo>
                  <a:pt x="0" y="32120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2"/>
          <p:cNvSpPr txBox="1"/>
          <p:nvPr/>
        </p:nvSpPr>
        <p:spPr>
          <a:xfrm>
            <a:off x="3039266" y="1613958"/>
            <a:ext cx="11533193" cy="1252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326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QUIÉNES SOMOS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5675075" y="7295644"/>
            <a:ext cx="3003789" cy="4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8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Guillen, Diego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9545637" y="7295644"/>
            <a:ext cx="3003789" cy="4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8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Madozzo, Bruno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3290209" y="7312154"/>
            <a:ext cx="3003789" cy="4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8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Soria, Mauricio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12074869" y="-420411"/>
            <a:ext cx="6213131" cy="11703205"/>
          </a:xfrm>
          <a:custGeom>
            <a:rect b="b" l="l" r="r" t="t"/>
            <a:pathLst>
              <a:path extrusionOk="0" h="11703205" w="6213131">
                <a:moveTo>
                  <a:pt x="0" y="0"/>
                </a:moveTo>
                <a:lnTo>
                  <a:pt x="6213131" y="0"/>
                </a:lnTo>
                <a:lnTo>
                  <a:pt x="6213131" y="11703205"/>
                </a:lnTo>
                <a:lnTo>
                  <a:pt x="0" y="117032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50252" r="-48483" t="-5510"/>
            </a:stretch>
          </a:blipFill>
          <a:ln>
            <a:noFill/>
          </a:ln>
        </p:spPr>
      </p:sp>
      <p:sp>
        <p:nvSpPr>
          <p:cNvPr id="122" name="Google Shape;122;p3"/>
          <p:cNvSpPr/>
          <p:nvPr/>
        </p:nvSpPr>
        <p:spPr>
          <a:xfrm rot="-445925">
            <a:off x="2713153" y="-827196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3"/>
          <p:cNvSpPr/>
          <p:nvPr/>
        </p:nvSpPr>
        <p:spPr>
          <a:xfrm rot="-8798399">
            <a:off x="4244914" y="-9995128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3"/>
          <p:cNvSpPr/>
          <p:nvPr/>
        </p:nvSpPr>
        <p:spPr>
          <a:xfrm rot="3283157">
            <a:off x="-1501206" y="7329841"/>
            <a:ext cx="5624862" cy="7545546"/>
          </a:xfrm>
          <a:custGeom>
            <a:rect b="b" l="l" r="r" t="t"/>
            <a:pathLst>
              <a:path extrusionOk="0"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3"/>
          <p:cNvSpPr txBox="1"/>
          <p:nvPr/>
        </p:nvSpPr>
        <p:spPr>
          <a:xfrm>
            <a:off x="1028700" y="1255204"/>
            <a:ext cx="11046169" cy="9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ENUNCIADO DEL PROBLEMA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 rot="2770156">
            <a:off x="-2577184" y="-2165857"/>
            <a:ext cx="5154368" cy="4995052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3"/>
          <p:cNvSpPr/>
          <p:nvPr/>
        </p:nvSpPr>
        <p:spPr>
          <a:xfrm rot="2770156">
            <a:off x="15710816" y="8522875"/>
            <a:ext cx="5154368" cy="4995052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3"/>
          <p:cNvSpPr txBox="1"/>
          <p:nvPr/>
        </p:nvSpPr>
        <p:spPr>
          <a:xfrm>
            <a:off x="538883" y="4104773"/>
            <a:ext cx="11032774" cy="469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El corralón “Nueva obra” solicita crear un sistema de gestión de pedidos para que los clientes puedan realizar pedidos a través de la web. Actualmente, los clientes únicamente pueden realizar sus pedidos de forma presencial. Esta necesidad surge como una estrategia para llegar a más clientes y facilitar el proceso de compra. De esta forma, los clientes podrán registrarse e iniciar sesión en la aplicación web y luego elegir los productos para su compra, además de poder realizar el pago de forma online y seleccionar el método de entrega. 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538883" y="2906438"/>
            <a:ext cx="11271344" cy="523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27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SISTEMA DE GESTIÓN DE PEDIDOS PARA CORRALÓN</a:t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13320256" y="7793745"/>
            <a:ext cx="4785492" cy="2312438"/>
            <a:chOff x="0" y="0"/>
            <a:chExt cx="1550727" cy="749340"/>
          </a:xfrm>
        </p:grpSpPr>
        <p:sp>
          <p:nvSpPr>
            <p:cNvPr id="131" name="Google Shape;131;p3"/>
            <p:cNvSpPr/>
            <p:nvPr/>
          </p:nvSpPr>
          <p:spPr>
            <a:xfrm>
              <a:off x="0" y="0"/>
              <a:ext cx="1550727" cy="749340"/>
            </a:xfrm>
            <a:custGeom>
              <a:rect b="b" l="l" r="r" t="t"/>
              <a:pathLst>
                <a:path extrusionOk="0" h="749340" w="1550727">
                  <a:moveTo>
                    <a:pt x="63094" y="0"/>
                  </a:moveTo>
                  <a:lnTo>
                    <a:pt x="1487633" y="0"/>
                  </a:lnTo>
                  <a:cubicBezTo>
                    <a:pt x="1504367" y="0"/>
                    <a:pt x="1520415" y="6647"/>
                    <a:pt x="1532247" y="18480"/>
                  </a:cubicBezTo>
                  <a:cubicBezTo>
                    <a:pt x="1544080" y="30312"/>
                    <a:pt x="1550727" y="46360"/>
                    <a:pt x="1550727" y="63094"/>
                  </a:cubicBezTo>
                  <a:lnTo>
                    <a:pt x="1550727" y="686246"/>
                  </a:lnTo>
                  <a:cubicBezTo>
                    <a:pt x="1550727" y="702980"/>
                    <a:pt x="1544080" y="719028"/>
                    <a:pt x="1532247" y="730860"/>
                  </a:cubicBezTo>
                  <a:cubicBezTo>
                    <a:pt x="1520415" y="742693"/>
                    <a:pt x="1504367" y="749340"/>
                    <a:pt x="1487633" y="749340"/>
                  </a:cubicBezTo>
                  <a:lnTo>
                    <a:pt x="63094" y="749340"/>
                  </a:lnTo>
                  <a:cubicBezTo>
                    <a:pt x="46360" y="749340"/>
                    <a:pt x="30312" y="742693"/>
                    <a:pt x="18480" y="730860"/>
                  </a:cubicBezTo>
                  <a:cubicBezTo>
                    <a:pt x="6647" y="719028"/>
                    <a:pt x="0" y="702980"/>
                    <a:pt x="0" y="686246"/>
                  </a:cubicBezTo>
                  <a:lnTo>
                    <a:pt x="0" y="63094"/>
                  </a:lnTo>
                  <a:cubicBezTo>
                    <a:pt x="0" y="46360"/>
                    <a:pt x="6647" y="30312"/>
                    <a:pt x="18480" y="18480"/>
                  </a:cubicBezTo>
                  <a:cubicBezTo>
                    <a:pt x="30312" y="6647"/>
                    <a:pt x="46360" y="0"/>
                    <a:pt x="63094" y="0"/>
                  </a:cubicBezTo>
                  <a:close/>
                </a:path>
              </a:pathLst>
            </a:custGeom>
            <a:solidFill>
              <a:srgbClr val="AABA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0" y="0"/>
              <a:ext cx="1550727" cy="749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9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82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Categorías de productos: </a:t>
              </a:r>
              <a:endParaRPr/>
            </a:p>
            <a:p>
              <a:pPr indent="0" lvl="0" marL="0" marR="0" rtl="0" algn="ctr">
                <a:lnSpc>
                  <a:spcPct val="119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82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Construcción, Construcción en seco, Pisos y revestimientos, Aberturas, Baños y griferías, Electricidad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493926" y="157771"/>
            <a:ext cx="16765374" cy="870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DESCRIPCIÓN DEL PROCESO DE NEGOCIO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 rot="-1370283">
            <a:off x="14948735" y="-7388506"/>
            <a:ext cx="9401016" cy="7537905"/>
          </a:xfrm>
          <a:custGeom>
            <a:rect b="b" l="l" r="r" t="t"/>
            <a:pathLst>
              <a:path extrusionOk="0"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4"/>
          <p:cNvSpPr/>
          <p:nvPr/>
        </p:nvSpPr>
        <p:spPr>
          <a:xfrm>
            <a:off x="-4481522" y="9094898"/>
            <a:ext cx="7719111" cy="6189324"/>
          </a:xfrm>
          <a:custGeom>
            <a:rect b="b" l="l" r="r" t="t"/>
            <a:pathLst>
              <a:path extrusionOk="0"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4"/>
          <p:cNvSpPr/>
          <p:nvPr/>
        </p:nvSpPr>
        <p:spPr>
          <a:xfrm rot="-6399961">
            <a:off x="16338289" y="2519961"/>
            <a:ext cx="13805122" cy="17698875"/>
          </a:xfrm>
          <a:custGeom>
            <a:rect b="b" l="l" r="r" t="t"/>
            <a:pathLst>
              <a:path extrusionOk="0"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4"/>
          <p:cNvSpPr/>
          <p:nvPr/>
        </p:nvSpPr>
        <p:spPr>
          <a:xfrm rot="937035">
            <a:off x="15423098" y="-2796220"/>
            <a:ext cx="5638870" cy="3660139"/>
          </a:xfrm>
          <a:custGeom>
            <a:rect b="b" l="l" r="r" t="t"/>
            <a:pathLst>
              <a:path extrusionOk="0"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4"/>
          <p:cNvSpPr/>
          <p:nvPr/>
        </p:nvSpPr>
        <p:spPr>
          <a:xfrm>
            <a:off x="17259300" y="8746182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4"/>
          <p:cNvSpPr txBox="1"/>
          <p:nvPr/>
        </p:nvSpPr>
        <p:spPr>
          <a:xfrm>
            <a:off x="0" y="1302831"/>
            <a:ext cx="17832745" cy="8213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El proceso comienza cuando el cliente desea realizar un pedido a través de la web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El cliente inicia sesión para poder realizar una compra.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Una vez que inicia sesión, selecciona los productos, que se agregan a un carrito de compras.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Al finalizar su selección, el cliente confirma el carrito y se genera un pedido con estado “iniciado”.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Luego el cliente selecciona el método de entrega (envío a domicilio o retiro en el corralón).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Si selecciona "envío a domicilio", introduce día y dirección de entrega.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Si la compra supera los $100.000, el envío es gratuito, de lo contrario, un sistema de logística calcula el total.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Luego el cliente realiza el pago ingresando los datos de su tarjeta de crédito, débito o billetera virtual.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El área de finanzas realiza una validación del medio de pago introducido, mediante un servicio financiero.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Si la tarjeta es rechazada se notifica al cliente, que podrá introducir otro medio de pago o cancelar el pedido.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Si decide cancelar el pedido, el proceso finaliza y el pedido pasa al estado “Rechazado”.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Cuando el medio de pago es aceptado, el pedido pasa al estado “En proceso”. Luego, el cliente confirma el pedido.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245075" y="303950"/>
            <a:ext cx="17553900" cy="10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En caso de cancelar el pedido, el proceso finaliza y el pedido pasa al estado "Cancelado".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Un empleado del depósito recibe el pedido y verifica la disponibilidad de los productos mediante un sistema de almacén.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Si hay disponibilidad de los productos, se notifica al cliente y el mismo confirma realizando el pago.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El pago se debe realizar dentro de los tres minutos posteriores a la notificación, de lo contrario se volverá a verificar el stock.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En caso de no haber stock de algún producto, se notifica en pantalla al cliente, que podrá confirmar el pedido con la faltante de productos o cancelar el pedido.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Una vez impactado el pago, de forma paralela un empleado de ventas genera la factura con un sistema de facturación; y por otro lado, un empleado del depósito genera un remito con un sistema de almacenes con los datos del pedido.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Generado el remito, paralelamente se prepara el pedido y el sistema de almacenes actualiza el stock de productos de forma automática.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Si se debe realizar el envío del mismo, el empleado del depósito notifica al cliente por email que el pedido está en camino. </a:t>
            </a:r>
            <a:endParaRPr/>
          </a:p>
          <a:p>
            <a:pPr indent="-313053" lvl="1" marL="626106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2899"/>
              <a:buFont typeface="Arial"/>
              <a:buChar char="•"/>
            </a:pPr>
            <a:r>
              <a:rPr b="0" i="0" lang="en-US" sz="28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El pedido pasa al estado "Entregado" una vez recibido y el proceso finaliza.</a:t>
            </a:r>
            <a:endParaRPr/>
          </a:p>
          <a:p>
            <a:pPr indent="0" lvl="0" marL="0" marR="0" rtl="0" algn="l">
              <a:lnSpc>
                <a:spcPct val="125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99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>
            <a:off x="3092476" y="3869532"/>
            <a:ext cx="12968246" cy="1962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27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SOLUCIÓN MEDIANTE MODELADO BPMN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-1232485" y="-907396"/>
            <a:ext cx="5544196" cy="5181303"/>
          </a:xfrm>
          <a:custGeom>
            <a:rect b="b" l="l" r="r" t="t"/>
            <a:pathLst>
              <a:path extrusionOk="0"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6"/>
          <p:cNvSpPr/>
          <p:nvPr/>
        </p:nvSpPr>
        <p:spPr>
          <a:xfrm rot="-9354559">
            <a:off x="11161051" y="4237565"/>
            <a:ext cx="8367389" cy="7819705"/>
          </a:xfrm>
          <a:custGeom>
            <a:rect b="b" l="l" r="r" t="t"/>
            <a:pathLst>
              <a:path extrusionOk="0"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6"/>
          <p:cNvSpPr/>
          <p:nvPr/>
        </p:nvSpPr>
        <p:spPr>
          <a:xfrm rot="-1370283">
            <a:off x="15061386" y="-5072559"/>
            <a:ext cx="10737221" cy="8609299"/>
          </a:xfrm>
          <a:custGeom>
            <a:rect b="b" l="l" r="r" t="t"/>
            <a:pathLst>
              <a:path extrusionOk="0" h="8609299" w="10737221">
                <a:moveTo>
                  <a:pt x="0" y="0"/>
                </a:moveTo>
                <a:lnTo>
                  <a:pt x="10737222" y="0"/>
                </a:lnTo>
                <a:lnTo>
                  <a:pt x="10737222" y="8609299"/>
                </a:lnTo>
                <a:lnTo>
                  <a:pt x="0" y="86092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6"/>
          <p:cNvSpPr/>
          <p:nvPr/>
        </p:nvSpPr>
        <p:spPr>
          <a:xfrm rot="-251778">
            <a:off x="-4879357" y="7543436"/>
            <a:ext cx="11450908" cy="9181546"/>
          </a:xfrm>
          <a:custGeom>
            <a:rect b="b" l="l" r="r" t="t"/>
            <a:pathLst>
              <a:path extrusionOk="0" h="9181546" w="11450908">
                <a:moveTo>
                  <a:pt x="0" y="0"/>
                </a:moveTo>
                <a:lnTo>
                  <a:pt x="11450908" y="0"/>
                </a:lnTo>
                <a:lnTo>
                  <a:pt x="11450908" y="9181546"/>
                </a:lnTo>
                <a:lnTo>
                  <a:pt x="0" y="9181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 rot="4685543">
            <a:off x="-4100440" y="-4153086"/>
            <a:ext cx="12901483" cy="11165647"/>
          </a:xfrm>
          <a:custGeom>
            <a:rect b="b" l="l" r="r" t="t"/>
            <a:pathLst>
              <a:path extrusionOk="0"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7"/>
          <p:cNvSpPr txBox="1"/>
          <p:nvPr/>
        </p:nvSpPr>
        <p:spPr>
          <a:xfrm>
            <a:off x="5143234" y="3626041"/>
            <a:ext cx="9755424" cy="195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INTEGRACIÓN DEL MODELO BPMN CON SOA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 rot="10239943">
            <a:off x="9290273" y="-3320500"/>
            <a:ext cx="12901483" cy="11165647"/>
          </a:xfrm>
          <a:custGeom>
            <a:rect b="b" l="l" r="r" t="t"/>
            <a:pathLst>
              <a:path extrusionOk="0"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8"/>
          <p:cNvSpPr/>
          <p:nvPr/>
        </p:nvSpPr>
        <p:spPr>
          <a:xfrm>
            <a:off x="7979627" y="3317423"/>
            <a:ext cx="7761387" cy="5091470"/>
          </a:xfrm>
          <a:custGeom>
            <a:rect b="b" l="l" r="r" t="t"/>
            <a:pathLst>
              <a:path extrusionOk="0" h="5091470" w="7761387">
                <a:moveTo>
                  <a:pt x="0" y="0"/>
                </a:moveTo>
                <a:lnTo>
                  <a:pt x="7761387" y="0"/>
                </a:lnTo>
                <a:lnTo>
                  <a:pt x="7761387" y="5091470"/>
                </a:lnTo>
                <a:lnTo>
                  <a:pt x="0" y="50914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8"/>
          <p:cNvSpPr txBox="1"/>
          <p:nvPr/>
        </p:nvSpPr>
        <p:spPr>
          <a:xfrm>
            <a:off x="-727292" y="849289"/>
            <a:ext cx="9755424" cy="195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99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WEB SERVICES O SERVICIOS WEB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782984" y="4095248"/>
            <a:ext cx="6394845" cy="346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41" lvl="1" marL="711281" marR="0" rtl="0" algn="just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3293"/>
              <a:buFont typeface="Arial"/>
              <a:buAutoNum type="arabicPeriod"/>
            </a:pPr>
            <a:r>
              <a:rPr b="0" i="0" lang="en-US" sz="3293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¿Qué son los servicios web?</a:t>
            </a:r>
            <a:endParaRPr/>
          </a:p>
          <a:p>
            <a:pPr indent="-355641" lvl="1" marL="711281" marR="0" rtl="0" algn="just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3293"/>
              <a:buFont typeface="Arial"/>
              <a:buAutoNum type="arabicPeriod"/>
            </a:pPr>
            <a:r>
              <a:rPr b="0" i="0" lang="en-US" sz="3293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¿Para qué sirven?</a:t>
            </a:r>
            <a:endParaRPr/>
          </a:p>
          <a:p>
            <a:pPr indent="-355641" lvl="1" marL="711281" marR="0" rtl="0" algn="just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3293"/>
              <a:buFont typeface="Arial"/>
              <a:buAutoNum type="arabicPeriod"/>
            </a:pPr>
            <a:r>
              <a:rPr b="0" i="0" lang="en-US" sz="3293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endParaRPr/>
          </a:p>
          <a:p>
            <a:pPr indent="-355641" lvl="1" marL="711281" marR="0" rtl="0" algn="just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3293"/>
              <a:buFont typeface="Arial"/>
              <a:buAutoNum type="arabicPeriod"/>
            </a:pPr>
            <a:r>
              <a:rPr b="0" i="0" lang="en-US" sz="3293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endParaRPr/>
          </a:p>
          <a:p>
            <a:pPr indent="-355641" lvl="1" marL="711281" marR="0" rtl="0" algn="just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3293"/>
              <a:buFont typeface="Arial"/>
              <a:buAutoNum type="arabicPeriod"/>
            </a:pPr>
            <a:r>
              <a:rPr b="0" i="0" lang="en-US" sz="3293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Ejemplo: API web de Google</a:t>
            </a:r>
            <a:endParaRPr/>
          </a:p>
          <a:p>
            <a:pPr indent="-355641" lvl="1" marL="711281" marR="0" rtl="0" algn="just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152540"/>
              </a:buClr>
              <a:buSzPts val="3293"/>
              <a:buFont typeface="Arial"/>
              <a:buAutoNum type="arabicPeriod"/>
            </a:pPr>
            <a:r>
              <a:rPr b="0" i="0" lang="en-US" sz="3293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1447049" y="2919199"/>
            <a:ext cx="5939679" cy="5215207"/>
          </a:xfrm>
          <a:custGeom>
            <a:rect b="b" l="l" r="r" t="t"/>
            <a:pathLst>
              <a:path extrusionOk="0" h="5215207" w="5939679">
                <a:moveTo>
                  <a:pt x="0" y="0"/>
                </a:moveTo>
                <a:lnTo>
                  <a:pt x="5939679" y="0"/>
                </a:lnTo>
                <a:lnTo>
                  <a:pt x="5939679" y="5215207"/>
                </a:lnTo>
                <a:lnTo>
                  <a:pt x="0" y="52152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123" l="0" r="0" t="-858"/>
            </a:stretch>
          </a:blipFill>
          <a:ln>
            <a:noFill/>
          </a:ln>
        </p:spPr>
      </p:sp>
      <p:sp>
        <p:nvSpPr>
          <p:cNvPr id="177" name="Google Shape;177;p9"/>
          <p:cNvSpPr/>
          <p:nvPr/>
        </p:nvSpPr>
        <p:spPr>
          <a:xfrm>
            <a:off x="438131" y="7173582"/>
            <a:ext cx="7641686" cy="6808048"/>
          </a:xfrm>
          <a:custGeom>
            <a:rect b="b" l="l" r="r" t="t"/>
            <a:pathLst>
              <a:path extrusionOk="0"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9"/>
          <p:cNvSpPr/>
          <p:nvPr/>
        </p:nvSpPr>
        <p:spPr>
          <a:xfrm>
            <a:off x="11849738" y="-4940726"/>
            <a:ext cx="7641686" cy="6808048"/>
          </a:xfrm>
          <a:custGeom>
            <a:rect b="b" l="l" r="r" t="t"/>
            <a:pathLst>
              <a:path extrusionOk="0"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9"/>
          <p:cNvSpPr/>
          <p:nvPr/>
        </p:nvSpPr>
        <p:spPr>
          <a:xfrm rot="-8798399">
            <a:off x="13156923" y="1016610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9"/>
          <p:cNvSpPr/>
          <p:nvPr/>
        </p:nvSpPr>
        <p:spPr>
          <a:xfrm rot="-8798399">
            <a:off x="-2994864" y="-8645988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1" name="Google Shape;181;p9"/>
          <p:cNvGrpSpPr/>
          <p:nvPr/>
        </p:nvGrpSpPr>
        <p:grpSpPr>
          <a:xfrm>
            <a:off x="1665609" y="6563293"/>
            <a:ext cx="6232665" cy="2984312"/>
            <a:chOff x="0" y="0"/>
            <a:chExt cx="2019680" cy="967059"/>
          </a:xfrm>
        </p:grpSpPr>
        <p:sp>
          <p:nvSpPr>
            <p:cNvPr id="182" name="Google Shape;182;p9"/>
            <p:cNvSpPr/>
            <p:nvPr/>
          </p:nvSpPr>
          <p:spPr>
            <a:xfrm>
              <a:off x="0" y="0"/>
              <a:ext cx="2019680" cy="967059"/>
            </a:xfrm>
            <a:custGeom>
              <a:rect b="b" l="l" r="r" t="t"/>
              <a:pathLst>
                <a:path extrusionOk="0" h="967059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918615"/>
                  </a:lnTo>
                  <a:cubicBezTo>
                    <a:pt x="2019680" y="945370"/>
                    <a:pt x="1997991" y="967059"/>
                    <a:pt x="1971236" y="967059"/>
                  </a:cubicBezTo>
                  <a:lnTo>
                    <a:pt x="48444" y="967059"/>
                  </a:lnTo>
                  <a:cubicBezTo>
                    <a:pt x="21689" y="967059"/>
                    <a:pt x="0" y="945370"/>
                    <a:pt x="0" y="918615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 txBox="1"/>
            <p:nvPr/>
          </p:nvSpPr>
          <p:spPr>
            <a:xfrm>
              <a:off x="0" y="9525"/>
              <a:ext cx="2019680" cy="957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9"/>
          <p:cNvSpPr/>
          <p:nvPr/>
        </p:nvSpPr>
        <p:spPr>
          <a:xfrm>
            <a:off x="8986085" y="3166350"/>
            <a:ext cx="7242462" cy="4019684"/>
          </a:xfrm>
          <a:custGeom>
            <a:rect b="b" l="l" r="r" t="t"/>
            <a:pathLst>
              <a:path extrusionOk="0" h="4019684" w="7242462">
                <a:moveTo>
                  <a:pt x="0" y="0"/>
                </a:moveTo>
                <a:lnTo>
                  <a:pt x="7242462" y="0"/>
                </a:lnTo>
                <a:lnTo>
                  <a:pt x="7242462" y="4019684"/>
                </a:lnTo>
                <a:lnTo>
                  <a:pt x="0" y="4019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5" name="Google Shape;185;p9"/>
          <p:cNvGrpSpPr/>
          <p:nvPr/>
        </p:nvGrpSpPr>
        <p:grpSpPr>
          <a:xfrm>
            <a:off x="9818093" y="6684741"/>
            <a:ext cx="6232665" cy="2594474"/>
            <a:chOff x="0" y="0"/>
            <a:chExt cx="2019680" cy="840733"/>
          </a:xfrm>
        </p:grpSpPr>
        <p:sp>
          <p:nvSpPr>
            <p:cNvPr id="186" name="Google Shape;186;p9"/>
            <p:cNvSpPr/>
            <p:nvPr/>
          </p:nvSpPr>
          <p:spPr>
            <a:xfrm>
              <a:off x="0" y="0"/>
              <a:ext cx="2019680" cy="840733"/>
            </a:xfrm>
            <a:custGeom>
              <a:rect b="b" l="l" r="r" t="t"/>
              <a:pathLst>
                <a:path extrusionOk="0" h="840733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792289"/>
                  </a:lnTo>
                  <a:cubicBezTo>
                    <a:pt x="2019680" y="819044"/>
                    <a:pt x="1997991" y="840733"/>
                    <a:pt x="1971236" y="840733"/>
                  </a:cubicBezTo>
                  <a:lnTo>
                    <a:pt x="48444" y="840733"/>
                  </a:lnTo>
                  <a:cubicBezTo>
                    <a:pt x="21689" y="840733"/>
                    <a:pt x="0" y="819044"/>
                    <a:pt x="0" y="792289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9"/>
            <p:cNvSpPr txBox="1"/>
            <p:nvPr/>
          </p:nvSpPr>
          <p:spPr>
            <a:xfrm>
              <a:off x="0" y="9525"/>
              <a:ext cx="2019680" cy="831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9"/>
          <p:cNvSpPr txBox="1"/>
          <p:nvPr/>
        </p:nvSpPr>
        <p:spPr>
          <a:xfrm>
            <a:off x="1879780" y="7138409"/>
            <a:ext cx="5939679" cy="1944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Es un protocolo de comunicación basado en XML que desencadenó una revolución en el ámbito del desarrollo de software al permitir la interoperabilidad fluida entre sistemas heterogéneos.</a:t>
            </a:r>
            <a:endParaRPr/>
          </a:p>
        </p:txBody>
      </p:sp>
      <p:sp>
        <p:nvSpPr>
          <p:cNvPr id="189" name="Google Shape;189;p9"/>
          <p:cNvSpPr/>
          <p:nvPr/>
        </p:nvSpPr>
        <p:spPr>
          <a:xfrm rot="9961243">
            <a:off x="12217193" y="-3026777"/>
            <a:ext cx="10084214" cy="8727429"/>
          </a:xfrm>
          <a:custGeom>
            <a:rect b="b" l="l" r="r" t="t"/>
            <a:pathLst>
              <a:path extrusionOk="0"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9"/>
          <p:cNvSpPr/>
          <p:nvPr/>
        </p:nvSpPr>
        <p:spPr>
          <a:xfrm rot="-976001">
            <a:off x="-4509726" y="6414905"/>
            <a:ext cx="9228681" cy="7987004"/>
          </a:xfrm>
          <a:custGeom>
            <a:rect b="b" l="l" r="r" t="t"/>
            <a:pathLst>
              <a:path extrusionOk="0" h="7987004" w="9228681">
                <a:moveTo>
                  <a:pt x="0" y="0"/>
                </a:moveTo>
                <a:lnTo>
                  <a:pt x="9228681" y="0"/>
                </a:lnTo>
                <a:lnTo>
                  <a:pt x="9228681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9"/>
          <p:cNvSpPr txBox="1"/>
          <p:nvPr/>
        </p:nvSpPr>
        <p:spPr>
          <a:xfrm>
            <a:off x="438131" y="1249069"/>
            <a:ext cx="8324690" cy="1259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32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¿QUÉ ES SOAP?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438131" y="370549"/>
            <a:ext cx="13024474" cy="830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APLICACIÓN DE PROTOCOLO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10237442" y="7540930"/>
            <a:ext cx="5651059" cy="155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Ejemplo del cuerpo de Solicitud de facturación en formato XML, extraído de “El manual del desarrollador ” de AFIP.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EDE8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10895116" y="6874939"/>
            <a:ext cx="4561302" cy="555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54" u="sng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Ejemplo de solicitud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2568968" y="6618066"/>
            <a:ext cx="4561302" cy="555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54" u="sng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