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hkttmPxkBXtgmhpPaizOKSc2by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56285577d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e56285577d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56285577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e56285577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6285577d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e56285577d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56285577d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e56285577d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55ee6ef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e55ee6ef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55ee6ef8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e55ee6ef8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5ee6ef8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e55ee6ef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6727ecd4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e6727ecd4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56285577d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e56285577d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6727ecd4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e6727ecd4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56285577d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e56285577d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6727ecd4f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e6727ecd4f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727ecd4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e6727ecd4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e562855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e562855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56285577d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e56285577d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6727ec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e6727ec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6727ecd4f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e6727ecd4f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/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5"/>
          <p:cNvSpPr txBox="1"/>
          <p:nvPr>
            <p:ph idx="1" type="subTitle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55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57"/>
          <p:cNvSpPr txBox="1"/>
          <p:nvPr>
            <p:ph idx="2" type="ctrTitle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7"/>
          <p:cNvSpPr txBox="1"/>
          <p:nvPr>
            <p:ph idx="3" type="title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57"/>
          <p:cNvSpPr txBox="1"/>
          <p:nvPr>
            <p:ph idx="1" type="subTitle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57"/>
          <p:cNvSpPr txBox="1"/>
          <p:nvPr>
            <p:ph idx="4" type="ctrTitle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7"/>
          <p:cNvSpPr txBox="1"/>
          <p:nvPr>
            <p:ph idx="5" type="title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57"/>
          <p:cNvSpPr txBox="1"/>
          <p:nvPr>
            <p:ph idx="6" type="subTitle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7"/>
          <p:cNvSpPr txBox="1"/>
          <p:nvPr>
            <p:ph idx="7" type="ctrTitle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7"/>
          <p:cNvSpPr txBox="1"/>
          <p:nvPr>
            <p:ph idx="8" type="title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57"/>
          <p:cNvSpPr txBox="1"/>
          <p:nvPr>
            <p:ph idx="9" type="subTitle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57"/>
          <p:cNvSpPr txBox="1"/>
          <p:nvPr>
            <p:ph idx="13" type="ctrTitle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57"/>
          <p:cNvSpPr txBox="1"/>
          <p:nvPr>
            <p:ph idx="14" type="title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Font typeface="Arial"/>
              <a:buNone/>
              <a:defRPr sz="8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57"/>
          <p:cNvSpPr txBox="1"/>
          <p:nvPr>
            <p:ph idx="15" type="subTitle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57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7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/>
          <p:nvPr>
            <p:ph type="title"/>
          </p:nvPr>
        </p:nvSpPr>
        <p:spPr>
          <a:xfrm>
            <a:off x="396842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59"/>
          <p:cNvSpPr txBox="1"/>
          <p:nvPr>
            <p:ph idx="1" type="subTitle"/>
          </p:nvPr>
        </p:nvSpPr>
        <p:spPr>
          <a:xfrm>
            <a:off x="396827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2" type="title"/>
          </p:nvPr>
        </p:nvSpPr>
        <p:spPr>
          <a:xfrm>
            <a:off x="396835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2" name="Google Shape;82;p59"/>
          <p:cNvSpPr/>
          <p:nvPr/>
        </p:nvSpPr>
        <p:spPr>
          <a:xfrm flipH="1" rot="10800000">
            <a:off x="1441925" y="25716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9"/>
          <p:cNvSpPr/>
          <p:nvPr/>
        </p:nvSpPr>
        <p:spPr>
          <a:xfrm flipH="1" rot="10800000">
            <a:off x="2658125" y="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4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64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4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65"/>
          <p:cNvSpPr txBox="1"/>
          <p:nvPr>
            <p:ph idx="1" type="subTitle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65"/>
          <p:cNvSpPr txBox="1"/>
          <p:nvPr>
            <p:ph idx="2" type="subTitle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65"/>
          <p:cNvSpPr txBox="1"/>
          <p:nvPr>
            <p:ph idx="3" type="subTitle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65"/>
          <p:cNvSpPr txBox="1"/>
          <p:nvPr>
            <p:ph idx="4" type="subTitle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65"/>
          <p:cNvSpPr txBox="1"/>
          <p:nvPr>
            <p:ph idx="5" type="subTitle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65"/>
          <p:cNvSpPr txBox="1"/>
          <p:nvPr>
            <p:ph idx="6" type="subTitle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7" type="subTitle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65"/>
          <p:cNvSpPr txBox="1"/>
          <p:nvPr>
            <p:ph idx="8" type="subTitle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65"/>
          <p:cNvSpPr txBox="1"/>
          <p:nvPr>
            <p:ph idx="9" type="subTitle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99" name="Google Shape;99;p65"/>
          <p:cNvSpPr txBox="1"/>
          <p:nvPr>
            <p:ph idx="13" type="subTitle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6"/>
          <p:cNvSpPr txBox="1"/>
          <p:nvPr>
            <p:ph type="title"/>
          </p:nvPr>
        </p:nvSpPr>
        <p:spPr>
          <a:xfrm>
            <a:off x="713225" y="1170000"/>
            <a:ext cx="5533200" cy="28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66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6"/>
          <p:cNvSpPr/>
          <p:nvPr/>
        </p:nvSpPr>
        <p:spPr>
          <a:xfrm>
            <a:off x="7951325" y="257175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7"/>
          <p:cNvSpPr txBox="1"/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67"/>
          <p:cNvSpPr txBox="1"/>
          <p:nvPr>
            <p:ph idx="1" type="body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8" name="Google Shape;108;p67"/>
          <p:cNvSpPr txBox="1"/>
          <p:nvPr>
            <p:ph idx="2" type="body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●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Arial"/>
              <a:buChar char="○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9" name="Google Shape;109;p67"/>
          <p:cNvSpPr txBox="1"/>
          <p:nvPr>
            <p:ph idx="3" type="subTitle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4" type="subTitle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7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7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9"/>
          <p:cNvSpPr txBox="1"/>
          <p:nvPr>
            <p:ph idx="1" type="body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0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70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>
                <a:solidFill>
                  <a:schemeClr val="dk1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70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0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1"/>
          <p:cNvSpPr txBox="1"/>
          <p:nvPr>
            <p:ph type="title"/>
          </p:nvPr>
        </p:nvSpPr>
        <p:spPr>
          <a:xfrm>
            <a:off x="3730075" y="1631700"/>
            <a:ext cx="4700700" cy="10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71"/>
          <p:cNvSpPr txBox="1"/>
          <p:nvPr>
            <p:ph idx="1" type="subTitle"/>
          </p:nvPr>
        </p:nvSpPr>
        <p:spPr>
          <a:xfrm>
            <a:off x="3730075" y="2726700"/>
            <a:ext cx="4700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1"/>
          <p:cNvSpPr/>
          <p:nvPr/>
        </p:nvSpPr>
        <p:spPr>
          <a:xfrm flipH="1" rot="10800000">
            <a:off x="2110925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1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8"/>
          <p:cNvSpPr txBox="1"/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58"/>
          <p:cNvSpPr txBox="1"/>
          <p:nvPr>
            <p:ph idx="1" type="body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58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8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2"/>
          <p:cNvSpPr txBox="1"/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" name="Google Shape;127;p72"/>
          <p:cNvSpPr txBox="1"/>
          <p:nvPr>
            <p:ph idx="1" type="subTitle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2"/>
          <p:cNvSpPr txBox="1"/>
          <p:nvPr>
            <p:ph idx="2" type="title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29" name="Google Shape;129;p72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2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5"/>
          <p:cNvSpPr txBox="1"/>
          <p:nvPr>
            <p:ph idx="1" type="subTitle"/>
          </p:nvPr>
        </p:nvSpPr>
        <p:spPr>
          <a:xfrm>
            <a:off x="595134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" name="Google Shape;133;p75"/>
          <p:cNvSpPr txBox="1"/>
          <p:nvPr>
            <p:ph idx="2" type="subTitle"/>
          </p:nvPr>
        </p:nvSpPr>
        <p:spPr>
          <a:xfrm>
            <a:off x="59513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75"/>
          <p:cNvSpPr txBox="1"/>
          <p:nvPr>
            <p:ph idx="3" type="subTitle"/>
          </p:nvPr>
        </p:nvSpPr>
        <p:spPr>
          <a:xfrm>
            <a:off x="595127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" name="Google Shape;135;p75"/>
          <p:cNvSpPr txBox="1"/>
          <p:nvPr>
            <p:ph idx="4" type="subTitle"/>
          </p:nvPr>
        </p:nvSpPr>
        <p:spPr>
          <a:xfrm>
            <a:off x="59512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75"/>
          <p:cNvSpPr txBox="1"/>
          <p:nvPr>
            <p:ph idx="5" type="subTitle"/>
          </p:nvPr>
        </p:nvSpPr>
        <p:spPr>
          <a:xfrm>
            <a:off x="3156090" y="1570850"/>
            <a:ext cx="24795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7" name="Google Shape;137;p75"/>
          <p:cNvSpPr txBox="1"/>
          <p:nvPr>
            <p:ph idx="6" type="subTitle"/>
          </p:nvPr>
        </p:nvSpPr>
        <p:spPr>
          <a:xfrm>
            <a:off x="3156036" y="1941975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75"/>
          <p:cNvSpPr txBox="1"/>
          <p:nvPr>
            <p:ph idx="7" type="subTitle"/>
          </p:nvPr>
        </p:nvSpPr>
        <p:spPr>
          <a:xfrm>
            <a:off x="3156026" y="3064926"/>
            <a:ext cx="24795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9" name="Google Shape;139;p75"/>
          <p:cNvSpPr txBox="1"/>
          <p:nvPr>
            <p:ph idx="8" type="subTitle"/>
          </p:nvPr>
        </p:nvSpPr>
        <p:spPr>
          <a:xfrm>
            <a:off x="3155976" y="3436049"/>
            <a:ext cx="24795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75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75"/>
          <p:cNvSpPr/>
          <p:nvPr/>
        </p:nvSpPr>
        <p:spPr>
          <a:xfrm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5"/>
          <p:cNvSpPr/>
          <p:nvPr/>
        </p:nvSpPr>
        <p:spPr>
          <a:xfrm rot="10800000">
            <a:off x="1216200" y="1061825"/>
            <a:ext cx="1216200" cy="15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6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76"/>
          <p:cNvSpPr txBox="1"/>
          <p:nvPr>
            <p:ph idx="1" type="subTitle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76"/>
          <p:cNvSpPr txBox="1"/>
          <p:nvPr>
            <p:ph idx="2" type="subTitle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76"/>
          <p:cNvSpPr txBox="1"/>
          <p:nvPr>
            <p:ph idx="3" type="subTitle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8" name="Google Shape;148;p76"/>
          <p:cNvSpPr txBox="1"/>
          <p:nvPr>
            <p:ph idx="4" type="subTitle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76"/>
          <p:cNvSpPr/>
          <p:nvPr/>
        </p:nvSpPr>
        <p:spPr>
          <a:xfrm flipH="1" rot="10800000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6"/>
          <p:cNvSpPr/>
          <p:nvPr/>
        </p:nvSpPr>
        <p:spPr>
          <a:xfrm flipH="1" rot="10800000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7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3" name="Google Shape;153;p77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77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5" name="Google Shape;155;p77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77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7" name="Google Shape;157;p77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77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9" name="Google Shape;159;p77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77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1" name="Google Shape;161;p77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77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77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77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77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8"/>
          <p:cNvSpPr txBox="1"/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9" name="Google Shape;169;p78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100" u="none" cap="none" strike="noStrik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accent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8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8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9"/>
          <p:cNvSpPr txBox="1"/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79"/>
          <p:cNvSpPr txBox="1"/>
          <p:nvPr>
            <p:ph idx="1" type="subTitle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79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6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0"/>
          <p:cNvSpPr txBox="1"/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" type="subTitle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0"/>
          <p:cNvSpPr/>
          <p:nvPr/>
        </p:nvSpPr>
        <p:spPr>
          <a:xfrm flipH="1" rot="10800000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0"/>
          <p:cNvSpPr/>
          <p:nvPr/>
        </p:nvSpPr>
        <p:spPr>
          <a:xfrm flipH="1" rot="10800000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1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1"/>
          <p:cNvSpPr txBox="1"/>
          <p:nvPr>
            <p:ph idx="1" type="subTitle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61"/>
          <p:cNvSpPr txBox="1"/>
          <p:nvPr>
            <p:ph idx="2" type="subTitle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61"/>
          <p:cNvSpPr txBox="1"/>
          <p:nvPr>
            <p:ph idx="3" type="subTitle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61"/>
          <p:cNvSpPr txBox="1"/>
          <p:nvPr>
            <p:ph idx="4" type="subTitle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61"/>
          <p:cNvSpPr txBox="1"/>
          <p:nvPr>
            <p:ph idx="5" type="subTitle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61"/>
          <p:cNvSpPr txBox="1"/>
          <p:nvPr>
            <p:ph idx="6" type="subTitle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61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1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4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74"/>
          <p:cNvSpPr txBox="1"/>
          <p:nvPr>
            <p:ph idx="1" type="subTitle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74"/>
          <p:cNvSpPr txBox="1"/>
          <p:nvPr>
            <p:ph idx="2" type="subTitle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4"/>
          <p:cNvSpPr txBox="1"/>
          <p:nvPr>
            <p:ph idx="3" type="subTitle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" name="Google Shape;37;p74"/>
          <p:cNvSpPr txBox="1"/>
          <p:nvPr>
            <p:ph idx="4" type="subTitle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74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3"/>
          <p:cNvSpPr txBox="1"/>
          <p:nvPr>
            <p:ph type="title"/>
          </p:nvPr>
        </p:nvSpPr>
        <p:spPr>
          <a:xfrm>
            <a:off x="750975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1" name="Google Shape;41;p73"/>
          <p:cNvSpPr txBox="1"/>
          <p:nvPr>
            <p:ph idx="1" type="subTitle"/>
          </p:nvPr>
        </p:nvSpPr>
        <p:spPr>
          <a:xfrm>
            <a:off x="750975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73"/>
          <p:cNvSpPr txBox="1"/>
          <p:nvPr>
            <p:ph idx="2" type="title"/>
          </p:nvPr>
        </p:nvSpPr>
        <p:spPr>
          <a:xfrm>
            <a:off x="3508587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3" name="Google Shape;43;p73"/>
          <p:cNvSpPr txBox="1"/>
          <p:nvPr>
            <p:ph idx="3" type="subTitle"/>
          </p:nvPr>
        </p:nvSpPr>
        <p:spPr>
          <a:xfrm>
            <a:off x="3508587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73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3"/>
          <p:cNvSpPr txBox="1"/>
          <p:nvPr>
            <p:ph idx="5" type="title"/>
          </p:nvPr>
        </p:nvSpPr>
        <p:spPr>
          <a:xfrm>
            <a:off x="6216100" y="28191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Google Shape;46;p73"/>
          <p:cNvSpPr txBox="1"/>
          <p:nvPr>
            <p:ph idx="6" type="subTitle"/>
          </p:nvPr>
        </p:nvSpPr>
        <p:spPr>
          <a:xfrm>
            <a:off x="6216100" y="3390050"/>
            <a:ext cx="2164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2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8"/>
          <p:cNvSpPr txBox="1"/>
          <p:nvPr>
            <p:ph type="title"/>
          </p:nvPr>
        </p:nvSpPr>
        <p:spPr>
          <a:xfrm>
            <a:off x="2683950" y="3273525"/>
            <a:ext cx="575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8"/>
          <p:cNvSpPr txBox="1"/>
          <p:nvPr>
            <p:ph idx="1" type="subTitle"/>
          </p:nvPr>
        </p:nvSpPr>
        <p:spPr>
          <a:xfrm flipH="1">
            <a:off x="2684000" y="1247225"/>
            <a:ext cx="5757300" cy="18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/>
          <p:nvPr/>
        </p:nvSpPr>
        <p:spPr>
          <a:xfrm flipH="1" rot="10800000">
            <a:off x="1216200" y="2571750"/>
            <a:ext cx="1216200" cy="25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8"/>
          <p:cNvSpPr/>
          <p:nvPr/>
        </p:nvSpPr>
        <p:spPr>
          <a:xfrm flipH="1" rot="10800000">
            <a:off x="0" y="1061825"/>
            <a:ext cx="1216200" cy="150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8.jp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"/>
          <p:cNvSpPr txBox="1"/>
          <p:nvPr>
            <p:ph type="ctrTitle"/>
          </p:nvPr>
        </p:nvSpPr>
        <p:spPr>
          <a:xfrm>
            <a:off x="1285225" y="1200775"/>
            <a:ext cx="7192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Optimización de compra de productos sin T.A.C.C para la dieta de personas celíacas</a:t>
            </a:r>
            <a:endParaRPr sz="3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sz="3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1"/>
          <p:cNvSpPr txBox="1"/>
          <p:nvPr>
            <p:ph idx="1" type="subTitle"/>
          </p:nvPr>
        </p:nvSpPr>
        <p:spPr>
          <a:xfrm>
            <a:off x="1619402" y="3170000"/>
            <a:ext cx="6770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8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Utilizando Programación Lineal</a:t>
            </a:r>
            <a:endParaRPr b="1" sz="28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56285577d_2_54"/>
          <p:cNvSpPr txBox="1"/>
          <p:nvPr>
            <p:ph idx="4" type="title"/>
          </p:nvPr>
        </p:nvSpPr>
        <p:spPr>
          <a:xfrm>
            <a:off x="259500" y="149675"/>
            <a:ext cx="85356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Requisitos nutricionales y precio por unidad de producto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6" name="Google Shape;276;ge56285577d_2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75" y="949700"/>
            <a:ext cx="8730051" cy="38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56285577d_2_60"/>
          <p:cNvSpPr txBox="1"/>
          <p:nvPr>
            <p:ph idx="4" type="title"/>
          </p:nvPr>
        </p:nvSpPr>
        <p:spPr>
          <a:xfrm>
            <a:off x="259500" y="149675"/>
            <a:ext cx="85356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Requisitos nutricionales y precio por unidad de producto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2" name="Google Shape;282;ge56285577d_2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75" y="949700"/>
            <a:ext cx="8730051" cy="38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e56285577d_2_60"/>
          <p:cNvSpPr/>
          <p:nvPr/>
        </p:nvSpPr>
        <p:spPr>
          <a:xfrm>
            <a:off x="203875" y="949700"/>
            <a:ext cx="786300" cy="3808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56285577d_2_79"/>
          <p:cNvSpPr txBox="1"/>
          <p:nvPr>
            <p:ph idx="4" type="title"/>
          </p:nvPr>
        </p:nvSpPr>
        <p:spPr>
          <a:xfrm>
            <a:off x="259500" y="149675"/>
            <a:ext cx="85356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Requisitos nutricionales y precio por unidad de producto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9" name="Google Shape;289;ge56285577d_2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75" y="949700"/>
            <a:ext cx="8730051" cy="38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e56285577d_2_79"/>
          <p:cNvSpPr/>
          <p:nvPr/>
        </p:nvSpPr>
        <p:spPr>
          <a:xfrm>
            <a:off x="2315550" y="949700"/>
            <a:ext cx="3704700" cy="3749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6285577d_2_73"/>
          <p:cNvSpPr txBox="1"/>
          <p:nvPr>
            <p:ph idx="4" type="title"/>
          </p:nvPr>
        </p:nvSpPr>
        <p:spPr>
          <a:xfrm>
            <a:off x="259500" y="149675"/>
            <a:ext cx="85356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Requisitos nutricionales y precio por unidad de producto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6" name="Google Shape;296;ge56285577d_2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75" y="949700"/>
            <a:ext cx="8730051" cy="38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e56285577d_2_73"/>
          <p:cNvSpPr/>
          <p:nvPr/>
        </p:nvSpPr>
        <p:spPr>
          <a:xfrm>
            <a:off x="6045375" y="949700"/>
            <a:ext cx="2183700" cy="37680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>
            <p:ph idx="4" type="title"/>
          </p:nvPr>
        </p:nvSpPr>
        <p:spPr>
          <a:xfrm>
            <a:off x="259500" y="149675"/>
            <a:ext cx="85356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Requisitos nutricionales y precio por unidad de producto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875" y="949700"/>
            <a:ext cx="8730051" cy="380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8183025" y="949700"/>
            <a:ext cx="750900" cy="37806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55ee6ef89_1_0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Consumo mínimo de nutrientes: Hombres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0" name="Google Shape;310;ge55ee6ef8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625" y="1194975"/>
            <a:ext cx="60102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e55ee6ef89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1725" y="2836050"/>
            <a:ext cx="59340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55ee6ef89_4_7"/>
          <p:cNvSpPr txBox="1"/>
          <p:nvPr>
            <p:ph idx="4"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Consumo mínimo de nutrientes: Mujeres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7" name="Google Shape;317;ge55ee6ef89_4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175" y="1170400"/>
            <a:ext cx="60198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e55ee6ef89_4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788" y="2846800"/>
            <a:ext cx="61245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5ee6ef89_1_12"/>
          <p:cNvSpPr txBox="1"/>
          <p:nvPr>
            <p:ph type="title"/>
          </p:nvPr>
        </p:nvSpPr>
        <p:spPr>
          <a:xfrm>
            <a:off x="1463600" y="896550"/>
            <a:ext cx="61032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4A8C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Planteo del problema en excel y solución</a:t>
            </a:r>
            <a:endParaRPr>
              <a:solidFill>
                <a:srgbClr val="4A8C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4" name="Google Shape;324;ge55ee6ef89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75" y="2102625"/>
            <a:ext cx="3461449" cy="23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6727ecd4f_5_0"/>
          <p:cNvSpPr txBox="1"/>
          <p:nvPr>
            <p:ph type="title"/>
          </p:nvPr>
        </p:nvSpPr>
        <p:spPr>
          <a:xfrm>
            <a:off x="717900" y="4908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5F7D95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 de decisión</a:t>
            </a:r>
            <a:endParaRPr>
              <a:solidFill>
                <a:srgbClr val="5F7D9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0" name="Google Shape;330;ge6727ecd4f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75" y="1231825"/>
            <a:ext cx="2855150" cy="39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56285577d_2_48"/>
          <p:cNvSpPr txBox="1"/>
          <p:nvPr>
            <p:ph type="title"/>
          </p:nvPr>
        </p:nvSpPr>
        <p:spPr>
          <a:xfrm>
            <a:off x="717900" y="4190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5F7D9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Restricciones </a:t>
            </a:r>
            <a:endParaRPr>
              <a:solidFill>
                <a:srgbClr val="5F7D9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6" name="Google Shape;336;ge56285577d_2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1525"/>
            <a:ext cx="8839202" cy="16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727ecd4f_0_160"/>
          <p:cNvSpPr txBox="1"/>
          <p:nvPr>
            <p:ph idx="1" type="subTitle"/>
          </p:nvPr>
        </p:nvSpPr>
        <p:spPr>
          <a:xfrm>
            <a:off x="2820201" y="697125"/>
            <a:ext cx="48318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800" u="sng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Investigación Operativa</a:t>
            </a:r>
            <a:endParaRPr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ge6727ecd4f_0_160"/>
          <p:cNvSpPr txBox="1"/>
          <p:nvPr>
            <p:ph idx="1" type="subTitle"/>
          </p:nvPr>
        </p:nvSpPr>
        <p:spPr>
          <a:xfrm>
            <a:off x="1573825" y="1370125"/>
            <a:ext cx="67707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Madozzo Romay, Bruno</a:t>
            </a:r>
            <a:endParaRPr b="1" sz="19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Gonza, Gabriel Emanuel</a:t>
            </a:r>
            <a:endParaRPr b="1" sz="19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9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Morales Jiménez, Jessica</a:t>
            </a:r>
            <a:endParaRPr b="1" sz="19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Universidad Tecnológica Nacional, Facultad Regional Tucumán.</a:t>
            </a:r>
            <a:endParaRPr b="1" sz="17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9" name="Google Shape;189;ge6727ecd4f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100" y="2890325"/>
            <a:ext cx="13144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6285577d_2_22"/>
          <p:cNvSpPr txBox="1"/>
          <p:nvPr>
            <p:ph type="title"/>
          </p:nvPr>
        </p:nvSpPr>
        <p:spPr>
          <a:xfrm>
            <a:off x="717900" y="529200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5F7D9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Restricciones por producto</a:t>
            </a:r>
            <a:endParaRPr>
              <a:solidFill>
                <a:srgbClr val="5F7D9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2" name="Google Shape;342;ge56285577d_2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1850"/>
            <a:ext cx="8839199" cy="232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6727ecd4f_5_4"/>
          <p:cNvSpPr txBox="1"/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5F7D9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Resultado</a:t>
            </a:r>
            <a:endParaRPr>
              <a:solidFill>
                <a:srgbClr val="5F7D9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8" name="Google Shape;348;ge6727ecd4f_5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538" y="1276350"/>
            <a:ext cx="35147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e6727ecd4f_5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300" y="1800225"/>
            <a:ext cx="2889200" cy="31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"/>
          <p:cNvSpPr txBox="1"/>
          <p:nvPr>
            <p:ph type="title"/>
          </p:nvPr>
        </p:nvSpPr>
        <p:spPr>
          <a:xfrm>
            <a:off x="717900" y="383175"/>
            <a:ext cx="77082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Interpretación de resultados</a:t>
            </a:r>
            <a:endParaRPr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787700" y="1553600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787700" y="2425852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7"/>
          <p:cNvSpPr txBox="1"/>
          <p:nvPr>
            <p:ph idx="4294967295" type="subTitle"/>
          </p:nvPr>
        </p:nvSpPr>
        <p:spPr>
          <a:xfrm>
            <a:off x="942450" y="1728200"/>
            <a:ext cx="1619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 </a:t>
            </a:r>
            <a:r>
              <a:rPr b="1" lang="en">
                <a:solidFill>
                  <a:schemeClr val="lt1"/>
                </a:solidFill>
              </a:rPr>
              <a:t>ó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ptimo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 txBox="1"/>
          <p:nvPr>
            <p:ph idx="4294967295" type="subTitle"/>
          </p:nvPr>
        </p:nvSpPr>
        <p:spPr>
          <a:xfrm>
            <a:off x="1055150" y="2480450"/>
            <a:ext cx="1365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Soluci</a:t>
            </a:r>
            <a:r>
              <a:rPr b="1" lang="en">
                <a:solidFill>
                  <a:schemeClr val="lt1"/>
                </a:solidFill>
              </a:rPr>
              <a:t>ó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1" lang="en">
                <a:solidFill>
                  <a:schemeClr val="lt1"/>
                </a:solidFill>
              </a:rPr>
              <a:t>ó</a:t>
            </a: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ptima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2687900" y="1553600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"/>
          <p:cNvSpPr/>
          <p:nvPr/>
        </p:nvSpPr>
        <p:spPr>
          <a:xfrm>
            <a:off x="2687900" y="2425850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7"/>
          <p:cNvSpPr txBox="1"/>
          <p:nvPr>
            <p:ph idx="4294967295" type="subTitle"/>
          </p:nvPr>
        </p:nvSpPr>
        <p:spPr>
          <a:xfrm>
            <a:off x="3577938" y="1655313"/>
            <a:ext cx="14364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Mujeres 33,92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7"/>
          <p:cNvSpPr txBox="1"/>
          <p:nvPr>
            <p:ph idx="4294967295" type="subTitle"/>
          </p:nvPr>
        </p:nvSpPr>
        <p:spPr>
          <a:xfrm>
            <a:off x="6309413" y="1668200"/>
            <a:ext cx="14364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Hombres 33,43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575" y="1748991"/>
            <a:ext cx="3238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41900" y="1691691"/>
            <a:ext cx="3524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7313" y="2634116"/>
            <a:ext cx="3524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9425" y="2659891"/>
            <a:ext cx="3238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 txBox="1"/>
          <p:nvPr>
            <p:ph idx="4294967295" type="subTitle"/>
          </p:nvPr>
        </p:nvSpPr>
        <p:spPr>
          <a:xfrm>
            <a:off x="3494325" y="2566225"/>
            <a:ext cx="2103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2"/>
                </a:solidFill>
              </a:rPr>
              <a:t>Unidades de producto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6727ecd4f_0_132"/>
          <p:cNvSpPr/>
          <p:nvPr/>
        </p:nvSpPr>
        <p:spPr>
          <a:xfrm>
            <a:off x="392275" y="1102750"/>
            <a:ext cx="2169600" cy="10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e6727ecd4f_0_132"/>
          <p:cNvSpPr txBox="1"/>
          <p:nvPr>
            <p:ph idx="4294967295" type="subTitle"/>
          </p:nvPr>
        </p:nvSpPr>
        <p:spPr>
          <a:xfrm>
            <a:off x="532825" y="1277350"/>
            <a:ext cx="2028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Recomendación de compras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e6727ecd4f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1800" y="105800"/>
            <a:ext cx="41121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e6727ecd4f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01" y="1961275"/>
            <a:ext cx="1559425" cy="8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e6727ecd4f_0_1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3100" y="1277350"/>
            <a:ext cx="429300" cy="4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ge56285577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63" y="836475"/>
            <a:ext cx="5472475" cy="40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e56285577d_0_0"/>
          <p:cNvSpPr txBox="1"/>
          <p:nvPr>
            <p:ph type="title"/>
          </p:nvPr>
        </p:nvSpPr>
        <p:spPr>
          <a:xfrm>
            <a:off x="1580125" y="154950"/>
            <a:ext cx="6206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Informe de sensibilidad</a:t>
            </a:r>
            <a:endParaRPr sz="240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>
            <p:ph idx="1" type="subTitle"/>
          </p:nvPr>
        </p:nvSpPr>
        <p:spPr>
          <a:xfrm flipH="1">
            <a:off x="1303450" y="1575475"/>
            <a:ext cx="6523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accent1"/>
              </a:solidFill>
            </a:endParaRPr>
          </a:p>
        </p:txBody>
      </p:sp>
      <p:sp>
        <p:nvSpPr>
          <p:cNvPr id="388" name="Google Shape;388;p20"/>
          <p:cNvSpPr txBox="1"/>
          <p:nvPr>
            <p:ph type="title"/>
          </p:nvPr>
        </p:nvSpPr>
        <p:spPr>
          <a:xfrm>
            <a:off x="3208000" y="497625"/>
            <a:ext cx="4251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Conclusión</a:t>
            </a:r>
            <a:endParaRPr sz="3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9" name="Google Shape;3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875" y="1366374"/>
            <a:ext cx="5481750" cy="30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title"/>
          </p:nvPr>
        </p:nvSpPr>
        <p:spPr>
          <a:xfrm>
            <a:off x="1193525" y="907950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Introducción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5" name="Google Shape;195;p4"/>
          <p:cNvSpPr txBox="1"/>
          <p:nvPr>
            <p:ph idx="1" type="body"/>
          </p:nvPr>
        </p:nvSpPr>
        <p:spPr>
          <a:xfrm>
            <a:off x="1037975" y="1880900"/>
            <a:ext cx="55212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 </a:t>
            </a:r>
            <a:r>
              <a:rPr lang="en" sz="1800"/>
              <a:t> A finales del año 2020, </a:t>
            </a:r>
            <a:r>
              <a:rPr lang="en" sz="1800">
                <a:solidFill>
                  <a:schemeClr val="dk1"/>
                </a:solidFill>
              </a:rPr>
              <a:t>El ministerio de </a:t>
            </a: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Desarrollo Social de la Nación</a:t>
            </a:r>
            <a:r>
              <a:rPr lang="en" sz="1800">
                <a:solidFill>
                  <a:schemeClr val="dk1"/>
                </a:solidFill>
              </a:rPr>
              <a:t> puso en marcha, un programa de asistencia a la población con celiaquía haciendo entrega de una tarjeta alimentaria para celíacos, la Tarjeta sin TACC.</a:t>
            </a:r>
            <a:endParaRPr sz="1800"/>
          </a:p>
        </p:txBody>
      </p:sp>
      <p:sp>
        <p:nvSpPr>
          <p:cNvPr id="196" name="Google Shape;196;p4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00" y="1202075"/>
            <a:ext cx="349425" cy="3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56285577d_2_11"/>
          <p:cNvSpPr txBox="1"/>
          <p:nvPr>
            <p:ph type="title"/>
          </p:nvPr>
        </p:nvSpPr>
        <p:spPr>
          <a:xfrm>
            <a:off x="1420450" y="1020325"/>
            <a:ext cx="423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¿Que es la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Celiaquía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ge56285577d_2_11"/>
          <p:cNvSpPr txBox="1"/>
          <p:nvPr>
            <p:ph idx="1" type="body"/>
          </p:nvPr>
        </p:nvSpPr>
        <p:spPr>
          <a:xfrm>
            <a:off x="1561025" y="1928950"/>
            <a:ext cx="5171100" cy="15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</a:t>
            </a:r>
            <a:r>
              <a:rPr lang="en" sz="1800">
                <a:solidFill>
                  <a:schemeClr val="dk1"/>
                </a:solidFill>
              </a:rPr>
              <a:t>e caracteriza por la intolerancia al gluten  de granos o harinas que contengan trigo, avena, cebada y centeno (T.A.C.C).</a:t>
            </a:r>
            <a:endParaRPr sz="1800"/>
          </a:p>
        </p:txBody>
      </p:sp>
      <p:sp>
        <p:nvSpPr>
          <p:cNvPr id="205" name="Google Shape;205;ge56285577d_2_11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56285577d_2_11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e56285577d_2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2763" y="3033738"/>
            <a:ext cx="1647625" cy="16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e56285577d_2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625" y="1249025"/>
            <a:ext cx="466837" cy="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6727ecd4f_0_0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6727ecd4f_0_0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6727ecd4f_0_0"/>
          <p:cNvSpPr/>
          <p:nvPr/>
        </p:nvSpPr>
        <p:spPr>
          <a:xfrm>
            <a:off x="598750" y="872700"/>
            <a:ext cx="3197100" cy="826200"/>
          </a:xfrm>
          <a:prstGeom prst="rect">
            <a:avLst/>
          </a:prstGeom>
          <a:noFill/>
          <a:ln cap="flat" cmpd="sng" w="28575">
            <a:solidFill>
              <a:srgbClr val="4A8C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02124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Tarjeta sin TACC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6" name="Google Shape;216;ge6727ecd4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25" y="1935475"/>
            <a:ext cx="4674450" cy="262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e6727ecd4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8015" y="1220750"/>
            <a:ext cx="3121624" cy="1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>
            <p:ph type="title"/>
          </p:nvPr>
        </p:nvSpPr>
        <p:spPr>
          <a:xfrm>
            <a:off x="3679150" y="821925"/>
            <a:ext cx="40554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Problemática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6"/>
          <p:cNvSpPr txBox="1"/>
          <p:nvPr>
            <p:ph idx="1" type="subTitle"/>
          </p:nvPr>
        </p:nvSpPr>
        <p:spPr>
          <a:xfrm>
            <a:off x="2947500" y="1930663"/>
            <a:ext cx="52473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Se presentan dos factores importantes a tener en cuenta: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</p:txBody>
      </p:sp>
      <p:grpSp>
        <p:nvGrpSpPr>
          <p:cNvPr id="224" name="Google Shape;224;p6"/>
          <p:cNvGrpSpPr/>
          <p:nvPr/>
        </p:nvGrpSpPr>
        <p:grpSpPr>
          <a:xfrm>
            <a:off x="3210970" y="3323498"/>
            <a:ext cx="351663" cy="333831"/>
            <a:chOff x="6222125" y="2025975"/>
            <a:chExt cx="499450" cy="474125"/>
          </a:xfrm>
        </p:grpSpPr>
        <p:sp>
          <p:nvSpPr>
            <p:cNvPr id="225" name="Google Shape;225;p6"/>
            <p:cNvSpPr/>
            <p:nvPr/>
          </p:nvSpPr>
          <p:spPr>
            <a:xfrm>
              <a:off x="6222125" y="2025975"/>
              <a:ext cx="499450" cy="474125"/>
            </a:xfrm>
            <a:custGeom>
              <a:rect b="b" l="l" r="r" t="t"/>
              <a:pathLst>
                <a:path extrusionOk="0" h="18965" w="19978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309175" y="2087825"/>
              <a:ext cx="350425" cy="350425"/>
            </a:xfrm>
            <a:custGeom>
              <a:rect b="b" l="l" r="r" t="t"/>
              <a:pathLst>
                <a:path extrusionOk="0" h="14017" w="14017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6431600" y="2142250"/>
              <a:ext cx="105575" cy="241575"/>
            </a:xfrm>
            <a:custGeom>
              <a:rect b="b" l="l" r="r" t="t"/>
              <a:pathLst>
                <a:path extrusionOk="0" h="9663" w="4223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6"/>
          <p:cNvGrpSpPr/>
          <p:nvPr/>
        </p:nvGrpSpPr>
        <p:grpSpPr>
          <a:xfrm>
            <a:off x="6417328" y="3323530"/>
            <a:ext cx="325858" cy="351327"/>
            <a:chOff x="-28461325" y="2701925"/>
            <a:chExt cx="272525" cy="293825"/>
          </a:xfrm>
        </p:grpSpPr>
        <p:sp>
          <p:nvSpPr>
            <p:cNvPr id="229" name="Google Shape;229;p6"/>
            <p:cNvSpPr/>
            <p:nvPr/>
          </p:nvSpPr>
          <p:spPr>
            <a:xfrm>
              <a:off x="-28427475" y="2789200"/>
              <a:ext cx="54375" cy="80525"/>
            </a:xfrm>
            <a:custGeom>
              <a:rect b="b" l="l" r="r" t="t"/>
              <a:pathLst>
                <a:path extrusionOk="0" h="3221" w="2175">
                  <a:moveTo>
                    <a:pt x="1805" y="1"/>
                  </a:moveTo>
                  <a:cubicBezTo>
                    <a:pt x="1782" y="1"/>
                    <a:pt x="1758" y="3"/>
                    <a:pt x="1734" y="7"/>
                  </a:cubicBezTo>
                  <a:cubicBezTo>
                    <a:pt x="946" y="164"/>
                    <a:pt x="285" y="826"/>
                    <a:pt x="127" y="1645"/>
                  </a:cubicBezTo>
                  <a:cubicBezTo>
                    <a:pt x="1" y="2275"/>
                    <a:pt x="190" y="2811"/>
                    <a:pt x="348" y="3063"/>
                  </a:cubicBezTo>
                  <a:cubicBezTo>
                    <a:pt x="442" y="3189"/>
                    <a:pt x="537" y="3220"/>
                    <a:pt x="663" y="3220"/>
                  </a:cubicBezTo>
                  <a:cubicBezTo>
                    <a:pt x="694" y="3220"/>
                    <a:pt x="789" y="3220"/>
                    <a:pt x="820" y="3189"/>
                  </a:cubicBezTo>
                  <a:cubicBezTo>
                    <a:pt x="978" y="3126"/>
                    <a:pt x="1072" y="2874"/>
                    <a:pt x="946" y="2716"/>
                  </a:cubicBezTo>
                  <a:cubicBezTo>
                    <a:pt x="820" y="2527"/>
                    <a:pt x="726" y="2181"/>
                    <a:pt x="789" y="1740"/>
                  </a:cubicBezTo>
                  <a:cubicBezTo>
                    <a:pt x="883" y="1173"/>
                    <a:pt x="1356" y="763"/>
                    <a:pt x="1860" y="637"/>
                  </a:cubicBezTo>
                  <a:cubicBezTo>
                    <a:pt x="2049" y="605"/>
                    <a:pt x="2175" y="448"/>
                    <a:pt x="2112" y="227"/>
                  </a:cubicBezTo>
                  <a:cubicBezTo>
                    <a:pt x="2084" y="90"/>
                    <a:pt x="1961" y="1"/>
                    <a:pt x="18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-28362875" y="2824025"/>
              <a:ext cx="124475" cy="103200"/>
            </a:xfrm>
            <a:custGeom>
              <a:rect b="b" l="l" r="r" t="t"/>
              <a:pathLst>
                <a:path extrusionOk="0" h="4128" w="4979">
                  <a:moveTo>
                    <a:pt x="3434" y="693"/>
                  </a:moveTo>
                  <a:cubicBezTo>
                    <a:pt x="3844" y="693"/>
                    <a:pt x="4159" y="1008"/>
                    <a:pt x="4159" y="1418"/>
                  </a:cubicBezTo>
                  <a:cubicBezTo>
                    <a:pt x="4159" y="1922"/>
                    <a:pt x="3592" y="2394"/>
                    <a:pt x="2741" y="3056"/>
                  </a:cubicBezTo>
                  <a:cubicBezTo>
                    <a:pt x="2615" y="3151"/>
                    <a:pt x="2521" y="3214"/>
                    <a:pt x="2426" y="3340"/>
                  </a:cubicBezTo>
                  <a:cubicBezTo>
                    <a:pt x="2300" y="3245"/>
                    <a:pt x="2174" y="3182"/>
                    <a:pt x="2111" y="3056"/>
                  </a:cubicBezTo>
                  <a:cubicBezTo>
                    <a:pt x="1229" y="2394"/>
                    <a:pt x="694" y="1922"/>
                    <a:pt x="694" y="1418"/>
                  </a:cubicBezTo>
                  <a:cubicBezTo>
                    <a:pt x="694" y="977"/>
                    <a:pt x="1009" y="693"/>
                    <a:pt x="1387" y="693"/>
                  </a:cubicBezTo>
                  <a:cubicBezTo>
                    <a:pt x="1891" y="693"/>
                    <a:pt x="2111" y="1260"/>
                    <a:pt x="2111" y="1292"/>
                  </a:cubicBezTo>
                  <a:cubicBezTo>
                    <a:pt x="2143" y="1449"/>
                    <a:pt x="2269" y="1512"/>
                    <a:pt x="2426" y="1512"/>
                  </a:cubicBezTo>
                  <a:cubicBezTo>
                    <a:pt x="2584" y="1512"/>
                    <a:pt x="2678" y="1418"/>
                    <a:pt x="2741" y="1292"/>
                  </a:cubicBezTo>
                  <a:cubicBezTo>
                    <a:pt x="2741" y="1260"/>
                    <a:pt x="2930" y="693"/>
                    <a:pt x="3434" y="693"/>
                  </a:cubicBezTo>
                  <a:close/>
                  <a:moveTo>
                    <a:pt x="1387" y="0"/>
                  </a:moveTo>
                  <a:cubicBezTo>
                    <a:pt x="599" y="0"/>
                    <a:pt x="0" y="630"/>
                    <a:pt x="0" y="1418"/>
                  </a:cubicBezTo>
                  <a:cubicBezTo>
                    <a:pt x="0" y="2268"/>
                    <a:pt x="725" y="2835"/>
                    <a:pt x="1702" y="3623"/>
                  </a:cubicBezTo>
                  <a:cubicBezTo>
                    <a:pt x="1859" y="3718"/>
                    <a:pt x="2048" y="3875"/>
                    <a:pt x="2269" y="4033"/>
                  </a:cubicBezTo>
                  <a:cubicBezTo>
                    <a:pt x="2332" y="4064"/>
                    <a:pt x="2426" y="4127"/>
                    <a:pt x="2489" y="4127"/>
                  </a:cubicBezTo>
                  <a:cubicBezTo>
                    <a:pt x="2584" y="4127"/>
                    <a:pt x="2647" y="4064"/>
                    <a:pt x="2741" y="4033"/>
                  </a:cubicBezTo>
                  <a:cubicBezTo>
                    <a:pt x="2930" y="3875"/>
                    <a:pt x="3088" y="3718"/>
                    <a:pt x="3277" y="3623"/>
                  </a:cubicBezTo>
                  <a:cubicBezTo>
                    <a:pt x="4254" y="2835"/>
                    <a:pt x="4978" y="2268"/>
                    <a:pt x="4978" y="1418"/>
                  </a:cubicBezTo>
                  <a:cubicBezTo>
                    <a:pt x="4852" y="630"/>
                    <a:pt x="4222" y="0"/>
                    <a:pt x="3434" y="0"/>
                  </a:cubicBezTo>
                  <a:cubicBezTo>
                    <a:pt x="3056" y="0"/>
                    <a:pt x="2647" y="158"/>
                    <a:pt x="2426" y="504"/>
                  </a:cubicBezTo>
                  <a:cubicBezTo>
                    <a:pt x="2143" y="189"/>
                    <a:pt x="1796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-28461325" y="2701925"/>
              <a:ext cx="272525" cy="293825"/>
            </a:xfrm>
            <a:custGeom>
              <a:rect b="b" l="l" r="r" t="t"/>
              <a:pathLst>
                <a:path extrusionOk="0" h="11753" w="10901">
                  <a:moveTo>
                    <a:pt x="7845" y="2647"/>
                  </a:moveTo>
                  <a:cubicBezTo>
                    <a:pt x="9168" y="2647"/>
                    <a:pt x="10208" y="3781"/>
                    <a:pt x="10208" y="5136"/>
                  </a:cubicBezTo>
                  <a:cubicBezTo>
                    <a:pt x="10208" y="5577"/>
                    <a:pt x="10145" y="5924"/>
                    <a:pt x="9987" y="6239"/>
                  </a:cubicBezTo>
                  <a:lnTo>
                    <a:pt x="8034" y="10303"/>
                  </a:lnTo>
                  <a:cubicBezTo>
                    <a:pt x="7814" y="10807"/>
                    <a:pt x="7341" y="11090"/>
                    <a:pt x="6837" y="11090"/>
                  </a:cubicBezTo>
                  <a:cubicBezTo>
                    <a:pt x="6396" y="11090"/>
                    <a:pt x="6049" y="10901"/>
                    <a:pt x="5766" y="10555"/>
                  </a:cubicBezTo>
                  <a:cubicBezTo>
                    <a:pt x="5703" y="10460"/>
                    <a:pt x="5608" y="10429"/>
                    <a:pt x="5482" y="10429"/>
                  </a:cubicBezTo>
                  <a:cubicBezTo>
                    <a:pt x="5388" y="10429"/>
                    <a:pt x="5293" y="10460"/>
                    <a:pt x="5230" y="10555"/>
                  </a:cubicBezTo>
                  <a:cubicBezTo>
                    <a:pt x="4947" y="10901"/>
                    <a:pt x="4537" y="11090"/>
                    <a:pt x="4159" y="11090"/>
                  </a:cubicBezTo>
                  <a:cubicBezTo>
                    <a:pt x="3655" y="11090"/>
                    <a:pt x="3182" y="10775"/>
                    <a:pt x="2930" y="10303"/>
                  </a:cubicBezTo>
                  <a:lnTo>
                    <a:pt x="1008" y="6239"/>
                  </a:lnTo>
                  <a:cubicBezTo>
                    <a:pt x="851" y="5892"/>
                    <a:pt x="756" y="5546"/>
                    <a:pt x="756" y="5136"/>
                  </a:cubicBezTo>
                  <a:cubicBezTo>
                    <a:pt x="756" y="3781"/>
                    <a:pt x="1828" y="2647"/>
                    <a:pt x="3119" y="2647"/>
                  </a:cubicBezTo>
                  <a:cubicBezTo>
                    <a:pt x="3970" y="2647"/>
                    <a:pt x="4758" y="3120"/>
                    <a:pt x="5167" y="3876"/>
                  </a:cubicBezTo>
                  <a:cubicBezTo>
                    <a:pt x="5262" y="4002"/>
                    <a:pt x="5325" y="4033"/>
                    <a:pt x="5482" y="4033"/>
                  </a:cubicBezTo>
                  <a:cubicBezTo>
                    <a:pt x="5640" y="4033"/>
                    <a:pt x="5734" y="3970"/>
                    <a:pt x="5797" y="3876"/>
                  </a:cubicBezTo>
                  <a:cubicBezTo>
                    <a:pt x="6238" y="3120"/>
                    <a:pt x="7026" y="2647"/>
                    <a:pt x="7845" y="2647"/>
                  </a:cubicBezTo>
                  <a:close/>
                  <a:moveTo>
                    <a:pt x="6774" y="1"/>
                  </a:moveTo>
                  <a:cubicBezTo>
                    <a:pt x="5829" y="1"/>
                    <a:pt x="5104" y="788"/>
                    <a:pt x="5104" y="1734"/>
                  </a:cubicBezTo>
                  <a:lnTo>
                    <a:pt x="5104" y="2773"/>
                  </a:lnTo>
                  <a:cubicBezTo>
                    <a:pt x="4537" y="2301"/>
                    <a:pt x="3844" y="1986"/>
                    <a:pt x="3088" y="1986"/>
                  </a:cubicBezTo>
                  <a:cubicBezTo>
                    <a:pt x="1386" y="1986"/>
                    <a:pt x="0" y="3403"/>
                    <a:pt x="0" y="5136"/>
                  </a:cubicBezTo>
                  <a:cubicBezTo>
                    <a:pt x="0" y="5609"/>
                    <a:pt x="126" y="6081"/>
                    <a:pt x="315" y="6522"/>
                  </a:cubicBezTo>
                  <a:lnTo>
                    <a:pt x="2269" y="10586"/>
                  </a:lnTo>
                  <a:cubicBezTo>
                    <a:pt x="2615" y="11343"/>
                    <a:pt x="3308" y="11752"/>
                    <a:pt x="4096" y="11752"/>
                  </a:cubicBezTo>
                  <a:cubicBezTo>
                    <a:pt x="4632" y="11752"/>
                    <a:pt x="5104" y="11563"/>
                    <a:pt x="5451" y="11248"/>
                  </a:cubicBezTo>
                  <a:cubicBezTo>
                    <a:pt x="5797" y="11563"/>
                    <a:pt x="6270" y="11752"/>
                    <a:pt x="6774" y="11752"/>
                  </a:cubicBezTo>
                  <a:cubicBezTo>
                    <a:pt x="7561" y="11752"/>
                    <a:pt x="8286" y="11280"/>
                    <a:pt x="8633" y="10586"/>
                  </a:cubicBezTo>
                  <a:lnTo>
                    <a:pt x="10554" y="6522"/>
                  </a:lnTo>
                  <a:cubicBezTo>
                    <a:pt x="10775" y="6081"/>
                    <a:pt x="10901" y="5609"/>
                    <a:pt x="10901" y="5136"/>
                  </a:cubicBezTo>
                  <a:cubicBezTo>
                    <a:pt x="10869" y="3466"/>
                    <a:pt x="9515" y="1986"/>
                    <a:pt x="7814" y="1986"/>
                  </a:cubicBezTo>
                  <a:cubicBezTo>
                    <a:pt x="7057" y="1986"/>
                    <a:pt x="6364" y="2269"/>
                    <a:pt x="5797" y="2773"/>
                  </a:cubicBezTo>
                  <a:lnTo>
                    <a:pt x="5797" y="1734"/>
                  </a:lnTo>
                  <a:cubicBezTo>
                    <a:pt x="5797" y="1135"/>
                    <a:pt x="6238" y="694"/>
                    <a:pt x="6774" y="694"/>
                  </a:cubicBezTo>
                  <a:cubicBezTo>
                    <a:pt x="6994" y="694"/>
                    <a:pt x="7152" y="536"/>
                    <a:pt x="7152" y="347"/>
                  </a:cubicBezTo>
                  <a:cubicBezTo>
                    <a:pt x="7152" y="158"/>
                    <a:pt x="6994" y="1"/>
                    <a:pt x="677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6"/>
          <p:cNvSpPr txBox="1"/>
          <p:nvPr/>
        </p:nvSpPr>
        <p:spPr>
          <a:xfrm>
            <a:off x="2689000" y="3747375"/>
            <a:ext cx="157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</a:t>
            </a:r>
            <a:r>
              <a:rPr lang="en" sz="1600"/>
              <a:t>ó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6"/>
          <p:cNvSpPr txBox="1"/>
          <p:nvPr/>
        </p:nvSpPr>
        <p:spPr>
          <a:xfrm>
            <a:off x="5888300" y="3762825"/>
            <a:ext cx="138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Nutricionales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6250" y="1054838"/>
            <a:ext cx="3429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e6727ecd4f_4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75" y="430400"/>
            <a:ext cx="17102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e6727ecd4f_4_3"/>
          <p:cNvSpPr txBox="1"/>
          <p:nvPr>
            <p:ph type="title"/>
          </p:nvPr>
        </p:nvSpPr>
        <p:spPr>
          <a:xfrm>
            <a:off x="717800" y="383175"/>
            <a:ext cx="77082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Programación Lineal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ge6727ecd4f_4_3"/>
          <p:cNvSpPr txBox="1"/>
          <p:nvPr>
            <p:ph idx="6" type="subTitle"/>
          </p:nvPr>
        </p:nvSpPr>
        <p:spPr>
          <a:xfrm>
            <a:off x="1374350" y="1170825"/>
            <a:ext cx="63951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FFFFFF"/>
                </a:highlight>
              </a:rPr>
              <a:t>Se utilizará el concepto de la programación lineal aplicando el problema de la Dieta. El objetivo es seleccionar un conjunto de alimentos dados que permitan satisfacer ciertos requerimientos nutricionales y que adicionalmente tenga un costo mínimo. </a:t>
            </a:r>
            <a:endParaRPr sz="2000"/>
          </a:p>
        </p:txBody>
      </p:sp>
      <p:pic>
        <p:nvPicPr>
          <p:cNvPr id="242" name="Google Shape;242;ge6727ecd4f_4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450" y="1234100"/>
            <a:ext cx="34290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/>
          <p:nvPr>
            <p:ph type="title"/>
          </p:nvPr>
        </p:nvSpPr>
        <p:spPr>
          <a:xfrm>
            <a:off x="2888275" y="636650"/>
            <a:ext cx="4251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Objetivos</a:t>
            </a:r>
            <a:endParaRPr sz="3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" name="Google Shape;248;p7"/>
          <p:cNvSpPr txBox="1"/>
          <p:nvPr>
            <p:ph idx="1" type="subTitle"/>
          </p:nvPr>
        </p:nvSpPr>
        <p:spPr>
          <a:xfrm>
            <a:off x="2467550" y="1692950"/>
            <a:ext cx="57975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Construir un modelo de compra mensual de alimentos aptos para aquellas personas celiacas que posean la tarjeta sin tacc, y de esa manera contar con todos los productos necesarios para la dieta a cumplir.</a:t>
            </a:r>
            <a:endParaRPr>
              <a:solidFill>
                <a:srgbClr val="4A86E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710328" y="3333504"/>
            <a:ext cx="498612" cy="553432"/>
            <a:chOff x="2508825" y="2318350"/>
            <a:chExt cx="297750" cy="295400"/>
          </a:xfrm>
        </p:grpSpPr>
        <p:sp>
          <p:nvSpPr>
            <p:cNvPr id="250" name="Google Shape;250;p7"/>
            <p:cNvSpPr/>
            <p:nvPr/>
          </p:nvSpPr>
          <p:spPr>
            <a:xfrm>
              <a:off x="2508825" y="2318350"/>
              <a:ext cx="297750" cy="295400"/>
            </a:xfrm>
            <a:custGeom>
              <a:rect b="b" l="l" r="r" t="t"/>
              <a:pathLst>
                <a:path extrusionOk="0" h="11816" w="1191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2629350" y="2353025"/>
              <a:ext cx="54350" cy="121300"/>
            </a:xfrm>
            <a:custGeom>
              <a:rect b="b" l="l" r="r" t="t"/>
              <a:pathLst>
                <a:path extrusionOk="0" h="4852" w="2174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7"/>
          <p:cNvGrpSpPr/>
          <p:nvPr/>
        </p:nvGrpSpPr>
        <p:grpSpPr>
          <a:xfrm>
            <a:off x="1644488" y="1877056"/>
            <a:ext cx="498606" cy="553415"/>
            <a:chOff x="-47509225" y="1974175"/>
            <a:chExt cx="263075" cy="300900"/>
          </a:xfrm>
        </p:grpSpPr>
        <p:sp>
          <p:nvSpPr>
            <p:cNvPr id="253" name="Google Shape;253;p7"/>
            <p:cNvSpPr/>
            <p:nvPr/>
          </p:nvSpPr>
          <p:spPr>
            <a:xfrm>
              <a:off x="-47439925" y="2026950"/>
              <a:ext cx="124475" cy="124450"/>
            </a:xfrm>
            <a:custGeom>
              <a:rect b="b" l="l" r="r" t="t"/>
              <a:pathLst>
                <a:path extrusionOk="0" h="4978" w="4979">
                  <a:moveTo>
                    <a:pt x="1828" y="725"/>
                  </a:moveTo>
                  <a:cubicBezTo>
                    <a:pt x="2301" y="725"/>
                    <a:pt x="2679" y="1008"/>
                    <a:pt x="2805" y="1418"/>
                  </a:cubicBezTo>
                  <a:lnTo>
                    <a:pt x="1828" y="1418"/>
                  </a:lnTo>
                  <a:cubicBezTo>
                    <a:pt x="1607" y="1418"/>
                    <a:pt x="1450" y="1575"/>
                    <a:pt x="1450" y="1796"/>
                  </a:cubicBezTo>
                  <a:lnTo>
                    <a:pt x="1450" y="2773"/>
                  </a:lnTo>
                  <a:cubicBezTo>
                    <a:pt x="1040" y="2615"/>
                    <a:pt x="757" y="2206"/>
                    <a:pt x="757" y="1796"/>
                  </a:cubicBezTo>
                  <a:cubicBezTo>
                    <a:pt x="757" y="1197"/>
                    <a:pt x="1229" y="725"/>
                    <a:pt x="1828" y="725"/>
                  </a:cubicBezTo>
                  <a:close/>
                  <a:moveTo>
                    <a:pt x="2805" y="2143"/>
                  </a:moveTo>
                  <a:cubicBezTo>
                    <a:pt x="2679" y="2458"/>
                    <a:pt x="2458" y="2678"/>
                    <a:pt x="2175" y="2773"/>
                  </a:cubicBezTo>
                  <a:lnTo>
                    <a:pt x="2175" y="2143"/>
                  </a:lnTo>
                  <a:close/>
                  <a:moveTo>
                    <a:pt x="4254" y="2111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5" y="3308"/>
                    <a:pt x="3372" y="2804"/>
                    <a:pt x="3529" y="2111"/>
                  </a:cubicBezTo>
                  <a:close/>
                  <a:moveTo>
                    <a:pt x="1765" y="0"/>
                  </a:moveTo>
                  <a:cubicBezTo>
                    <a:pt x="788" y="0"/>
                    <a:pt x="1" y="788"/>
                    <a:pt x="1" y="1796"/>
                  </a:cubicBezTo>
                  <a:cubicBezTo>
                    <a:pt x="1" y="2647"/>
                    <a:pt x="599" y="3340"/>
                    <a:pt x="1418" y="3529"/>
                  </a:cubicBezTo>
                  <a:lnTo>
                    <a:pt x="1418" y="4631"/>
                  </a:lnTo>
                  <a:cubicBezTo>
                    <a:pt x="1418" y="4820"/>
                    <a:pt x="1576" y="4978"/>
                    <a:pt x="1765" y="4978"/>
                  </a:cubicBezTo>
                  <a:lnTo>
                    <a:pt x="4569" y="4978"/>
                  </a:lnTo>
                  <a:cubicBezTo>
                    <a:pt x="4789" y="4978"/>
                    <a:pt x="4916" y="4820"/>
                    <a:pt x="4916" y="4631"/>
                  </a:cubicBezTo>
                  <a:lnTo>
                    <a:pt x="4916" y="1827"/>
                  </a:lnTo>
                  <a:cubicBezTo>
                    <a:pt x="4979" y="1575"/>
                    <a:pt x="4821" y="1418"/>
                    <a:pt x="4600" y="1418"/>
                  </a:cubicBezTo>
                  <a:lnTo>
                    <a:pt x="3498" y="1418"/>
                  </a:lnTo>
                  <a:cubicBezTo>
                    <a:pt x="3340" y="630"/>
                    <a:pt x="2647" y="0"/>
                    <a:pt x="176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-47439125" y="2184475"/>
              <a:ext cx="88225" cy="18125"/>
            </a:xfrm>
            <a:custGeom>
              <a:rect b="b" l="l" r="r" t="t"/>
              <a:pathLst>
                <a:path extrusionOk="0" h="725" w="3529">
                  <a:moveTo>
                    <a:pt x="378" y="0"/>
                  </a:moveTo>
                  <a:cubicBezTo>
                    <a:pt x="158" y="0"/>
                    <a:pt x="32" y="158"/>
                    <a:pt x="32" y="378"/>
                  </a:cubicBezTo>
                  <a:cubicBezTo>
                    <a:pt x="0" y="567"/>
                    <a:pt x="158" y="725"/>
                    <a:pt x="378" y="725"/>
                  </a:cubicBezTo>
                  <a:lnTo>
                    <a:pt x="3182" y="725"/>
                  </a:lnTo>
                  <a:cubicBezTo>
                    <a:pt x="3371" y="725"/>
                    <a:pt x="3529" y="567"/>
                    <a:pt x="3529" y="378"/>
                  </a:cubicBezTo>
                  <a:cubicBezTo>
                    <a:pt x="3529" y="158"/>
                    <a:pt x="3371" y="0"/>
                    <a:pt x="3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-47438350" y="2219900"/>
              <a:ext cx="122900" cy="18150"/>
            </a:xfrm>
            <a:custGeom>
              <a:rect b="b" l="l" r="r" t="t"/>
              <a:pathLst>
                <a:path extrusionOk="0" h="726" w="4916">
                  <a:moveTo>
                    <a:pt x="347" y="1"/>
                  </a:moveTo>
                  <a:cubicBezTo>
                    <a:pt x="127" y="1"/>
                    <a:pt x="1" y="158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4537" y="725"/>
                  </a:lnTo>
                  <a:cubicBezTo>
                    <a:pt x="4758" y="725"/>
                    <a:pt x="4916" y="568"/>
                    <a:pt x="4916" y="379"/>
                  </a:cubicBezTo>
                  <a:cubicBezTo>
                    <a:pt x="4916" y="158"/>
                    <a:pt x="4758" y="1"/>
                    <a:pt x="45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-47333600" y="218605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26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-47509225" y="1974175"/>
              <a:ext cx="263075" cy="300900"/>
            </a:xfrm>
            <a:custGeom>
              <a:rect b="b" l="l" r="r" t="t"/>
              <a:pathLst>
                <a:path extrusionOk="0" h="12036" w="10523">
                  <a:moveTo>
                    <a:pt x="9483" y="2111"/>
                  </a:moveTo>
                  <a:cubicBezTo>
                    <a:pt x="9672" y="2111"/>
                    <a:pt x="9830" y="2269"/>
                    <a:pt x="9830" y="2489"/>
                  </a:cubicBezTo>
                  <a:lnTo>
                    <a:pt x="9830" y="3529"/>
                  </a:lnTo>
                  <a:lnTo>
                    <a:pt x="9105" y="3529"/>
                  </a:lnTo>
                  <a:lnTo>
                    <a:pt x="9105" y="2111"/>
                  </a:lnTo>
                  <a:close/>
                  <a:moveTo>
                    <a:pt x="9830" y="4222"/>
                  </a:moveTo>
                  <a:lnTo>
                    <a:pt x="9830" y="5640"/>
                  </a:lnTo>
                  <a:lnTo>
                    <a:pt x="9105" y="5640"/>
                  </a:lnTo>
                  <a:lnTo>
                    <a:pt x="9105" y="4222"/>
                  </a:lnTo>
                  <a:close/>
                  <a:moveTo>
                    <a:pt x="9861" y="6333"/>
                  </a:moveTo>
                  <a:lnTo>
                    <a:pt x="9861" y="7751"/>
                  </a:lnTo>
                  <a:lnTo>
                    <a:pt x="9168" y="7751"/>
                  </a:lnTo>
                  <a:lnTo>
                    <a:pt x="9168" y="6333"/>
                  </a:lnTo>
                  <a:close/>
                  <a:moveTo>
                    <a:pt x="9830" y="8412"/>
                  </a:moveTo>
                  <a:lnTo>
                    <a:pt x="9830" y="9483"/>
                  </a:lnTo>
                  <a:cubicBezTo>
                    <a:pt x="9830" y="9672"/>
                    <a:pt x="9672" y="9830"/>
                    <a:pt x="9483" y="9830"/>
                  </a:cubicBezTo>
                  <a:lnTo>
                    <a:pt x="9137" y="9830"/>
                  </a:lnTo>
                  <a:lnTo>
                    <a:pt x="9137" y="8412"/>
                  </a:lnTo>
                  <a:close/>
                  <a:moveTo>
                    <a:pt x="8444" y="630"/>
                  </a:moveTo>
                  <a:lnTo>
                    <a:pt x="8444" y="11248"/>
                  </a:lnTo>
                  <a:lnTo>
                    <a:pt x="1450" y="11248"/>
                  </a:lnTo>
                  <a:lnTo>
                    <a:pt x="1450" y="10554"/>
                  </a:lnTo>
                  <a:lnTo>
                    <a:pt x="1796" y="10554"/>
                  </a:lnTo>
                  <a:cubicBezTo>
                    <a:pt x="1985" y="10554"/>
                    <a:pt x="2143" y="10397"/>
                    <a:pt x="2143" y="10176"/>
                  </a:cubicBezTo>
                  <a:cubicBezTo>
                    <a:pt x="2143" y="9987"/>
                    <a:pt x="1985" y="9830"/>
                    <a:pt x="1796" y="9830"/>
                  </a:cubicBezTo>
                  <a:lnTo>
                    <a:pt x="1450" y="9830"/>
                  </a:lnTo>
                  <a:lnTo>
                    <a:pt x="1450" y="8412"/>
                  </a:lnTo>
                  <a:lnTo>
                    <a:pt x="1796" y="8412"/>
                  </a:lnTo>
                  <a:cubicBezTo>
                    <a:pt x="1985" y="8412"/>
                    <a:pt x="2143" y="8255"/>
                    <a:pt x="2143" y="8066"/>
                  </a:cubicBezTo>
                  <a:cubicBezTo>
                    <a:pt x="2143" y="7877"/>
                    <a:pt x="1985" y="7719"/>
                    <a:pt x="1796" y="7719"/>
                  </a:cubicBezTo>
                  <a:lnTo>
                    <a:pt x="1450" y="7719"/>
                  </a:lnTo>
                  <a:lnTo>
                    <a:pt x="1450" y="6301"/>
                  </a:lnTo>
                  <a:lnTo>
                    <a:pt x="1796" y="6301"/>
                  </a:lnTo>
                  <a:cubicBezTo>
                    <a:pt x="1985" y="6301"/>
                    <a:pt x="2143" y="6144"/>
                    <a:pt x="2143" y="5923"/>
                  </a:cubicBezTo>
                  <a:cubicBezTo>
                    <a:pt x="2143" y="5734"/>
                    <a:pt x="1985" y="5577"/>
                    <a:pt x="1796" y="5577"/>
                  </a:cubicBezTo>
                  <a:lnTo>
                    <a:pt x="1450" y="5577"/>
                  </a:lnTo>
                  <a:lnTo>
                    <a:pt x="1450" y="4159"/>
                  </a:lnTo>
                  <a:lnTo>
                    <a:pt x="1796" y="4159"/>
                  </a:lnTo>
                  <a:cubicBezTo>
                    <a:pt x="1985" y="4159"/>
                    <a:pt x="2143" y="4001"/>
                    <a:pt x="2143" y="3812"/>
                  </a:cubicBezTo>
                  <a:cubicBezTo>
                    <a:pt x="2143" y="3623"/>
                    <a:pt x="1985" y="3466"/>
                    <a:pt x="1796" y="3466"/>
                  </a:cubicBezTo>
                  <a:lnTo>
                    <a:pt x="1450" y="3466"/>
                  </a:lnTo>
                  <a:lnTo>
                    <a:pt x="1450" y="2048"/>
                  </a:lnTo>
                  <a:lnTo>
                    <a:pt x="1796" y="2048"/>
                  </a:lnTo>
                  <a:cubicBezTo>
                    <a:pt x="1985" y="2048"/>
                    <a:pt x="2143" y="1891"/>
                    <a:pt x="2143" y="1670"/>
                  </a:cubicBezTo>
                  <a:cubicBezTo>
                    <a:pt x="2143" y="1481"/>
                    <a:pt x="1985" y="1324"/>
                    <a:pt x="1796" y="1324"/>
                  </a:cubicBezTo>
                  <a:lnTo>
                    <a:pt x="1450" y="1324"/>
                  </a:lnTo>
                  <a:lnTo>
                    <a:pt x="1450" y="630"/>
                  </a:lnTo>
                  <a:close/>
                  <a:moveTo>
                    <a:pt x="1040" y="0"/>
                  </a:moveTo>
                  <a:cubicBezTo>
                    <a:pt x="851" y="0"/>
                    <a:pt x="693" y="158"/>
                    <a:pt x="693" y="347"/>
                  </a:cubicBezTo>
                  <a:lnTo>
                    <a:pt x="693" y="1418"/>
                  </a:lnTo>
                  <a:lnTo>
                    <a:pt x="347" y="1418"/>
                  </a:lnTo>
                  <a:cubicBezTo>
                    <a:pt x="158" y="1418"/>
                    <a:pt x="0" y="1576"/>
                    <a:pt x="0" y="1765"/>
                  </a:cubicBezTo>
                  <a:cubicBezTo>
                    <a:pt x="0" y="1954"/>
                    <a:pt x="158" y="2111"/>
                    <a:pt x="347" y="2111"/>
                  </a:cubicBezTo>
                  <a:lnTo>
                    <a:pt x="693" y="2111"/>
                  </a:lnTo>
                  <a:lnTo>
                    <a:pt x="693" y="3529"/>
                  </a:lnTo>
                  <a:lnTo>
                    <a:pt x="347" y="3529"/>
                  </a:lnTo>
                  <a:cubicBezTo>
                    <a:pt x="158" y="3529"/>
                    <a:pt x="0" y="3686"/>
                    <a:pt x="0" y="3907"/>
                  </a:cubicBezTo>
                  <a:cubicBezTo>
                    <a:pt x="0" y="4096"/>
                    <a:pt x="158" y="4254"/>
                    <a:pt x="347" y="4254"/>
                  </a:cubicBezTo>
                  <a:lnTo>
                    <a:pt x="693" y="4254"/>
                  </a:lnTo>
                  <a:lnTo>
                    <a:pt x="693" y="5671"/>
                  </a:lnTo>
                  <a:lnTo>
                    <a:pt x="347" y="5671"/>
                  </a:lnTo>
                  <a:cubicBezTo>
                    <a:pt x="158" y="5671"/>
                    <a:pt x="0" y="5829"/>
                    <a:pt x="0" y="6018"/>
                  </a:cubicBezTo>
                  <a:cubicBezTo>
                    <a:pt x="0" y="6207"/>
                    <a:pt x="158" y="6364"/>
                    <a:pt x="347" y="6364"/>
                  </a:cubicBezTo>
                  <a:lnTo>
                    <a:pt x="693" y="6364"/>
                  </a:lnTo>
                  <a:lnTo>
                    <a:pt x="693" y="7782"/>
                  </a:lnTo>
                  <a:lnTo>
                    <a:pt x="347" y="7782"/>
                  </a:lnTo>
                  <a:cubicBezTo>
                    <a:pt x="158" y="7782"/>
                    <a:pt x="0" y="7940"/>
                    <a:pt x="0" y="8160"/>
                  </a:cubicBezTo>
                  <a:cubicBezTo>
                    <a:pt x="0" y="8349"/>
                    <a:pt x="158" y="8507"/>
                    <a:pt x="347" y="8507"/>
                  </a:cubicBezTo>
                  <a:lnTo>
                    <a:pt x="693" y="8507"/>
                  </a:lnTo>
                  <a:lnTo>
                    <a:pt x="693" y="9924"/>
                  </a:lnTo>
                  <a:lnTo>
                    <a:pt x="347" y="9924"/>
                  </a:lnTo>
                  <a:cubicBezTo>
                    <a:pt x="158" y="9924"/>
                    <a:pt x="0" y="10082"/>
                    <a:pt x="0" y="10271"/>
                  </a:cubicBezTo>
                  <a:cubicBezTo>
                    <a:pt x="0" y="10460"/>
                    <a:pt x="158" y="10617"/>
                    <a:pt x="347" y="10617"/>
                  </a:cubicBezTo>
                  <a:lnTo>
                    <a:pt x="693" y="10617"/>
                  </a:lnTo>
                  <a:lnTo>
                    <a:pt x="693" y="11689"/>
                  </a:lnTo>
                  <a:cubicBezTo>
                    <a:pt x="693" y="11878"/>
                    <a:pt x="851" y="12035"/>
                    <a:pt x="1040" y="12035"/>
                  </a:cubicBezTo>
                  <a:lnTo>
                    <a:pt x="8759" y="12035"/>
                  </a:lnTo>
                  <a:cubicBezTo>
                    <a:pt x="8979" y="12035"/>
                    <a:pt x="9137" y="11878"/>
                    <a:pt x="9137" y="11689"/>
                  </a:cubicBezTo>
                  <a:lnTo>
                    <a:pt x="9137" y="10617"/>
                  </a:lnTo>
                  <a:lnTo>
                    <a:pt x="9483" y="10617"/>
                  </a:lnTo>
                  <a:cubicBezTo>
                    <a:pt x="10050" y="10617"/>
                    <a:pt x="10523" y="10145"/>
                    <a:pt x="10523" y="9578"/>
                  </a:cubicBezTo>
                  <a:lnTo>
                    <a:pt x="10523" y="2552"/>
                  </a:lnTo>
                  <a:cubicBezTo>
                    <a:pt x="10523" y="1891"/>
                    <a:pt x="10050" y="1418"/>
                    <a:pt x="9483" y="1418"/>
                  </a:cubicBezTo>
                  <a:lnTo>
                    <a:pt x="9137" y="1418"/>
                  </a:lnTo>
                  <a:lnTo>
                    <a:pt x="9137" y="347"/>
                  </a:lnTo>
                  <a:cubicBezTo>
                    <a:pt x="9137" y="158"/>
                    <a:pt x="8979" y="0"/>
                    <a:pt x="875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7"/>
          <p:cNvSpPr txBox="1"/>
          <p:nvPr>
            <p:ph idx="1" type="subTitle"/>
          </p:nvPr>
        </p:nvSpPr>
        <p:spPr>
          <a:xfrm>
            <a:off x="2467550" y="3333450"/>
            <a:ext cx="5797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Maximizar la cantidad de productos sin tacc mediante la compra, para poder cumplir con los requisitos nutricionales de la dieta en cuestión.</a:t>
            </a:r>
            <a:endParaRPr>
              <a:solidFill>
                <a:srgbClr val="4A86E8"/>
              </a:solidFill>
            </a:endParaRPr>
          </a:p>
        </p:txBody>
      </p:sp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5050" y="796850"/>
            <a:ext cx="3143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Contexto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400" y="2854175"/>
            <a:ext cx="1348500" cy="14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2613" y="2090300"/>
            <a:ext cx="1445825" cy="12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2075" y="1220249"/>
            <a:ext cx="1445825" cy="112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5000" y="1316775"/>
            <a:ext cx="2814987" cy="31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00475" y="1316775"/>
            <a:ext cx="719700" cy="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