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6"/>
  </p:handoutMasterIdLst>
  <p:sldIdLst>
    <p:sldId id="256" r:id="rId2"/>
    <p:sldId id="287" r:id="rId3"/>
    <p:sldId id="330" r:id="rId4"/>
    <p:sldId id="264" r:id="rId5"/>
    <p:sldId id="298" r:id="rId6"/>
    <p:sldId id="297" r:id="rId7"/>
    <p:sldId id="288" r:id="rId8"/>
    <p:sldId id="300" r:id="rId9"/>
    <p:sldId id="299" r:id="rId10"/>
    <p:sldId id="290" r:id="rId11"/>
    <p:sldId id="291" r:id="rId12"/>
    <p:sldId id="294" r:id="rId13"/>
    <p:sldId id="295" r:id="rId14"/>
    <p:sldId id="292" r:id="rId15"/>
    <p:sldId id="293" r:id="rId16"/>
    <p:sldId id="296" r:id="rId17"/>
    <p:sldId id="323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24" r:id="rId27"/>
    <p:sldId id="325" r:id="rId28"/>
    <p:sldId id="326" r:id="rId29"/>
    <p:sldId id="327" r:id="rId30"/>
    <p:sldId id="329" r:id="rId31"/>
    <p:sldId id="328" r:id="rId32"/>
    <p:sldId id="309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4D4D4D"/>
    <a:srgbClr val="328FC8"/>
    <a:srgbClr val="335A89"/>
    <a:srgbClr val="315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284" y="-1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700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24013-5601-481E-BA81-A6CA4D755357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9CF4B-1FC1-4F3E-8C2E-B49B796FA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011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1A50-2F85-4F28-AC33-B58F3402A53A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99A1-FC5C-4D48-A786-5CF5C7093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32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1A50-2F85-4F28-AC33-B58F3402A53A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99A1-FC5C-4D48-A786-5CF5C7093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27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1A50-2F85-4F28-AC33-B58F3402A53A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99A1-FC5C-4D48-A786-5CF5C7093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76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87213"/>
            <a:ext cx="8229600" cy="575009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1A50-2F85-4F28-AC33-B58F3402A53A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99A1-FC5C-4D48-A786-5CF5C7093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43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1A50-2F85-4F28-AC33-B58F3402A53A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99A1-FC5C-4D48-A786-5CF5C7093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20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1A50-2F85-4F28-AC33-B58F3402A53A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99A1-FC5C-4D48-A786-5CF5C7093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37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1A50-2F85-4F28-AC33-B58F3402A53A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99A1-FC5C-4D48-A786-5CF5C7093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43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1A50-2F85-4F28-AC33-B58F3402A53A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99A1-FC5C-4D48-A786-5CF5C7093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62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1A50-2F85-4F28-AC33-B58F3402A53A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99A1-FC5C-4D48-A786-5CF5C7093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48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1A50-2F85-4F28-AC33-B58F3402A53A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99A1-FC5C-4D48-A786-5CF5C7093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26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1A50-2F85-4F28-AC33-B58F3402A53A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99A1-FC5C-4D48-A786-5CF5C7093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51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61A50-2F85-4F28-AC33-B58F3402A53A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99A1-FC5C-4D48-A786-5CF5C7093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97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10" Type="http://schemas.openxmlformats.org/officeDocument/2006/relationships/image" Target="../media/image15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273273"/>
            <a:ext cx="8960024" cy="1470025"/>
          </a:xfrm>
        </p:spPr>
        <p:txBody>
          <a:bodyPr>
            <a:normAutofit/>
          </a:bodyPr>
          <a:lstStyle/>
          <a:p>
            <a:pPr algn="l"/>
            <a:r>
              <a:rPr lang="pt-BR" sz="2400" dirty="0" smtClean="0">
                <a:solidFill>
                  <a:schemeClr val="bg1"/>
                </a:solidFill>
              </a:rPr>
              <a:t>Análise de Dados Aula1 – Análise </a:t>
            </a:r>
            <a:r>
              <a:rPr lang="pt-BR" sz="2400" dirty="0" err="1" smtClean="0">
                <a:solidFill>
                  <a:schemeClr val="bg1"/>
                </a:solidFill>
              </a:rPr>
              <a:t>monovariada</a:t>
            </a:r>
            <a:r>
              <a:rPr lang="pt-BR" sz="2400" dirty="0" smtClean="0">
                <a:solidFill>
                  <a:schemeClr val="bg1"/>
                </a:solidFill>
              </a:rPr>
              <a:t/>
            </a:r>
            <a:br>
              <a:rPr lang="pt-BR" sz="2400" dirty="0" smtClean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9672" y="6309320"/>
            <a:ext cx="6400800" cy="432048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Escobar </a:t>
            </a:r>
            <a:r>
              <a:rPr lang="pt-BR" dirty="0" smtClean="0"/>
              <a:t>| junho, </a:t>
            </a:r>
            <a:r>
              <a:rPr lang="pt-BR" dirty="0" smtClean="0"/>
              <a:t>2018</a:t>
            </a:r>
            <a:endParaRPr lang="pt-BR" dirty="0"/>
          </a:p>
        </p:txBody>
      </p:sp>
      <p:pic>
        <p:nvPicPr>
          <p:cNvPr id="4098" name="Picture 2" descr="Resultado de imagem para ANALY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10" y="1003370"/>
            <a:ext cx="9144000" cy="523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-58363" y="357039"/>
            <a:ext cx="5134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Concentração e Dispersão</a:t>
            </a:r>
          </a:p>
        </p:txBody>
      </p:sp>
    </p:spTree>
    <p:extLst>
      <p:ext uri="{BB962C8B-B14F-4D97-AF65-F5344CB8AC3E}">
        <p14:creationId xmlns:p14="http://schemas.microsoft.com/office/powerpoint/2010/main" val="246244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36004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Análise </a:t>
            </a:r>
            <a:r>
              <a:rPr lang="pt-BR" dirty="0" err="1" smtClean="0"/>
              <a:t>monovariada</a:t>
            </a:r>
            <a:r>
              <a:rPr lang="pt-BR" dirty="0" smtClean="0"/>
              <a:t>: Medidas de concentração: Variância e Desvio Padrão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a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453752"/>
                  </p:ext>
                </p:extLst>
              </p:nvPr>
            </p:nvGraphicFramePr>
            <p:xfrm>
              <a:off x="323528" y="980728"/>
              <a:ext cx="2016224" cy="374441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454788"/>
                    <a:gridCol w="636702"/>
                    <a:gridCol w="924734"/>
                  </a:tblGrid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b="1" i="1" u="none" strike="noStrike" kern="1200" dirty="0" smtClean="0">
                              <a:effectLst/>
                            </a:rPr>
                            <a:t>Dia</a:t>
                          </a:r>
                          <a:endParaRPr lang="pt-BR" sz="1600" b="1" i="1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b="1" i="1" u="none" strike="noStrike" kern="1200" dirty="0">
                              <a:effectLst/>
                            </a:rPr>
                            <a:t>x</a:t>
                          </a:r>
                          <a:endParaRPr lang="pt-BR" sz="1600" b="1" i="1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1" i="1" smtClean="0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pt-BR" sz="1600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pt-BR" sz="1600" b="1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1600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  <m:r>
                                      <a:rPr lang="pt-BR" sz="1600" b="1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16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600" b="1" i="1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1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58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893,35</a:t>
                          </a: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2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>
                              <a:effectLst/>
                            </a:rPr>
                            <a:t>16</a:t>
                          </a:r>
                          <a:endParaRPr lang="pt-BR" sz="16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146,68</a:t>
                          </a: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3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>
                              <a:effectLst/>
                            </a:rPr>
                            <a:t>25</a:t>
                          </a:r>
                          <a:endParaRPr lang="pt-BR" sz="16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9,68</a:t>
                          </a: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4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>
                              <a:effectLst/>
                            </a:rPr>
                            <a:t>10</a:t>
                          </a:r>
                          <a:endParaRPr lang="pt-BR" sz="16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328,01</a:t>
                          </a: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5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>
                              <a:effectLst/>
                            </a:rPr>
                            <a:t>33</a:t>
                          </a:r>
                          <a:endParaRPr lang="pt-BR" sz="16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23,90</a:t>
                          </a: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6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>
                              <a:effectLst/>
                            </a:rPr>
                            <a:t>47</a:t>
                          </a:r>
                          <a:endParaRPr lang="pt-BR" sz="16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356,79</a:t>
                          </a: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>
                              <a:effectLst/>
                            </a:rPr>
                            <a:t>7</a:t>
                          </a:r>
                          <a:endParaRPr lang="pt-BR" sz="16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21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50,57</a:t>
                          </a: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>
                              <a:effectLst/>
                            </a:rPr>
                            <a:t>8</a:t>
                          </a:r>
                          <a:endParaRPr lang="pt-BR" sz="16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38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97,79</a:t>
                          </a: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>
                              <a:effectLst/>
                            </a:rPr>
                            <a:t>9</a:t>
                          </a:r>
                          <a:endParaRPr lang="pt-BR" sz="16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5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534,12</a:t>
                          </a:r>
                        </a:p>
                      </a:txBody>
                      <a:tcPr marL="6350" marR="6350" marT="6350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a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453752"/>
                  </p:ext>
                </p:extLst>
              </p:nvPr>
            </p:nvGraphicFramePr>
            <p:xfrm>
              <a:off x="323528" y="980728"/>
              <a:ext cx="2016224" cy="374441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454788"/>
                    <a:gridCol w="636702"/>
                    <a:gridCol w="924734"/>
                  </a:tblGrid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b="1" i="1" u="none" strike="noStrike" kern="1200" dirty="0" smtClean="0">
                              <a:effectLst/>
                            </a:rPr>
                            <a:t>Dia</a:t>
                          </a:r>
                          <a:endParaRPr lang="pt-BR" sz="1600" b="1" i="1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b="1" i="1" u="none" strike="noStrike" kern="1200" dirty="0">
                              <a:effectLst/>
                            </a:rPr>
                            <a:t>x</a:t>
                          </a:r>
                          <a:endParaRPr lang="pt-BR" sz="1600" b="1" i="1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50" marR="6350" marT="6350" marB="0" anchor="b">
                        <a:blipFill rotWithShape="1">
                          <a:blip r:embed="rId2"/>
                          <a:stretch>
                            <a:fillRect l="-117763" t="-1639" b="-942623"/>
                          </a:stretch>
                        </a:blipFill>
                      </a:tcPr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1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58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893,35</a:t>
                          </a: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2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>
                              <a:effectLst/>
                            </a:rPr>
                            <a:t>16</a:t>
                          </a:r>
                          <a:endParaRPr lang="pt-BR" sz="16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146,68</a:t>
                          </a: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3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>
                              <a:effectLst/>
                            </a:rPr>
                            <a:t>25</a:t>
                          </a:r>
                          <a:endParaRPr lang="pt-BR" sz="16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9,68</a:t>
                          </a: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4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>
                              <a:effectLst/>
                            </a:rPr>
                            <a:t>10</a:t>
                          </a:r>
                          <a:endParaRPr lang="pt-BR" sz="16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328,01</a:t>
                          </a: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5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>
                              <a:effectLst/>
                            </a:rPr>
                            <a:t>33</a:t>
                          </a:r>
                          <a:endParaRPr lang="pt-BR" sz="16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23,90</a:t>
                          </a: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6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>
                              <a:effectLst/>
                            </a:rPr>
                            <a:t>47</a:t>
                          </a:r>
                          <a:endParaRPr lang="pt-BR" sz="16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356,79</a:t>
                          </a: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>
                              <a:effectLst/>
                            </a:rPr>
                            <a:t>7</a:t>
                          </a:r>
                          <a:endParaRPr lang="pt-BR" sz="16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21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50,57</a:t>
                          </a: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>
                              <a:effectLst/>
                            </a:rPr>
                            <a:t>8</a:t>
                          </a:r>
                          <a:endParaRPr lang="pt-BR" sz="16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38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97,79</a:t>
                          </a: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>
                              <a:effectLst/>
                            </a:rPr>
                            <a:t>9</a:t>
                          </a:r>
                          <a:endParaRPr lang="pt-BR" sz="16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5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534,12</a:t>
                          </a:r>
                        </a:p>
                      </a:txBody>
                      <a:tcPr marL="6350" marR="6350" marT="6350" marB="0" anchor="b"/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CaixaDeTexto 12"/>
          <p:cNvSpPr txBox="1"/>
          <p:nvPr/>
        </p:nvSpPr>
        <p:spPr>
          <a:xfrm>
            <a:off x="251520" y="47667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/>
              <a:t>Calculando a variância e o desvio padrão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1"/>
              <p:cNvSpPr txBox="1"/>
              <p:nvPr/>
            </p:nvSpPr>
            <p:spPr>
              <a:xfrm>
                <a:off x="2555776" y="980728"/>
                <a:ext cx="1584176" cy="40011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000" b="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pt-BR" sz="2000" b="0" i="1" smtClean="0">
                          <a:latin typeface="Cambria Math"/>
                        </a:rPr>
                        <m:t>=28,11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1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980728"/>
                <a:ext cx="1584176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5076056" y="1571890"/>
                <a:ext cx="16124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000" i="1">
                          <a:latin typeface="Cambria Math"/>
                        </a:rPr>
                        <m:t>=</m:t>
                      </m:r>
                      <m:r>
                        <a:rPr lang="pt-BR" sz="2000" b="0" i="1" smtClean="0">
                          <a:latin typeface="Cambria Math"/>
                        </a:rPr>
                        <m:t>271,21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571890"/>
                <a:ext cx="1612493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2611483" y="1412776"/>
                <a:ext cx="2173415" cy="7183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̅"/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pt-BR" sz="20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 sz="2000" i="1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483" y="1412776"/>
                <a:ext cx="2173415" cy="7183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699792" y="2388450"/>
                <a:ext cx="6120680" cy="442743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A variância é insuficiente porque é influenciada pelos valores que estão muito distantes da média.</a:t>
                </a:r>
              </a:p>
              <a:p>
                <a:r>
                  <a:rPr lang="pt-BR" dirty="0" smtClean="0"/>
                  <a:t>O desvio padrão complementa a variância: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:endParaRPr lang="pt-BR" sz="1200" dirty="0" smtClean="0"/>
              </a:p>
              <a:p>
                <a:r>
                  <a:rPr lang="pt-BR" dirty="0" smtClean="0"/>
                  <a:t>O desvio descreve o erro, no caso em qualquer valor fosse substituído pela média.</a:t>
                </a:r>
              </a:p>
              <a:p>
                <a:r>
                  <a:rPr lang="pt-BR" dirty="0" smtClean="0"/>
                  <a:t>Assim: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271,21</m:t>
                          </m:r>
                        </m:e>
                      </m:ra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=16,47</m:t>
                      </m:r>
                    </m:oMath>
                  </m:oMathPara>
                </a14:m>
                <a:endParaRPr lang="pt-BR" dirty="0"/>
              </a:p>
              <a:p>
                <a:endParaRPr lang="pt-BR" sz="900" dirty="0" smtClean="0"/>
              </a:p>
              <a:p>
                <a:r>
                  <a:rPr lang="pt-BR" dirty="0" smtClean="0">
                    <a:solidFill>
                      <a:srgbClr val="C00000"/>
                    </a:solidFill>
                  </a:rPr>
                  <a:t>1. Uma conclusão já pode ser adotada:</a:t>
                </a:r>
              </a:p>
              <a:p>
                <a:pPr lvl="1"/>
                <a:r>
                  <a:rPr lang="pt-BR" dirty="0" smtClean="0">
                    <a:solidFill>
                      <a:srgbClr val="C00000"/>
                    </a:solidFill>
                  </a:rPr>
                  <a:t>Estimasse que o 10º dia produza 28,11 ± 16,47 unidades</a:t>
                </a:r>
              </a:p>
              <a:p>
                <a:pPr lvl="1"/>
                <a:r>
                  <a:rPr lang="pt-BR" dirty="0" smtClean="0">
                    <a:solidFill>
                      <a:srgbClr val="C00000"/>
                    </a:solidFill>
                  </a:rPr>
                  <a:t>Ou seja: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pt-BR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𝑚𝑖𝑛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e>
                    </m:acc>
                    <m:r>
                      <a:rPr lang="pt-BR" b="0" i="1" smtClean="0">
                        <a:solidFill>
                          <a:srgbClr val="C00000"/>
                        </a:solidFill>
                        <a:latin typeface="Cambria Math"/>
                      </a:rPr>
                      <m:t>=11,64 </m:t>
                    </m:r>
                    <m:r>
                      <a:rPr lang="pt-BR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≅12,00</m:t>
                    </m:r>
                  </m:oMath>
                </a14:m>
                <a:r>
                  <a:rPr lang="pt-BR" b="0" dirty="0" smtClean="0">
                    <a:solidFill>
                      <a:srgbClr val="C00000"/>
                    </a:solidFill>
                    <a:ea typeface="Cambria Math"/>
                  </a:rPr>
                  <a:t> unidades</a:t>
                </a:r>
              </a:p>
              <a:p>
                <a:pPr lvl="1"/>
                <a:endParaRPr lang="pt-BR" dirty="0" smtClean="0">
                  <a:solidFill>
                    <a:srgbClr val="C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pt-BR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𝑚𝑎𝑥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e>
                    </m:acc>
                    <m:r>
                      <a:rPr lang="pt-BR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pt-BR" b="0" i="1" smtClean="0">
                        <a:solidFill>
                          <a:srgbClr val="C00000"/>
                        </a:solidFill>
                        <a:latin typeface="Cambria Math"/>
                      </a:rPr>
                      <m:t>44</m:t>
                    </m:r>
                    <m:r>
                      <a:rPr lang="pt-BR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pt-BR" b="0" i="1" smtClean="0">
                        <a:solidFill>
                          <a:srgbClr val="C00000"/>
                        </a:solidFill>
                        <a:latin typeface="Cambria Math"/>
                      </a:rPr>
                      <m:t>58</m:t>
                    </m:r>
                    <m:r>
                      <a:rPr lang="pt-BR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pt-BR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≅</m:t>
                    </m:r>
                    <m:r>
                      <a:rPr lang="pt-BR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45</m:t>
                    </m:r>
                    <m:r>
                      <a:rPr lang="pt-BR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,00</m:t>
                    </m:r>
                  </m:oMath>
                </a14:m>
                <a:r>
                  <a:rPr lang="pt-BR" dirty="0" smtClean="0">
                    <a:solidFill>
                      <a:srgbClr val="C00000"/>
                    </a:solidFill>
                    <a:ea typeface="Cambria Math"/>
                  </a:rPr>
                  <a:t> unidades</a:t>
                </a:r>
                <a:endParaRPr lang="pt-BR" dirty="0">
                  <a:solidFill>
                    <a:srgbClr val="C0000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2388450"/>
                <a:ext cx="6120680" cy="4427430"/>
              </a:xfrm>
              <a:prstGeom prst="rect">
                <a:avLst/>
              </a:prstGeom>
              <a:blipFill rotWithShape="1">
                <a:blip r:embed="rId6"/>
                <a:stretch>
                  <a:fillRect l="-795" t="-549" b="-1099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19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36004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Análise </a:t>
            </a:r>
            <a:r>
              <a:rPr lang="pt-BR" dirty="0" err="1" smtClean="0"/>
              <a:t>monovariada</a:t>
            </a:r>
            <a:r>
              <a:rPr lang="pt-BR" dirty="0" smtClean="0"/>
              <a:t>: Medidas de concentração: Variância e Desvio Padrão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a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013586"/>
                  </p:ext>
                </p:extLst>
              </p:nvPr>
            </p:nvGraphicFramePr>
            <p:xfrm>
              <a:off x="323528" y="980728"/>
              <a:ext cx="2016224" cy="374441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454788"/>
                    <a:gridCol w="636702"/>
                    <a:gridCol w="924734"/>
                  </a:tblGrid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b="1" i="1" u="none" strike="noStrike" kern="1200" dirty="0" smtClean="0">
                              <a:effectLst/>
                            </a:rPr>
                            <a:t>Dia</a:t>
                          </a:r>
                          <a:endParaRPr lang="pt-BR" sz="1600" b="1" i="1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b="1" i="1" u="none" strike="noStrike" kern="1200" dirty="0">
                              <a:effectLst/>
                            </a:rPr>
                            <a:t>x</a:t>
                          </a:r>
                          <a:endParaRPr lang="pt-BR" sz="1600" b="1" i="1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1" i="1" smtClean="0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pt-BR" sz="1600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pt-BR" sz="1600" b="1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1600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  <m:r>
                                      <a:rPr lang="pt-BR" sz="1600" b="1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16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600" b="1" i="1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1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58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893,35</a:t>
                          </a: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2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>
                              <a:effectLst/>
                            </a:rPr>
                            <a:t>16</a:t>
                          </a:r>
                          <a:endParaRPr lang="pt-BR" sz="16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146,68</a:t>
                          </a: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3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>
                              <a:effectLst/>
                            </a:rPr>
                            <a:t>25</a:t>
                          </a:r>
                          <a:endParaRPr lang="pt-BR" sz="16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9,68</a:t>
                          </a: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4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>
                              <a:effectLst/>
                            </a:rPr>
                            <a:t>10</a:t>
                          </a:r>
                          <a:endParaRPr lang="pt-BR" sz="16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328,01</a:t>
                          </a: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5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>
                              <a:effectLst/>
                            </a:rPr>
                            <a:t>33</a:t>
                          </a:r>
                          <a:endParaRPr lang="pt-BR" sz="16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23,90</a:t>
                          </a: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6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>
                              <a:effectLst/>
                            </a:rPr>
                            <a:t>47</a:t>
                          </a:r>
                          <a:endParaRPr lang="pt-BR" sz="16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356,79</a:t>
                          </a: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>
                              <a:effectLst/>
                            </a:rPr>
                            <a:t>7</a:t>
                          </a:r>
                          <a:endParaRPr lang="pt-BR" sz="16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21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50,57</a:t>
                          </a: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>
                              <a:effectLst/>
                            </a:rPr>
                            <a:t>8</a:t>
                          </a:r>
                          <a:endParaRPr lang="pt-BR" sz="16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38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97,79</a:t>
                          </a: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>
                              <a:effectLst/>
                            </a:rPr>
                            <a:t>9</a:t>
                          </a:r>
                          <a:endParaRPr lang="pt-BR" sz="16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5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534,12</a:t>
                          </a:r>
                        </a:p>
                      </a:txBody>
                      <a:tcPr marL="6350" marR="6350" marT="6350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a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013586"/>
                  </p:ext>
                </p:extLst>
              </p:nvPr>
            </p:nvGraphicFramePr>
            <p:xfrm>
              <a:off x="323528" y="980728"/>
              <a:ext cx="2016224" cy="374441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454788"/>
                    <a:gridCol w="636702"/>
                    <a:gridCol w="924734"/>
                  </a:tblGrid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b="1" i="1" u="none" strike="noStrike" kern="1200" dirty="0" smtClean="0">
                              <a:effectLst/>
                            </a:rPr>
                            <a:t>Dia</a:t>
                          </a:r>
                          <a:endParaRPr lang="pt-BR" sz="1600" b="1" i="1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b="1" i="1" u="none" strike="noStrike" kern="1200" dirty="0">
                              <a:effectLst/>
                            </a:rPr>
                            <a:t>x</a:t>
                          </a:r>
                          <a:endParaRPr lang="pt-BR" sz="1600" b="1" i="1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50" marR="6350" marT="6350" marB="0" anchor="b">
                        <a:blipFill rotWithShape="1">
                          <a:blip r:embed="rId2"/>
                          <a:stretch>
                            <a:fillRect l="-117763" t="-1639" b="-942623"/>
                          </a:stretch>
                        </a:blipFill>
                      </a:tcPr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1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58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893,35</a:t>
                          </a: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2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>
                              <a:effectLst/>
                            </a:rPr>
                            <a:t>16</a:t>
                          </a:r>
                          <a:endParaRPr lang="pt-BR" sz="16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146,68</a:t>
                          </a: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3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>
                              <a:effectLst/>
                            </a:rPr>
                            <a:t>25</a:t>
                          </a:r>
                          <a:endParaRPr lang="pt-BR" sz="16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9,68</a:t>
                          </a: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4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>
                              <a:effectLst/>
                            </a:rPr>
                            <a:t>10</a:t>
                          </a:r>
                          <a:endParaRPr lang="pt-BR" sz="16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328,01</a:t>
                          </a: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5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>
                              <a:effectLst/>
                            </a:rPr>
                            <a:t>33</a:t>
                          </a:r>
                          <a:endParaRPr lang="pt-BR" sz="16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23,90</a:t>
                          </a: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6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>
                              <a:effectLst/>
                            </a:rPr>
                            <a:t>47</a:t>
                          </a:r>
                          <a:endParaRPr lang="pt-BR" sz="16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356,79</a:t>
                          </a: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>
                              <a:effectLst/>
                            </a:rPr>
                            <a:t>7</a:t>
                          </a:r>
                          <a:endParaRPr lang="pt-BR" sz="16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21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50,57</a:t>
                          </a: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>
                              <a:effectLst/>
                            </a:rPr>
                            <a:t>8</a:t>
                          </a:r>
                          <a:endParaRPr lang="pt-BR" sz="16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38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97,79</a:t>
                          </a:r>
                        </a:p>
                      </a:txBody>
                      <a:tcPr marL="6350" marR="6350" marT="6350" marB="0" anchor="b"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>
                              <a:effectLst/>
                            </a:rPr>
                            <a:t>9</a:t>
                          </a:r>
                          <a:endParaRPr lang="pt-BR" sz="16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pt-BR" sz="1600" u="none" strike="noStrike" kern="1200" dirty="0">
                              <a:effectLst/>
                            </a:rPr>
                            <a:t>5</a:t>
                          </a:r>
                          <a:endParaRPr lang="pt-BR" sz="16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534,12</a:t>
                          </a:r>
                        </a:p>
                      </a:txBody>
                      <a:tcPr marL="6350" marR="6350" marT="6350" marB="0" anchor="b"/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CaixaDeTexto 12"/>
          <p:cNvSpPr txBox="1"/>
          <p:nvPr/>
        </p:nvSpPr>
        <p:spPr>
          <a:xfrm>
            <a:off x="251520" y="47667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/>
              <a:t>Calculando a variância e o desvio padrão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1"/>
              <p:cNvSpPr txBox="1"/>
              <p:nvPr/>
            </p:nvSpPr>
            <p:spPr>
              <a:xfrm>
                <a:off x="2555776" y="980728"/>
                <a:ext cx="1584176" cy="40011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000" b="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pt-BR" sz="2000" b="0" i="1" smtClean="0">
                          <a:latin typeface="Cambria Math"/>
                        </a:rPr>
                        <m:t>=28,11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1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980728"/>
                <a:ext cx="1584176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5076056" y="1571890"/>
                <a:ext cx="16124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000" i="1">
                          <a:latin typeface="Cambria Math"/>
                        </a:rPr>
                        <m:t>=</m:t>
                      </m:r>
                      <m:r>
                        <a:rPr lang="pt-BR" sz="2000" b="0" i="1" smtClean="0">
                          <a:latin typeface="Cambria Math"/>
                        </a:rPr>
                        <m:t>271,21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571890"/>
                <a:ext cx="1612493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2611483" y="1412776"/>
                <a:ext cx="2173415" cy="7183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̅"/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pt-BR" sz="20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 sz="2000" i="1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483" y="1412776"/>
                <a:ext cx="2173415" cy="7183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2555776" y="2564904"/>
            <a:ext cx="6480720" cy="403187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C00000"/>
                </a:solidFill>
              </a:rPr>
              <a:t>2. Outra conclusão a ser adotada:</a:t>
            </a:r>
          </a:p>
          <a:p>
            <a:pPr lvl="1"/>
            <a:r>
              <a:rPr lang="pt-BR" sz="1600" dirty="0" smtClean="0">
                <a:solidFill>
                  <a:srgbClr val="C00000"/>
                </a:solidFill>
              </a:rPr>
              <a:t>Se substituirmos qualquer um dos dias, o valor deve ser</a:t>
            </a:r>
            <a:r>
              <a:rPr lang="pt-BR" sz="1600" dirty="0" smtClean="0">
                <a:solidFill>
                  <a:srgbClr val="C00000"/>
                </a:solidFill>
                <a:ea typeface="Cambria Math"/>
              </a:rPr>
              <a:t> </a:t>
            </a:r>
            <a:r>
              <a:rPr lang="pt-BR" sz="1600" dirty="0">
                <a:solidFill>
                  <a:srgbClr val="C00000"/>
                </a:solidFill>
              </a:rPr>
              <a:t>28,11 ± 16,47 </a:t>
            </a:r>
            <a:r>
              <a:rPr lang="pt-BR" sz="1600" dirty="0" smtClean="0">
                <a:solidFill>
                  <a:srgbClr val="C00000"/>
                </a:solidFill>
              </a:rPr>
              <a:t> unidades. Determinando, assim, a AMPLITUDE ‘mais provável’ para a produção.</a:t>
            </a:r>
            <a:endParaRPr lang="pt-BR" sz="1600" dirty="0">
              <a:solidFill>
                <a:srgbClr val="C00000"/>
              </a:solidFill>
            </a:endParaRPr>
          </a:p>
          <a:p>
            <a:r>
              <a:rPr lang="pt-BR" sz="1600" dirty="0" smtClean="0">
                <a:solidFill>
                  <a:srgbClr val="C00000"/>
                </a:solidFill>
              </a:rPr>
              <a:t>3. Tomando cada um dos dias, pode-se avaliar o seu comportamento:</a:t>
            </a:r>
          </a:p>
          <a:p>
            <a:endParaRPr lang="pt-BR" sz="1600" dirty="0">
              <a:solidFill>
                <a:srgbClr val="C00000"/>
              </a:solidFill>
            </a:endParaRPr>
          </a:p>
          <a:p>
            <a:endParaRPr lang="pt-BR" sz="1600" dirty="0" smtClean="0">
              <a:solidFill>
                <a:srgbClr val="C00000"/>
              </a:solidFill>
            </a:endParaRPr>
          </a:p>
          <a:p>
            <a:endParaRPr lang="pt-BR" sz="1600" dirty="0">
              <a:solidFill>
                <a:srgbClr val="C00000"/>
              </a:solidFill>
            </a:endParaRPr>
          </a:p>
          <a:p>
            <a:endParaRPr lang="pt-BR" sz="1600" dirty="0" smtClean="0">
              <a:solidFill>
                <a:srgbClr val="C00000"/>
              </a:solidFill>
            </a:endParaRPr>
          </a:p>
          <a:p>
            <a:endParaRPr lang="pt-BR" sz="1600" dirty="0">
              <a:solidFill>
                <a:srgbClr val="C00000"/>
              </a:solidFill>
            </a:endParaRPr>
          </a:p>
          <a:p>
            <a:endParaRPr lang="pt-BR" sz="1600" dirty="0" smtClean="0">
              <a:solidFill>
                <a:srgbClr val="C00000"/>
              </a:solidFill>
            </a:endParaRPr>
          </a:p>
          <a:p>
            <a:endParaRPr lang="pt-BR" sz="1600" dirty="0">
              <a:solidFill>
                <a:srgbClr val="C00000"/>
              </a:solidFill>
            </a:endParaRPr>
          </a:p>
          <a:p>
            <a:endParaRPr lang="pt-BR" sz="1600" dirty="0" smtClean="0">
              <a:solidFill>
                <a:srgbClr val="C00000"/>
              </a:solidFill>
            </a:endParaRPr>
          </a:p>
          <a:p>
            <a:r>
              <a:rPr lang="pt-BR" sz="1600" dirty="0" smtClean="0">
                <a:solidFill>
                  <a:srgbClr val="C00000"/>
                </a:solidFill>
              </a:rPr>
              <a:t>Com essas informações, já é possível (entre outras coisas)</a:t>
            </a:r>
          </a:p>
          <a:p>
            <a:pPr marL="342900" indent="-342900">
              <a:buAutoNum type="alphaLcParenR"/>
            </a:pPr>
            <a:r>
              <a:rPr lang="pt-BR" sz="1600" dirty="0" smtClean="0">
                <a:solidFill>
                  <a:srgbClr val="C00000"/>
                </a:solidFill>
              </a:rPr>
              <a:t>Avaliar a estabilidade da produção (</a:t>
            </a:r>
            <a:r>
              <a:rPr lang="pt-BR" sz="1600" u="sng" dirty="0" smtClean="0">
                <a:solidFill>
                  <a:srgbClr val="C00000"/>
                </a:solidFill>
              </a:rPr>
              <a:t>dos 9 dias, 4 estão fora de controle</a:t>
            </a:r>
            <a:r>
              <a:rPr lang="pt-BR" sz="1600" dirty="0" smtClean="0">
                <a:solidFill>
                  <a:srgbClr val="C00000"/>
                </a:solidFill>
              </a:rPr>
              <a:t>)</a:t>
            </a:r>
          </a:p>
          <a:p>
            <a:pPr marL="342900" indent="-342900">
              <a:buAutoNum type="alphaLcParenR"/>
            </a:pPr>
            <a:r>
              <a:rPr lang="pt-BR" sz="1600" dirty="0" smtClean="0">
                <a:solidFill>
                  <a:srgbClr val="C00000"/>
                </a:solidFill>
              </a:rPr>
              <a:t>Determinar metas para aumento ou redução das quantidades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2627784" y="2060848"/>
                <a:ext cx="1142942" cy="437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060848"/>
                <a:ext cx="1142942" cy="43774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5111841" y="2065150"/>
                <a:ext cx="2453684" cy="427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271,21</m:t>
                          </m:r>
                        </m:e>
                      </m:rad>
                      <m:r>
                        <a:rPr lang="pt-BR" i="1">
                          <a:latin typeface="Cambria Math"/>
                          <a:ea typeface="Cambria Math"/>
                        </a:rPr>
                        <m:t>=16,47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841" y="2065150"/>
                <a:ext cx="2453684" cy="42774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308" y="3933056"/>
            <a:ext cx="6416873" cy="18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9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36004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Análise </a:t>
            </a:r>
            <a:r>
              <a:rPr lang="pt-BR" dirty="0" err="1" smtClean="0"/>
              <a:t>monovariada</a:t>
            </a:r>
            <a:r>
              <a:rPr lang="pt-BR" dirty="0" smtClean="0"/>
              <a:t>: Quartis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</p:txBody>
      </p:sp>
      <p:sp>
        <p:nvSpPr>
          <p:cNvPr id="13" name="CaixaDeTexto 12"/>
          <p:cNvSpPr txBox="1"/>
          <p:nvPr/>
        </p:nvSpPr>
        <p:spPr>
          <a:xfrm>
            <a:off x="251520" y="476672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Quartis: valores que dividem a amostra de dados em quatro conjuntos com o mesmo número de elementos. </a:t>
            </a:r>
            <a:r>
              <a:rPr lang="pt-BR" dirty="0"/>
              <a:t>Ú</a:t>
            </a:r>
            <a:r>
              <a:rPr lang="pt-BR" dirty="0" smtClean="0"/>
              <a:t>teis para a definição de classes ou grupos.</a:t>
            </a:r>
          </a:p>
          <a:p>
            <a:r>
              <a:rPr lang="pt-BR" u="sng" dirty="0" smtClean="0"/>
              <a:t>Por exemplo</a:t>
            </a:r>
            <a:r>
              <a:rPr lang="pt-BR" dirty="0" smtClean="0"/>
              <a:t>: Determinar as notas altas, moderadamente altas, moderadamente baixas  e baixas de uma turma em relação a uma determinada disciplina.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4723"/>
              </p:ext>
            </p:extLst>
          </p:nvPr>
        </p:nvGraphicFramePr>
        <p:xfrm>
          <a:off x="395536" y="2060848"/>
          <a:ext cx="1167193" cy="43204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962"/>
                <a:gridCol w="578231"/>
              </a:tblGrid>
              <a:tr h="3086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aluno</a:t>
                      </a:r>
                      <a:endParaRPr lang="pt-BR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notas</a:t>
                      </a:r>
                      <a:endParaRPr lang="pt-BR" sz="18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745909"/>
              </p:ext>
            </p:extLst>
          </p:nvPr>
        </p:nvGraphicFramePr>
        <p:xfrm>
          <a:off x="1763688" y="2060852"/>
          <a:ext cx="1219200" cy="426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/>
                <a:gridCol w="609600"/>
              </a:tblGrid>
              <a:tr h="3048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aluno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notas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10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088927" y="414908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Mediana = 7</a:t>
            </a:r>
            <a:endParaRPr lang="pt-BR" dirty="0"/>
          </a:p>
        </p:txBody>
      </p:sp>
      <p:sp>
        <p:nvSpPr>
          <p:cNvPr id="15" name="Chave direita 14"/>
          <p:cNvSpPr/>
          <p:nvPr/>
        </p:nvSpPr>
        <p:spPr>
          <a:xfrm>
            <a:off x="3088927" y="2348884"/>
            <a:ext cx="258937" cy="18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have direita 17"/>
          <p:cNvSpPr/>
          <p:nvPr/>
        </p:nvSpPr>
        <p:spPr>
          <a:xfrm>
            <a:off x="3059832" y="4509124"/>
            <a:ext cx="258937" cy="18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268947" y="306896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Superior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275856" y="5219912"/>
            <a:ext cx="87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Inferior</a:t>
            </a:r>
            <a:endParaRPr lang="pt-BR" dirty="0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452307"/>
              </p:ext>
            </p:extLst>
          </p:nvPr>
        </p:nvGraphicFramePr>
        <p:xfrm>
          <a:off x="4447816" y="1988840"/>
          <a:ext cx="1219200" cy="21094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/>
                <a:gridCol w="609600"/>
              </a:tblGrid>
              <a:tr h="3048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aluno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notas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10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852589"/>
              </p:ext>
            </p:extLst>
          </p:nvPr>
        </p:nvGraphicFramePr>
        <p:xfrm>
          <a:off x="4442880" y="4607768"/>
          <a:ext cx="1219200" cy="2133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/>
                <a:gridCol w="609600"/>
              </a:tblGrid>
              <a:tr h="3048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aluno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notas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24" name="CaixaDeTexto 23"/>
          <p:cNvSpPr txBox="1"/>
          <p:nvPr/>
        </p:nvSpPr>
        <p:spPr>
          <a:xfrm>
            <a:off x="5595008" y="298766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Mediana = 5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595008" y="5651956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Mediana = 8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91680" y="1484784"/>
            <a:ext cx="1240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Lista</a:t>
            </a:r>
          </a:p>
          <a:p>
            <a:r>
              <a:rPr lang="pt-BR" dirty="0" smtClean="0"/>
              <a:t>classificada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668344" y="2649686"/>
            <a:ext cx="894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</a:t>
            </a:r>
            <a:r>
              <a:rPr lang="pt-BR" baseline="-25000" dirty="0" smtClean="0"/>
              <a:t>1/4</a:t>
            </a:r>
            <a:r>
              <a:rPr lang="pt-BR" dirty="0" smtClean="0"/>
              <a:t> = 5</a:t>
            </a:r>
          </a:p>
          <a:p>
            <a:r>
              <a:rPr lang="pt-BR" dirty="0" smtClean="0"/>
              <a:t>Q</a:t>
            </a:r>
            <a:r>
              <a:rPr lang="pt-BR" baseline="-25000" dirty="0" smtClean="0"/>
              <a:t>2/4</a:t>
            </a:r>
            <a:r>
              <a:rPr lang="pt-BR" dirty="0" smtClean="0"/>
              <a:t> = 7</a:t>
            </a:r>
          </a:p>
          <a:p>
            <a:r>
              <a:rPr lang="pt-BR" dirty="0" smtClean="0"/>
              <a:t>Q</a:t>
            </a:r>
            <a:r>
              <a:rPr lang="pt-BR" baseline="-25000" dirty="0" smtClean="0"/>
              <a:t>3/4</a:t>
            </a:r>
            <a:r>
              <a:rPr lang="pt-BR" dirty="0" smtClean="0"/>
              <a:t> = 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7668344" y="232122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>
                <a:solidFill>
                  <a:srgbClr val="FF0000"/>
                </a:solidFill>
              </a:rPr>
              <a:t>Quartis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7395082" y="4189507"/>
            <a:ext cx="1425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</a:t>
            </a:r>
            <a:r>
              <a:rPr lang="pt-BR" baseline="-25000" dirty="0" smtClean="0"/>
              <a:t>1</a:t>
            </a:r>
            <a:r>
              <a:rPr lang="pt-BR" dirty="0" smtClean="0"/>
              <a:t> = 0&lt;x&lt;=  5</a:t>
            </a:r>
          </a:p>
          <a:p>
            <a:r>
              <a:rPr lang="pt-BR" dirty="0" smtClean="0"/>
              <a:t>Q</a:t>
            </a:r>
            <a:r>
              <a:rPr lang="pt-BR" baseline="-25000" dirty="0" smtClean="0"/>
              <a:t>2</a:t>
            </a:r>
            <a:r>
              <a:rPr lang="pt-BR" dirty="0" smtClean="0"/>
              <a:t> = 5&lt;x&lt;=  7</a:t>
            </a:r>
          </a:p>
          <a:p>
            <a:r>
              <a:rPr lang="pt-BR" dirty="0" smtClean="0"/>
              <a:t>Q</a:t>
            </a:r>
            <a:r>
              <a:rPr lang="pt-BR" baseline="-25000" dirty="0" smtClean="0"/>
              <a:t>3</a:t>
            </a:r>
            <a:r>
              <a:rPr lang="pt-BR" dirty="0" smtClean="0"/>
              <a:t> = 7&lt;x&lt;=  8</a:t>
            </a:r>
          </a:p>
          <a:p>
            <a:r>
              <a:rPr lang="pt-BR" dirty="0" smtClean="0"/>
              <a:t>Q</a:t>
            </a:r>
            <a:r>
              <a:rPr lang="pt-BR" baseline="-25000" dirty="0" smtClean="0"/>
              <a:t>4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smtClean="0"/>
              <a:t>8&lt;x&lt;=10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395082" y="3861048"/>
            <a:ext cx="127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>
                <a:solidFill>
                  <a:srgbClr val="FF0000"/>
                </a:solidFill>
              </a:rPr>
              <a:t>Quadrantes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164288" y="2276872"/>
            <a:ext cx="1800200" cy="3132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79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36004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Análise </a:t>
            </a:r>
            <a:r>
              <a:rPr lang="pt-BR" dirty="0" err="1" smtClean="0"/>
              <a:t>monovariada</a:t>
            </a:r>
            <a:r>
              <a:rPr lang="pt-BR" dirty="0" smtClean="0"/>
              <a:t>: Quartis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</p:txBody>
      </p:sp>
      <p:sp>
        <p:nvSpPr>
          <p:cNvPr id="13" name="CaixaDeTexto 12"/>
          <p:cNvSpPr txBox="1"/>
          <p:nvPr/>
        </p:nvSpPr>
        <p:spPr>
          <a:xfrm>
            <a:off x="251520" y="476672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Quartis: intervalos dos dados. </a:t>
            </a:r>
            <a:r>
              <a:rPr lang="pt-BR" dirty="0"/>
              <a:t>Ú</a:t>
            </a:r>
            <a:r>
              <a:rPr lang="pt-BR" dirty="0" smtClean="0"/>
              <a:t>teis para a definição de classes ou grupos.</a:t>
            </a:r>
          </a:p>
          <a:p>
            <a:r>
              <a:rPr lang="pt-BR" dirty="0" smtClean="0"/>
              <a:t>Por exemplo: Determinar as notas altas, moderadamente altas, moderadamente baixas  e baixas de uma turma em relação a uma determinada disciplina.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03423"/>
              </p:ext>
            </p:extLst>
          </p:nvPr>
        </p:nvGraphicFramePr>
        <p:xfrm>
          <a:off x="2439196" y="2060848"/>
          <a:ext cx="1167193" cy="43204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962"/>
                <a:gridCol w="578231"/>
              </a:tblGrid>
              <a:tr h="3086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aluno</a:t>
                      </a:r>
                      <a:endParaRPr lang="pt-BR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notas</a:t>
                      </a:r>
                      <a:endParaRPr lang="pt-BR" sz="18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3951364" y="2419370"/>
            <a:ext cx="1475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Q1 = 0&lt;x&lt;=  5</a:t>
            </a:r>
          </a:p>
          <a:p>
            <a:r>
              <a:rPr lang="pt-BR" dirty="0" smtClean="0"/>
              <a:t>Q2 = 5&lt;x&lt;=  7</a:t>
            </a:r>
          </a:p>
          <a:p>
            <a:r>
              <a:rPr lang="pt-BR" dirty="0" smtClean="0"/>
              <a:t>Q3 = 7&lt;x&lt;=  8</a:t>
            </a:r>
          </a:p>
          <a:p>
            <a:r>
              <a:rPr lang="pt-BR" dirty="0" smtClean="0"/>
              <a:t>Q4 = 8&lt;x&lt;=10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951364" y="3639096"/>
            <a:ext cx="37169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Resposta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Baixas, de 0 a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Moderadamente baixas, de 5,1 a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Moderadamente altas, de 7,1 a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Altas, de 8,1 a 10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3951364" y="2090911"/>
            <a:ext cx="127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>
                <a:solidFill>
                  <a:srgbClr val="FF0000"/>
                </a:solidFill>
              </a:rPr>
              <a:t>Quadrantes</a:t>
            </a:r>
          </a:p>
        </p:txBody>
      </p:sp>
    </p:spTree>
    <p:extLst>
      <p:ext uri="{BB962C8B-B14F-4D97-AF65-F5344CB8AC3E}">
        <p14:creationId xmlns:p14="http://schemas.microsoft.com/office/powerpoint/2010/main" val="2934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36004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Análise </a:t>
            </a:r>
            <a:r>
              <a:rPr lang="pt-BR" dirty="0" err="1" smtClean="0"/>
              <a:t>monovariada</a:t>
            </a:r>
            <a:r>
              <a:rPr lang="pt-BR" dirty="0" smtClean="0"/>
              <a:t>: Medidas de concentração: Exercícios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23528" y="548680"/>
            <a:ext cx="851268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– O diretor clínico de um hospital está interessado em entender a capacidade de atendimento de quatro médicos do ambulatório. Para tanto, ele levantou a quantidade de atendimentos de cada médico realizados durante cinco dias: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>
                <a:solidFill>
                  <a:srgbClr val="FF0000"/>
                </a:solidFill>
              </a:rPr>
              <a:t>Utilize </a:t>
            </a:r>
            <a:r>
              <a:rPr lang="pt-BR" dirty="0">
                <a:solidFill>
                  <a:srgbClr val="FF0000"/>
                </a:solidFill>
              </a:rPr>
              <a:t>o arquivo </a:t>
            </a:r>
            <a:r>
              <a:rPr lang="pt-BR" dirty="0" smtClean="0">
                <a:solidFill>
                  <a:srgbClr val="FF0000"/>
                </a:solidFill>
              </a:rPr>
              <a:t>Atendimetos_médicos.xlsx</a:t>
            </a:r>
          </a:p>
          <a:p>
            <a:endParaRPr lang="pt-BR" dirty="0"/>
          </a:p>
          <a:p>
            <a:r>
              <a:rPr lang="pt-BR" dirty="0" smtClean="0"/>
              <a:t>Pede-se: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Elabore um modelo de análise de dados para apoio à decisão que aponte</a:t>
            </a:r>
          </a:p>
          <a:p>
            <a:pPr marL="800100" lvl="1" indent="-342900">
              <a:buAutoNum type="alphaLcParenR"/>
            </a:pPr>
            <a:r>
              <a:rPr lang="pt-BR" dirty="0" smtClean="0"/>
              <a:t>A variação de cada médico</a:t>
            </a:r>
          </a:p>
          <a:p>
            <a:pPr marL="800100" lvl="1" indent="-342900">
              <a:buAutoNum type="alphaLcParenR"/>
            </a:pPr>
            <a:r>
              <a:rPr lang="pt-BR" dirty="0" smtClean="0"/>
              <a:t>Qual médico é mais estável</a:t>
            </a:r>
          </a:p>
          <a:p>
            <a:pPr marL="800100" lvl="1" indent="-342900">
              <a:buAutoNum type="alphaLcParenR"/>
            </a:pPr>
            <a:r>
              <a:rPr lang="pt-BR" dirty="0" smtClean="0"/>
              <a:t>Qual médico é menos estável</a:t>
            </a:r>
          </a:p>
          <a:p>
            <a:pPr marL="800100" lvl="1" indent="-342900">
              <a:buAutoNum type="alphaLcParenR"/>
            </a:pPr>
            <a:r>
              <a:rPr lang="pt-BR" dirty="0" smtClean="0"/>
              <a:t>Quais médicos estão fora do controle de atendimentos</a:t>
            </a:r>
          </a:p>
          <a:p>
            <a:pPr marL="800100" lvl="1" indent="-342900">
              <a:buAutoNum type="alphaLcParenR"/>
            </a:pPr>
            <a:r>
              <a:rPr lang="pt-BR" dirty="0" smtClean="0"/>
              <a:t>Determine os quadrantes para a classificação da capacidade de cada médico</a:t>
            </a:r>
          </a:p>
          <a:p>
            <a:pPr marL="800100" lvl="1" indent="-342900">
              <a:buAutoNum type="alphaLcParenR"/>
            </a:pPr>
            <a:r>
              <a:rPr lang="pt-BR" dirty="0" smtClean="0"/>
              <a:t>Classifique os médicos de acordo com os quadrantes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C00000"/>
                </a:solidFill>
              </a:rPr>
              <a:t>Elabore </a:t>
            </a:r>
            <a:r>
              <a:rPr lang="pt-BR" dirty="0" smtClean="0">
                <a:solidFill>
                  <a:srgbClr val="C00000"/>
                </a:solidFill>
              </a:rPr>
              <a:t>as mesmas analises, mas tendo os dias como base para a investigação</a:t>
            </a:r>
            <a:endParaRPr lang="pt-BR" dirty="0">
              <a:solidFill>
                <a:srgbClr val="C00000"/>
              </a:solidFill>
            </a:endParaRPr>
          </a:p>
          <a:p>
            <a:pPr marL="342900" indent="-342900">
              <a:buAutoNum type="alphaLcParenR"/>
            </a:pPr>
            <a:endParaRPr lang="pt-BR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544420"/>
              </p:ext>
            </p:extLst>
          </p:nvPr>
        </p:nvGraphicFramePr>
        <p:xfrm>
          <a:off x="1547664" y="1484784"/>
          <a:ext cx="5717231" cy="1688966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319361"/>
                <a:gridCol w="879574"/>
                <a:gridCol w="879574"/>
                <a:gridCol w="879574"/>
                <a:gridCol w="879574"/>
                <a:gridCol w="879574"/>
              </a:tblGrid>
              <a:tr h="34410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Médico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Atendimentos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4410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01/03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02/03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03/03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04/03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05/03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89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9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8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B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15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16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C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8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3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8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15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9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11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683568" y="6356365"/>
            <a:ext cx="7807587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Atenção: a demonstração de sua análise deve ser baseada em gráficos e números.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08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36004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Análise </a:t>
            </a:r>
            <a:r>
              <a:rPr lang="pt-BR" dirty="0" err="1" smtClean="0"/>
              <a:t>monovariada</a:t>
            </a:r>
            <a:r>
              <a:rPr lang="pt-BR" dirty="0" smtClean="0"/>
              <a:t>: Medidas de concentração: Exercícios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23528" y="908720"/>
            <a:ext cx="85126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 </a:t>
            </a:r>
            <a:r>
              <a:rPr lang="pt-BR" dirty="0"/>
              <a:t>– Os dados a seguir foram obtidos em indivíduos contaminados pelo veneno de um certo tipo de inseto e submetidos a </a:t>
            </a:r>
            <a:r>
              <a:rPr lang="pt-BR" dirty="0" smtClean="0"/>
              <a:t>tratamento com diferentes substâncias. </a:t>
            </a:r>
            <a:r>
              <a:rPr lang="pt-BR" dirty="0"/>
              <a:t>A variável de interesse </a:t>
            </a:r>
            <a:r>
              <a:rPr lang="pt-BR" dirty="0" err="1"/>
              <a:t>Recup</a:t>
            </a:r>
            <a:r>
              <a:rPr lang="pt-BR" dirty="0"/>
              <a:t> é definida como o tempo (em horas) entre a administração do tratamento e a recuperação do indivíduo. Os valores de </a:t>
            </a:r>
            <a:r>
              <a:rPr lang="pt-BR" dirty="0" err="1" smtClean="0"/>
              <a:t>Recup</a:t>
            </a:r>
            <a:r>
              <a:rPr lang="pt-BR" dirty="0" smtClean="0"/>
              <a:t> (para cada medicamento)  </a:t>
            </a:r>
            <a:r>
              <a:rPr lang="pt-BR" dirty="0"/>
              <a:t>são os seguintes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>
                <a:solidFill>
                  <a:srgbClr val="FF0000"/>
                </a:solidFill>
              </a:rPr>
              <a:t>Utilize </a:t>
            </a:r>
            <a:r>
              <a:rPr lang="pt-BR" dirty="0">
                <a:solidFill>
                  <a:srgbClr val="FF0000"/>
                </a:solidFill>
              </a:rPr>
              <a:t>o arquivo </a:t>
            </a:r>
            <a:r>
              <a:rPr lang="pt-BR" dirty="0" smtClean="0">
                <a:solidFill>
                  <a:srgbClr val="FF0000"/>
                </a:solidFill>
              </a:rPr>
              <a:t>Medicamentos_tempo_de_recuperação.xlsx</a:t>
            </a:r>
          </a:p>
          <a:p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smtClean="0"/>
              <a:t>Pede-se: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Determine um sistema de análise dessas informações com uma sugestão de gráfico de controle.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Determine os medicamentos com efeito muito lento, lento, rápido e muito rápido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3568" y="6356365"/>
            <a:ext cx="7807587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Atenção: a demonstração de sua análise deve ser baseada em gráficos e números.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400772"/>
              </p:ext>
            </p:extLst>
          </p:nvPr>
        </p:nvGraphicFramePr>
        <p:xfrm>
          <a:off x="395536" y="2420888"/>
          <a:ext cx="7977961" cy="5003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08850"/>
                <a:gridCol w="203200"/>
                <a:gridCol w="265113"/>
                <a:gridCol w="265113"/>
                <a:gridCol w="265112"/>
                <a:gridCol w="203200"/>
                <a:gridCol w="265113"/>
                <a:gridCol w="265113"/>
                <a:gridCol w="265113"/>
                <a:gridCol w="265113"/>
                <a:gridCol w="265113"/>
                <a:gridCol w="265113"/>
                <a:gridCol w="265113"/>
                <a:gridCol w="265113"/>
                <a:gridCol w="265113"/>
                <a:gridCol w="265113"/>
                <a:gridCol w="265113"/>
                <a:gridCol w="265113"/>
                <a:gridCol w="265113"/>
                <a:gridCol w="265113"/>
                <a:gridCol w="265113"/>
                <a:gridCol w="265113"/>
                <a:gridCol w="265113"/>
                <a:gridCol w="265113"/>
                <a:gridCol w="265113"/>
                <a:gridCol w="265113"/>
                <a:gridCol w="265113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Medicamento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4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5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6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7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8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9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14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15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16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17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18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19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24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25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26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Recup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90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46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42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47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37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51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45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4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8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56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39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16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5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52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91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36004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Análise </a:t>
            </a:r>
            <a:r>
              <a:rPr lang="pt-BR" dirty="0" err="1" smtClean="0"/>
              <a:t>monovariada</a:t>
            </a:r>
            <a:r>
              <a:rPr lang="pt-BR" dirty="0" smtClean="0"/>
              <a:t>: Medidas de concentração: Exercícios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23528" y="908720"/>
            <a:ext cx="85126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r>
              <a:rPr lang="pt-BR" dirty="0"/>
              <a:t> – </a:t>
            </a:r>
            <a:r>
              <a:rPr lang="pt-BR" dirty="0" smtClean="0"/>
              <a:t>Um </a:t>
            </a:r>
            <a:r>
              <a:rPr lang="pt-BR" dirty="0"/>
              <a:t>órgão do governo do estado está interessado em determinar padrões sobre o investimento em educação, por habitante, realizado pelas prefeituras. De um levantamento de dez cidades, foram obtidos os valores </a:t>
            </a:r>
            <a:r>
              <a:rPr lang="pt-BR" dirty="0" smtClean="0"/>
              <a:t>(x 10.000) </a:t>
            </a:r>
            <a:r>
              <a:rPr lang="pt-BR" dirty="0"/>
              <a:t>da tabela abaixo:</a:t>
            </a:r>
          </a:p>
          <a:p>
            <a:r>
              <a:rPr lang="pt-BR" dirty="0"/>
              <a:t>Cidade                   </a:t>
            </a:r>
            <a:r>
              <a:rPr lang="pt-BR" dirty="0" smtClean="0"/>
              <a:t>       A     </a:t>
            </a:r>
            <a:r>
              <a:rPr lang="pt-BR" dirty="0"/>
              <a:t>B     C     D     E     </a:t>
            </a:r>
            <a:r>
              <a:rPr lang="pt-BR" dirty="0" smtClean="0"/>
              <a:t> F     G      H    I       J</a:t>
            </a:r>
            <a:endParaRPr lang="pt-BR" dirty="0"/>
          </a:p>
          <a:p>
            <a:r>
              <a:rPr lang="pt-BR" dirty="0"/>
              <a:t>Investimento </a:t>
            </a:r>
            <a:r>
              <a:rPr lang="pt-BR" dirty="0" smtClean="0"/>
              <a:t> ($)       </a:t>
            </a:r>
            <a:r>
              <a:rPr lang="pt-BR" dirty="0"/>
              <a:t>25   16   14   10   19   15   19    16   19   18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Um assessor sugeriu a criação de um programa especial para as cidades com </a:t>
            </a:r>
            <a:r>
              <a:rPr lang="pt-BR" dirty="0"/>
              <a:t>valores de investimento inferiores à média menos duas vezes o desvio padrão. Alguma cidade receberá o programa?</a:t>
            </a:r>
            <a:r>
              <a:rPr lang="pt-BR" dirty="0" smtClean="0"/>
              <a:t>  Quais?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Classifique as cidades em quatro classes de investimento, designando as classes de forma sugestiva.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52774" y="4653136"/>
            <a:ext cx="7306552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Atenção: a suas análises devem ser demonstradas numérica e graficamente.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48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273273"/>
            <a:ext cx="8960024" cy="1470025"/>
          </a:xfrm>
        </p:spPr>
        <p:txBody>
          <a:bodyPr>
            <a:normAutofit/>
          </a:bodyPr>
          <a:lstStyle/>
          <a:p>
            <a:pPr algn="l"/>
            <a:r>
              <a:rPr lang="pt-BR" sz="2400" dirty="0" smtClean="0">
                <a:solidFill>
                  <a:schemeClr val="bg1"/>
                </a:solidFill>
              </a:rPr>
              <a:t>Análise de Dados Aula1 – Análise </a:t>
            </a:r>
            <a:r>
              <a:rPr lang="pt-BR" sz="2400" dirty="0" err="1" smtClean="0">
                <a:solidFill>
                  <a:schemeClr val="bg1"/>
                </a:solidFill>
              </a:rPr>
              <a:t>monovariada</a:t>
            </a:r>
            <a:r>
              <a:rPr lang="pt-BR" sz="2400" dirty="0" smtClean="0">
                <a:solidFill>
                  <a:schemeClr val="bg1"/>
                </a:solidFill>
              </a:rPr>
              <a:t/>
            </a:r>
            <a:br>
              <a:rPr lang="pt-BR" sz="2400" dirty="0" smtClean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9672" y="6309320"/>
            <a:ext cx="6400800" cy="432048"/>
          </a:xfrm>
        </p:spPr>
        <p:txBody>
          <a:bodyPr>
            <a:normAutofit fontScale="85000" lnSpcReduction="20000"/>
          </a:bodyPr>
          <a:lstStyle/>
          <a:p>
            <a:r>
              <a:rPr lang="pt-BR" dirty="0" err="1" smtClean="0"/>
              <a:t>Prof</a:t>
            </a:r>
            <a:r>
              <a:rPr lang="pt-BR" dirty="0" smtClean="0"/>
              <a:t> Escobar | junho, 2016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-58363" y="357039"/>
            <a:ext cx="2872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FORECASTING</a:t>
            </a:r>
            <a:endParaRPr lang="pt-BR" sz="36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www.dhpconsulting.co.uk/wp-content/uploads/2015/02/operational-forecas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9" y="1343382"/>
            <a:ext cx="9128771" cy="485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3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Análise </a:t>
            </a:r>
            <a:r>
              <a:rPr lang="pt-BR" dirty="0" err="1" smtClean="0"/>
              <a:t>monovariada</a:t>
            </a:r>
            <a:r>
              <a:rPr lang="pt-BR" dirty="0" smtClean="0"/>
              <a:t>: Análise de Tendências: </a:t>
            </a:r>
            <a:r>
              <a:rPr lang="pt-BR" dirty="0" err="1" smtClean="0"/>
              <a:t>Forecasting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u="sng" dirty="0" smtClean="0"/>
              <a:t>FORECASTING</a:t>
            </a:r>
          </a:p>
          <a:p>
            <a:r>
              <a:rPr lang="pt-BR" sz="1800" dirty="0" smtClean="0"/>
              <a:t>Emprego </a:t>
            </a:r>
            <a:r>
              <a:rPr lang="pt-BR" sz="1800" dirty="0"/>
              <a:t>de modelos quantitativos para estimação da tendência de um determinado valor futuro, com base e um histórico de observações</a:t>
            </a:r>
          </a:p>
          <a:p>
            <a:r>
              <a:rPr lang="pt-BR" sz="1800" dirty="0"/>
              <a:t>Perguntas que o </a:t>
            </a:r>
            <a:r>
              <a:rPr lang="pt-BR" sz="1800" i="1" dirty="0" err="1"/>
              <a:t>forecasting</a:t>
            </a:r>
            <a:r>
              <a:rPr lang="pt-BR" sz="1800" dirty="0"/>
              <a:t> pode responder:</a:t>
            </a:r>
          </a:p>
          <a:p>
            <a:pPr lvl="1"/>
            <a:r>
              <a:rPr lang="pt-BR" sz="1800" dirty="0"/>
              <a:t>As vendas devem aumentar ou diminuir no próximo </a:t>
            </a:r>
            <a:r>
              <a:rPr lang="pt-BR" sz="1800" dirty="0" smtClean="0"/>
              <a:t>período?</a:t>
            </a:r>
            <a:endParaRPr lang="pt-BR" sz="1800" dirty="0"/>
          </a:p>
          <a:p>
            <a:pPr lvl="1"/>
            <a:r>
              <a:rPr lang="pt-BR" sz="1800" dirty="0"/>
              <a:t>Qual deve ser o comportamento dos custos nos próximos </a:t>
            </a:r>
            <a:r>
              <a:rPr lang="pt-BR" sz="1800" dirty="0" smtClean="0"/>
              <a:t>períodos?</a:t>
            </a:r>
            <a:endParaRPr lang="pt-BR" sz="1800" dirty="0"/>
          </a:p>
          <a:p>
            <a:pPr lvl="1"/>
            <a:r>
              <a:rPr lang="pt-BR" sz="1800" dirty="0"/>
              <a:t>Qual deve ser a variação no preço de um produto no próximo </a:t>
            </a:r>
            <a:r>
              <a:rPr lang="pt-BR" sz="1800" dirty="0" smtClean="0"/>
              <a:t>período?</a:t>
            </a:r>
            <a:endParaRPr lang="pt-BR" sz="1800" dirty="0"/>
          </a:p>
          <a:p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6740199" cy="3313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001876" y="6382891"/>
            <a:ext cx="38539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100" dirty="0"/>
              <a:t>http://</a:t>
            </a:r>
            <a:r>
              <a:rPr lang="pt-BR" sz="1100" dirty="0" smtClean="0"/>
              <a:t>www.sdart.co.uk/forecasting_and_prediction_algorithms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45407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Forecasting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45114"/>
              </p:ext>
            </p:extLst>
          </p:nvPr>
        </p:nvGraphicFramePr>
        <p:xfrm>
          <a:off x="2106087" y="1497451"/>
          <a:ext cx="864096" cy="41188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0040"/>
                <a:gridCol w="504056"/>
              </a:tblGrid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pt-BR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i="1" u="none" strike="noStrike" kern="1200" dirty="0" smtClean="0">
                          <a:effectLst/>
                        </a:rPr>
                        <a:t>y</a:t>
                      </a:r>
                      <a:endParaRPr lang="pt-BR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1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58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2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16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3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25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4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10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5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33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6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47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7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21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8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38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9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5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??</a:t>
                      </a:r>
                      <a:endParaRPr lang="pt-BR" sz="16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6" name="Seta para a esquerda 5"/>
          <p:cNvSpPr/>
          <p:nvPr/>
        </p:nvSpPr>
        <p:spPr>
          <a:xfrm>
            <a:off x="3333496" y="5142822"/>
            <a:ext cx="4385942" cy="54100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545808" y="5230015"/>
            <a:ext cx="433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Qual é o valor estimado para o 10º período?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63193" y="332656"/>
            <a:ext cx="820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Estimar a tendência de um valor futuro de acordo com o comportamento observado.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84984"/>
            <a:ext cx="4584700" cy="17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2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Análise </a:t>
            </a:r>
            <a:r>
              <a:rPr lang="pt-BR" dirty="0" err="1" smtClean="0"/>
              <a:t>monovariada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87213"/>
            <a:ext cx="7355160" cy="5750099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Modelo de Trabalho</a:t>
            </a:r>
            <a:endParaRPr lang="pt-BR" dirty="0" smtClean="0"/>
          </a:p>
          <a:p>
            <a:pPr lvl="1"/>
            <a:r>
              <a:rPr lang="pt-BR" dirty="0" smtClean="0"/>
              <a:t>Apresentaç</a:t>
            </a:r>
            <a:r>
              <a:rPr lang="pt-BR" dirty="0" smtClean="0"/>
              <a:t>ão dos conceitos e técnicas</a:t>
            </a:r>
          </a:p>
          <a:p>
            <a:pPr lvl="1"/>
            <a:r>
              <a:rPr lang="pt-BR" dirty="0" smtClean="0"/>
              <a:t>Prática supervisionada</a:t>
            </a:r>
          </a:p>
          <a:p>
            <a:pPr lvl="1"/>
            <a:r>
              <a:rPr lang="pt-BR" dirty="0" smtClean="0"/>
              <a:t>Discussão com a turma</a:t>
            </a:r>
          </a:p>
          <a:p>
            <a:pPr lvl="1"/>
            <a:r>
              <a:rPr lang="pt-BR" dirty="0" smtClean="0"/>
              <a:t>Exercícios Práticos</a:t>
            </a:r>
          </a:p>
          <a:p>
            <a:r>
              <a:rPr lang="pt-BR" dirty="0" smtClean="0"/>
              <a:t>Organização do módulo</a:t>
            </a:r>
          </a:p>
          <a:p>
            <a:pPr lvl="1"/>
            <a:r>
              <a:rPr lang="pt-BR" dirty="0" smtClean="0"/>
              <a:t>Fase 1: Conceitos e construção sem apoio do R</a:t>
            </a:r>
          </a:p>
          <a:p>
            <a:pPr lvl="2"/>
            <a:r>
              <a:rPr lang="pt-BR" dirty="0" smtClean="0"/>
              <a:t>Dispersão e concentração, Hipóteses, </a:t>
            </a:r>
            <a:r>
              <a:rPr lang="pt-BR" dirty="0" err="1" smtClean="0"/>
              <a:t>Forecasting</a:t>
            </a:r>
            <a:r>
              <a:rPr lang="pt-BR" dirty="0" smtClean="0"/>
              <a:t>, Correlação, Regressão Linear</a:t>
            </a:r>
            <a:endParaRPr lang="pt-BR" dirty="0" smtClean="0"/>
          </a:p>
          <a:p>
            <a:pPr lvl="1"/>
            <a:r>
              <a:rPr lang="pt-BR" dirty="0" smtClean="0"/>
              <a:t>Fase 2: Desenvolvimento de aplicações em R</a:t>
            </a:r>
          </a:p>
          <a:p>
            <a:pPr lvl="2"/>
            <a:r>
              <a:rPr lang="pt-BR" dirty="0" smtClean="0"/>
              <a:t>Sintaxe, operações e exercícios</a:t>
            </a:r>
          </a:p>
          <a:p>
            <a:pPr lvl="1"/>
            <a:r>
              <a:rPr lang="pt-BR" dirty="0" smtClean="0"/>
              <a:t>Avaliação:</a:t>
            </a:r>
          </a:p>
          <a:p>
            <a:pPr lvl="2"/>
            <a:r>
              <a:rPr lang="pt-BR" dirty="0" smtClean="0"/>
              <a:t>Atividade prática com 15 dias de prazo </a:t>
            </a:r>
            <a:r>
              <a:rPr lang="pt-BR" smtClean="0"/>
              <a:t>para entrega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6047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1619672" y="2987660"/>
            <a:ext cx="1549352" cy="66822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Forecasting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u="sng" dirty="0" smtClean="0"/>
              <a:t>Média móvel</a:t>
            </a:r>
          </a:p>
          <a:p>
            <a:pPr lvl="2"/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97018"/>
              </p:ext>
            </p:extLst>
          </p:nvPr>
        </p:nvGraphicFramePr>
        <p:xfrm>
          <a:off x="611560" y="2132856"/>
          <a:ext cx="864096" cy="41188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7394"/>
                <a:gridCol w="318351"/>
                <a:gridCol w="318351"/>
              </a:tblGrid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pt-BR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i="1" u="none" strike="noStrike" kern="1200" dirty="0" smtClean="0">
                          <a:effectLst/>
                        </a:rPr>
                        <a:t>y</a:t>
                      </a:r>
                      <a:endParaRPr lang="pt-BR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  <a:endParaRPr lang="pt-BR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1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58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2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16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3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25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37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4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10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5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33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6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47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7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21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8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38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9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5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??</a:t>
                      </a:r>
                      <a:endParaRPr lang="pt-BR" sz="16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6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726267" y="2405787"/>
                <a:ext cx="1781257" cy="809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𝑓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24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BR" sz="24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267" y="2405787"/>
                <a:ext cx="1781257" cy="8098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ta para a esquerda 5"/>
          <p:cNvSpPr/>
          <p:nvPr/>
        </p:nvSpPr>
        <p:spPr>
          <a:xfrm>
            <a:off x="1533296" y="5778227"/>
            <a:ext cx="4385942" cy="54100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745608" y="5865420"/>
            <a:ext cx="433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Qual é o valor estimado para o 10º período?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1529153" y="3286551"/>
                <a:ext cx="1711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(58+16)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153" y="3286551"/>
                <a:ext cx="171187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16393" r="-27402" b="-1754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/>
          <p:cNvSpPr/>
          <p:nvPr/>
        </p:nvSpPr>
        <p:spPr>
          <a:xfrm>
            <a:off x="1868470" y="520268"/>
            <a:ext cx="72812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Média aritmética de um certo número (n) das observações mais recentes. Na medida em que se realizam novas observações, abandona-se as observações mais antigas.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3563888" y="2014692"/>
            <a:ext cx="0" cy="3252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3739732" y="19168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/>
              <a:t>MMS-n</a:t>
            </a:r>
            <a:endParaRPr lang="pt-BR" u="sng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038653" y="29876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/>
              <a:t>MMS-2</a:t>
            </a:r>
            <a:endParaRPr lang="pt-BR" u="sng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012977"/>
            <a:ext cx="4584700" cy="17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5620613" y="2348880"/>
                <a:ext cx="367240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Onde</a:t>
                </a:r>
                <a:endParaRPr lang="pt-BR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pt-BR" dirty="0" smtClean="0"/>
                  <a:t> : valor observado</a:t>
                </a:r>
              </a:p>
              <a:p>
                <a:pPr lvl="1"/>
                <a:r>
                  <a:rPr lang="pt-BR" i="1" dirty="0" smtClean="0"/>
                  <a:t>f</a:t>
                </a:r>
                <a:r>
                  <a:rPr lang="pt-BR" dirty="0" smtClean="0"/>
                  <a:t>  : valor previsto ou estimado</a:t>
                </a:r>
              </a:p>
              <a:p>
                <a:endParaRPr lang="pt-BR" i="1" dirty="0" smtClean="0"/>
              </a:p>
              <a:p>
                <a:pPr lvl="1"/>
                <a:r>
                  <a:rPr lang="pt-BR" i="1" dirty="0" smtClean="0"/>
                  <a:t>t</a:t>
                </a:r>
                <a:r>
                  <a:rPr lang="pt-BR" dirty="0" smtClean="0"/>
                  <a:t> : índice do valor (ou período ) observado</a:t>
                </a:r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13" y="2348880"/>
                <a:ext cx="3672408" cy="2031325"/>
              </a:xfrm>
              <a:prstGeom prst="rect">
                <a:avLst/>
              </a:prstGeom>
              <a:blipFill rotWithShape="1">
                <a:blip r:embed="rId5"/>
                <a:stretch>
                  <a:fillRect l="-1329" t="-14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53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Forecasting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u="sng" dirty="0" smtClean="0"/>
              <a:t>Média móvel</a:t>
            </a:r>
          </a:p>
          <a:p>
            <a:pPr lvl="2"/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9468544" y="1268760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/>
              <a:t>Mediana</a:t>
            </a:r>
          </a:p>
          <a:p>
            <a:pPr marL="0" lvl="1"/>
            <a:r>
              <a:rPr lang="pt-BR" dirty="0"/>
              <a:t>Valor que divide a amostra dos dados em dois conjunto equivalentes</a:t>
            </a:r>
          </a:p>
          <a:p>
            <a:endParaRPr lang="pt-BR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194306"/>
              </p:ext>
            </p:extLst>
          </p:nvPr>
        </p:nvGraphicFramePr>
        <p:xfrm>
          <a:off x="971600" y="1497451"/>
          <a:ext cx="1296145" cy="41188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1091"/>
                <a:gridCol w="477527"/>
                <a:gridCol w="477527"/>
              </a:tblGrid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pt-BR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i="1" u="none" strike="noStrike" kern="1200" dirty="0" smtClean="0">
                          <a:effectLst/>
                        </a:rPr>
                        <a:t>y</a:t>
                      </a:r>
                      <a:endParaRPr lang="pt-BR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  <a:endParaRPr lang="pt-BR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1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58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2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16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3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25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4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10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20,5</a:t>
                      </a: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5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33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17,5</a:t>
                      </a: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6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47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21,5</a:t>
                      </a: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7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21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8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38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9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5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29,5</a:t>
                      </a: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??</a:t>
                      </a:r>
                      <a:endParaRPr lang="pt-BR" sz="16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21,5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5076056" y="343289"/>
                <a:ext cx="367240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Onde:</a:t>
                </a:r>
              </a:p>
              <a:p>
                <a:pPr lvl="1"/>
                <a:endParaRPr lang="pt-BR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pt-BR" dirty="0" smtClean="0"/>
                  <a:t> : valor observado</a:t>
                </a:r>
              </a:p>
              <a:p>
                <a:pPr lvl="1"/>
                <a:r>
                  <a:rPr lang="pt-BR" i="1" dirty="0" smtClean="0"/>
                  <a:t>f</a:t>
                </a:r>
                <a:r>
                  <a:rPr lang="pt-BR" dirty="0" smtClean="0"/>
                  <a:t>  : valor previsto ou estimado</a:t>
                </a:r>
              </a:p>
              <a:p>
                <a:endParaRPr lang="pt-BR" i="1" dirty="0" smtClean="0"/>
              </a:p>
              <a:p>
                <a:pPr lvl="1"/>
                <a:r>
                  <a:rPr lang="pt-BR" i="1" dirty="0" smtClean="0"/>
                  <a:t>t</a:t>
                </a:r>
                <a:r>
                  <a:rPr lang="pt-BR" dirty="0" smtClean="0"/>
                  <a:t> : índice do valor (ou período observado) observado</a:t>
                </a:r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43289"/>
                <a:ext cx="367240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1495" t="-13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167845" y="343289"/>
                <a:ext cx="1781257" cy="809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𝑓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24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BR" sz="24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845" y="343289"/>
                <a:ext cx="1781257" cy="80983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ta para a esquerda 5"/>
          <p:cNvSpPr/>
          <p:nvPr/>
        </p:nvSpPr>
        <p:spPr>
          <a:xfrm>
            <a:off x="2325384" y="5192250"/>
            <a:ext cx="4385942" cy="54100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537696" y="5279443"/>
            <a:ext cx="433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Qual é o valor estimado para o 10º período?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1" y="3140968"/>
            <a:ext cx="4584700" cy="181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2483768" y="2564904"/>
            <a:ext cx="3700052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Os valores estimados possuem ERRO!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40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Forecasting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u="sng" dirty="0" smtClean="0"/>
              <a:t>Média móvel</a:t>
            </a:r>
          </a:p>
          <a:p>
            <a:pPr lvl="2"/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679205"/>
              </p:ext>
            </p:extLst>
          </p:nvPr>
        </p:nvGraphicFramePr>
        <p:xfrm>
          <a:off x="971600" y="1497451"/>
          <a:ext cx="2005618" cy="41188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9117"/>
                <a:gridCol w="320763"/>
                <a:gridCol w="419100"/>
                <a:gridCol w="522288"/>
                <a:gridCol w="514350"/>
              </a:tblGrid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pt-BR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i="1" u="none" strike="noStrike" kern="1200" dirty="0" smtClean="0">
                          <a:effectLst/>
                        </a:rPr>
                        <a:t>y</a:t>
                      </a:r>
                      <a:endParaRPr lang="pt-BR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  <a:endParaRPr lang="pt-BR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</a:t>
                      </a:r>
                      <a:endParaRPr lang="pt-BR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e%</a:t>
                      </a:r>
                      <a:endParaRPr lang="pt-BR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1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58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2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16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3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25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48%</a:t>
                      </a: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4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10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105%</a:t>
                      </a: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5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33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47%</a:t>
                      </a: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6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47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25,50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54%</a:t>
                      </a: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7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21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90%</a:t>
                      </a: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8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38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9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5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29,5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490%</a:t>
                      </a: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??</a:t>
                      </a:r>
                      <a:endParaRPr lang="pt-BR" sz="16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21,5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15,86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121%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5076056" y="343289"/>
                <a:ext cx="3672408" cy="301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Onde:</a:t>
                </a:r>
              </a:p>
              <a:p>
                <a:pPr lvl="1"/>
                <a:endParaRPr lang="pt-BR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pt-BR" dirty="0" smtClean="0"/>
                  <a:t> : valor observado</a:t>
                </a:r>
              </a:p>
              <a:p>
                <a:pPr lvl="1"/>
                <a:r>
                  <a:rPr lang="pt-BR" i="1" dirty="0" smtClean="0"/>
                  <a:t>f</a:t>
                </a:r>
                <a:r>
                  <a:rPr lang="pt-BR" dirty="0" smtClean="0"/>
                  <a:t>  : valor previsto ou estimado</a:t>
                </a:r>
              </a:p>
              <a:p>
                <a:endParaRPr lang="pt-BR" sz="1200" i="1" dirty="0" smtClean="0"/>
              </a:p>
              <a:p>
                <a:pPr lvl="1"/>
                <a:r>
                  <a:rPr lang="pt-BR" i="1" dirty="0" smtClean="0"/>
                  <a:t>t</a:t>
                </a:r>
                <a:r>
                  <a:rPr lang="pt-BR" dirty="0" smtClean="0"/>
                  <a:t> : índice do valor (ou período observado) observado</a:t>
                </a:r>
              </a:p>
              <a:p>
                <a:pPr lvl="1"/>
                <a:endParaRPr lang="pt-BR" sz="1050" dirty="0"/>
              </a:p>
              <a:p>
                <a:pPr lvl="1"/>
                <a:r>
                  <a:rPr lang="pt-BR" dirty="0" smtClean="0"/>
                  <a:t>e   : erro absoluto = </a:t>
                </a:r>
                <a:r>
                  <a:rPr lang="pt-BR" dirty="0" err="1" smtClean="0"/>
                  <a:t>y</a:t>
                </a:r>
                <a:r>
                  <a:rPr lang="pt-BR" baseline="-25000" dirty="0" err="1" smtClean="0"/>
                  <a:t>t</a:t>
                </a:r>
                <a:r>
                  <a:rPr lang="pt-BR" dirty="0" err="1" smtClean="0"/>
                  <a:t>-f</a:t>
                </a:r>
                <a:r>
                  <a:rPr lang="pt-BR" baseline="-25000" dirty="0" err="1" smtClean="0"/>
                  <a:t>t</a:t>
                </a:r>
                <a:endParaRPr lang="pt-BR" baseline="-25000" dirty="0" smtClean="0"/>
              </a:p>
              <a:p>
                <a:pPr lvl="1"/>
                <a:r>
                  <a:rPr lang="pt-BR" dirty="0" smtClean="0"/>
                  <a:t>e%: erro percentual  = (</a:t>
                </a:r>
                <a:r>
                  <a:rPr lang="pt-BR" dirty="0" err="1" smtClean="0"/>
                  <a:t>y</a:t>
                </a:r>
                <a:r>
                  <a:rPr lang="pt-BR" baseline="-25000" dirty="0" err="1" smtClean="0"/>
                  <a:t>t</a:t>
                </a:r>
                <a:r>
                  <a:rPr lang="pt-BR" dirty="0" err="1" smtClean="0"/>
                  <a:t>-f</a:t>
                </a:r>
                <a:r>
                  <a:rPr lang="pt-BR" baseline="-25000" dirty="0" err="1" smtClean="0"/>
                  <a:t>t</a:t>
                </a:r>
                <a:r>
                  <a:rPr lang="pt-BR" dirty="0" smtClean="0"/>
                  <a:t>)/</a:t>
                </a:r>
                <a:r>
                  <a:rPr lang="pt-BR" dirty="0" err="1" smtClean="0"/>
                  <a:t>y</a:t>
                </a:r>
                <a:r>
                  <a:rPr lang="pt-BR" baseline="-25000" dirty="0" err="1" smtClean="0"/>
                  <a:t>t</a:t>
                </a:r>
                <a:endParaRPr lang="pt-BR" baseline="-25000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43289"/>
                <a:ext cx="3672408" cy="3016210"/>
              </a:xfrm>
              <a:prstGeom prst="rect">
                <a:avLst/>
              </a:prstGeom>
              <a:blipFill rotWithShape="1">
                <a:blip r:embed="rId2"/>
                <a:stretch>
                  <a:fillRect l="-1495" t="-10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167845" y="343289"/>
                <a:ext cx="1781257" cy="809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𝑓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24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BR" sz="24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845" y="343289"/>
                <a:ext cx="1781257" cy="80983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ta para a esquerda 5"/>
          <p:cNvSpPr/>
          <p:nvPr/>
        </p:nvSpPr>
        <p:spPr>
          <a:xfrm>
            <a:off x="3059832" y="5192250"/>
            <a:ext cx="4385942" cy="54100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419872" y="5250527"/>
            <a:ext cx="5616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Estimativa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Valor  : 21,5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MAE   : 15,86 : </a:t>
            </a:r>
            <a:r>
              <a:rPr lang="pt-BR" dirty="0" err="1" smtClean="0">
                <a:solidFill>
                  <a:srgbClr val="FF0000"/>
                </a:solidFill>
              </a:rPr>
              <a:t>Median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Absolute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Error</a:t>
            </a:r>
            <a:r>
              <a:rPr lang="pt-BR" dirty="0" smtClean="0">
                <a:solidFill>
                  <a:srgbClr val="FF0000"/>
                </a:solidFill>
              </a:rPr>
              <a:t> (média dos erros)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MAPE : 121% : </a:t>
            </a:r>
            <a:r>
              <a:rPr lang="pt-BR" dirty="0" err="1" smtClean="0">
                <a:solidFill>
                  <a:srgbClr val="FF0000"/>
                </a:solidFill>
              </a:rPr>
              <a:t>Median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Absolute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Percentage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Error</a:t>
            </a:r>
            <a:r>
              <a:rPr lang="pt-BR" dirty="0" smtClean="0">
                <a:solidFill>
                  <a:srgbClr val="FF0000"/>
                </a:solidFill>
              </a:rPr>
              <a:t> (média dos erros percentuais)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1" y="3140968"/>
            <a:ext cx="4584700" cy="181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53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Forecasting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u="sng" dirty="0" smtClean="0"/>
              <a:t>Média móvel</a:t>
            </a:r>
          </a:p>
          <a:p>
            <a:pPr lvl="2"/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00565"/>
              </p:ext>
            </p:extLst>
          </p:nvPr>
        </p:nvGraphicFramePr>
        <p:xfrm>
          <a:off x="971600" y="1497451"/>
          <a:ext cx="2005618" cy="41188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9117"/>
                <a:gridCol w="320763"/>
                <a:gridCol w="419100"/>
                <a:gridCol w="522288"/>
                <a:gridCol w="514350"/>
              </a:tblGrid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pt-BR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i="1" u="none" strike="noStrike" kern="1200" dirty="0" smtClean="0">
                          <a:effectLst/>
                        </a:rPr>
                        <a:t>y</a:t>
                      </a:r>
                      <a:endParaRPr lang="pt-BR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  <a:endParaRPr lang="pt-BR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</a:t>
                      </a:r>
                      <a:endParaRPr lang="pt-BR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e%</a:t>
                      </a:r>
                      <a:endParaRPr lang="pt-BR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1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58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2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16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3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25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48%</a:t>
                      </a: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4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10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105%</a:t>
                      </a: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5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33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47%</a:t>
                      </a: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6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47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25,50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54%</a:t>
                      </a: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7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21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90%</a:t>
                      </a: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8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38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9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5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29,5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490%</a:t>
                      </a: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??</a:t>
                      </a:r>
                      <a:endParaRPr lang="pt-BR" sz="16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21,5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15,86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121%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5076056" y="343289"/>
                <a:ext cx="3672408" cy="301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Onde:</a:t>
                </a:r>
              </a:p>
              <a:p>
                <a:pPr lvl="1"/>
                <a:endParaRPr lang="pt-BR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pt-BR" dirty="0" smtClean="0"/>
                  <a:t> : valor observado</a:t>
                </a:r>
              </a:p>
              <a:p>
                <a:pPr lvl="1"/>
                <a:r>
                  <a:rPr lang="pt-BR" i="1" dirty="0" smtClean="0"/>
                  <a:t>f</a:t>
                </a:r>
                <a:r>
                  <a:rPr lang="pt-BR" dirty="0" smtClean="0"/>
                  <a:t>  : valor previsto ou estimado</a:t>
                </a:r>
              </a:p>
              <a:p>
                <a:endParaRPr lang="pt-BR" sz="1200" i="1" dirty="0" smtClean="0"/>
              </a:p>
              <a:p>
                <a:pPr lvl="1"/>
                <a:r>
                  <a:rPr lang="pt-BR" i="1" dirty="0" smtClean="0"/>
                  <a:t>t</a:t>
                </a:r>
                <a:r>
                  <a:rPr lang="pt-BR" dirty="0" smtClean="0"/>
                  <a:t> : índice do valor (ou período observado) observado</a:t>
                </a:r>
              </a:p>
              <a:p>
                <a:pPr lvl="1"/>
                <a:endParaRPr lang="pt-BR" sz="1050" dirty="0"/>
              </a:p>
              <a:p>
                <a:pPr lvl="1"/>
                <a:r>
                  <a:rPr lang="pt-BR" dirty="0" smtClean="0"/>
                  <a:t>e   : erro absoluto = </a:t>
                </a:r>
                <a:r>
                  <a:rPr lang="pt-BR" dirty="0" err="1" smtClean="0"/>
                  <a:t>y</a:t>
                </a:r>
                <a:r>
                  <a:rPr lang="pt-BR" baseline="-25000" dirty="0" err="1" smtClean="0"/>
                  <a:t>t</a:t>
                </a:r>
                <a:r>
                  <a:rPr lang="pt-BR" dirty="0" err="1" smtClean="0"/>
                  <a:t>-f</a:t>
                </a:r>
                <a:r>
                  <a:rPr lang="pt-BR" baseline="-25000" dirty="0" err="1" smtClean="0"/>
                  <a:t>t</a:t>
                </a:r>
                <a:endParaRPr lang="pt-BR" baseline="-25000" dirty="0" smtClean="0"/>
              </a:p>
              <a:p>
                <a:pPr lvl="1"/>
                <a:r>
                  <a:rPr lang="pt-BR" dirty="0" smtClean="0"/>
                  <a:t>e%: erro percentual  = (</a:t>
                </a:r>
                <a:r>
                  <a:rPr lang="pt-BR" dirty="0" err="1" smtClean="0"/>
                  <a:t>y</a:t>
                </a:r>
                <a:r>
                  <a:rPr lang="pt-BR" baseline="-25000" dirty="0" err="1" smtClean="0"/>
                  <a:t>t</a:t>
                </a:r>
                <a:r>
                  <a:rPr lang="pt-BR" dirty="0" err="1" smtClean="0"/>
                  <a:t>-f</a:t>
                </a:r>
                <a:r>
                  <a:rPr lang="pt-BR" baseline="-25000" dirty="0" err="1" smtClean="0"/>
                  <a:t>t</a:t>
                </a:r>
                <a:r>
                  <a:rPr lang="pt-BR" dirty="0" smtClean="0"/>
                  <a:t>)/</a:t>
                </a:r>
                <a:r>
                  <a:rPr lang="pt-BR" dirty="0" err="1" smtClean="0"/>
                  <a:t>y</a:t>
                </a:r>
                <a:r>
                  <a:rPr lang="pt-BR" baseline="-25000" dirty="0" err="1" smtClean="0"/>
                  <a:t>t</a:t>
                </a:r>
                <a:endParaRPr lang="pt-BR" baseline="-25000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43289"/>
                <a:ext cx="3672408" cy="3016210"/>
              </a:xfrm>
              <a:prstGeom prst="rect">
                <a:avLst/>
              </a:prstGeom>
              <a:blipFill rotWithShape="1">
                <a:blip r:embed="rId2"/>
                <a:stretch>
                  <a:fillRect l="-1495" t="-10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167845" y="343289"/>
                <a:ext cx="1781257" cy="809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𝑓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24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BR" sz="24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845" y="343289"/>
                <a:ext cx="1781257" cy="80983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ta para a esquerda 5"/>
          <p:cNvSpPr/>
          <p:nvPr/>
        </p:nvSpPr>
        <p:spPr>
          <a:xfrm>
            <a:off x="3059832" y="5192250"/>
            <a:ext cx="4385942" cy="54100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419872" y="5250527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Estimativa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1" y="3140968"/>
            <a:ext cx="4584700" cy="181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07504" y="5877272"/>
            <a:ext cx="89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Exercitando: Qual poderia ser uma forma para reduzir o erro do modelo apresentado?</a:t>
            </a:r>
          </a:p>
        </p:txBody>
      </p:sp>
    </p:spTree>
    <p:extLst>
      <p:ext uri="{BB962C8B-B14F-4D97-AF65-F5344CB8AC3E}">
        <p14:creationId xmlns:p14="http://schemas.microsoft.com/office/powerpoint/2010/main" val="187327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Forecasting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u="sng" dirty="0" err="1" smtClean="0"/>
              <a:t>Holt</a:t>
            </a:r>
            <a:r>
              <a:rPr lang="pt-BR" sz="2000" u="sng" dirty="0" smtClean="0"/>
              <a:t> linear</a:t>
            </a:r>
          </a:p>
          <a:p>
            <a:pPr lvl="2"/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311685" y="519199"/>
                <a:ext cx="2355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685" y="519199"/>
                <a:ext cx="235596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58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ta para a esquerda 5"/>
          <p:cNvSpPr/>
          <p:nvPr/>
        </p:nvSpPr>
        <p:spPr>
          <a:xfrm>
            <a:off x="2202282" y="6200362"/>
            <a:ext cx="5754094" cy="54100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206682" y="6277913"/>
            <a:ext cx="510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Qual é o valor estimado para o 10º período?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5667651" y="519199"/>
                <a:ext cx="4104456" cy="320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Onde: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pt-BR" dirty="0" smtClean="0"/>
                  <a:t> : valor observado</a:t>
                </a:r>
              </a:p>
              <a:p>
                <a:pPr lvl="1"/>
                <a:r>
                  <a:rPr lang="pt-BR" i="1" dirty="0" smtClean="0"/>
                  <a:t> f</a:t>
                </a:r>
                <a:r>
                  <a:rPr lang="pt-BR" dirty="0" smtClean="0"/>
                  <a:t> : valor previsto ou estimado</a:t>
                </a:r>
              </a:p>
              <a:p>
                <a:endParaRPr lang="pt-BR" sz="1200" i="1" dirty="0" smtClean="0"/>
              </a:p>
              <a:p>
                <a:pPr lvl="1"/>
                <a:r>
                  <a:rPr lang="pt-BR" dirty="0"/>
                  <a:t>e   : erro absoluto 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𝑦</m:t>
                    </m:r>
                    <m:r>
                      <a:rPr lang="pt-BR" i="1">
                        <a:latin typeface="Cambria Math"/>
                      </a:rPr>
                      <m:t>−</m:t>
                    </m:r>
                    <m:acc>
                      <m:accPr>
                        <m:chr m:val="̃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pt-BR" baseline="-25000" dirty="0"/>
              </a:p>
              <a:p>
                <a:pPr lvl="1"/>
                <a:endParaRPr lang="pt-BR" i="1" dirty="0" smtClean="0"/>
              </a:p>
              <a:p>
                <a:pPr lvl="1"/>
                <a:r>
                  <a:rPr lang="pt-BR" i="1" dirty="0" smtClean="0"/>
                  <a:t>α : coeficiente de absorção do erro</a:t>
                </a:r>
              </a:p>
              <a:p>
                <a:pPr lvl="1"/>
                <a:endParaRPr lang="pt-BR" i="1" dirty="0" smtClean="0"/>
              </a:p>
              <a:p>
                <a:pPr lvl="1"/>
                <a:r>
                  <a:rPr lang="pt-BR" i="1" dirty="0" smtClean="0"/>
                  <a:t>t</a:t>
                </a:r>
                <a:r>
                  <a:rPr lang="pt-BR" dirty="0" smtClean="0"/>
                  <a:t> : índice do valor (ou período observado) observado</a:t>
                </a:r>
              </a:p>
              <a:p>
                <a:pPr lvl="1"/>
                <a:endParaRPr lang="pt-BR" sz="1050" dirty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651" y="519199"/>
                <a:ext cx="4104456" cy="3208571"/>
              </a:xfrm>
              <a:prstGeom prst="rect">
                <a:avLst/>
              </a:prstGeom>
              <a:blipFill rotWithShape="1">
                <a:blip r:embed="rId3"/>
                <a:stretch>
                  <a:fillRect l="-1337" t="-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095015"/>
              </p:ext>
            </p:extLst>
          </p:nvPr>
        </p:nvGraphicFramePr>
        <p:xfrm>
          <a:off x="333400" y="3508369"/>
          <a:ext cx="2438400" cy="30873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1" i="1" u="none" strike="noStrike" dirty="0">
                          <a:effectLst/>
                        </a:rPr>
                        <a:t>i</a:t>
                      </a:r>
                      <a:endParaRPr lang="pt-BR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1" i="1" u="none" strike="noStrike" dirty="0">
                          <a:effectLst/>
                        </a:rPr>
                        <a:t>y</a:t>
                      </a:r>
                      <a:endParaRPr lang="pt-BR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1" i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pt-BR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1" i="1" u="none" strike="noStrike" dirty="0">
                          <a:effectLst/>
                        </a:rPr>
                        <a:t>e</a:t>
                      </a:r>
                      <a:endParaRPr lang="pt-BR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739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739</a:t>
                      </a:r>
                      <a:endParaRPr lang="pt-BR" sz="1800" b="0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742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739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738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747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751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752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756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768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766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10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9" name="CaixaDeTexto 18"/>
          <p:cNvSpPr txBox="1"/>
          <p:nvPr/>
        </p:nvSpPr>
        <p:spPr>
          <a:xfrm>
            <a:off x="2774070" y="3724393"/>
            <a:ext cx="510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O 1º valor estimado é copiado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771800" y="3995772"/>
            <a:ext cx="510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A partir do 2º valor estimado segue o modelo </a:t>
            </a:r>
            <a:r>
              <a:rPr lang="pt-BR" dirty="0" err="1">
                <a:solidFill>
                  <a:schemeClr val="accent1"/>
                </a:solidFill>
              </a:rPr>
              <a:t>Holt</a:t>
            </a:r>
            <a:r>
              <a:rPr lang="pt-BR" dirty="0">
                <a:solidFill>
                  <a:schemeClr val="accent1"/>
                </a:solidFill>
              </a:rPr>
              <a:t> linear.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058966"/>
              </p:ext>
            </p:extLst>
          </p:nvPr>
        </p:nvGraphicFramePr>
        <p:xfrm>
          <a:off x="323528" y="2924944"/>
          <a:ext cx="1219200" cy="273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/>
                <a:gridCol w="609600"/>
              </a:tblGrid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el-GR" sz="1600" u="none" strike="noStrike" dirty="0">
                          <a:effectLst/>
                        </a:rPr>
                        <a:t>α=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u="none" strike="noStrike" dirty="0">
                          <a:effectLst/>
                        </a:rPr>
                        <a:t>1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1475656" y="2852936"/>
            <a:ext cx="3864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accent1"/>
                </a:solidFill>
              </a:rPr>
              <a:t>α</a:t>
            </a:r>
            <a:r>
              <a:rPr lang="pt-BR" dirty="0" smtClean="0">
                <a:solidFill>
                  <a:schemeClr val="accent1"/>
                </a:solidFill>
              </a:rPr>
              <a:t> = 100%, significa que todo o erro será absorvido</a:t>
            </a:r>
            <a:endParaRPr lang="pt-B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7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Forecasting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u="sng" dirty="0" err="1" smtClean="0"/>
              <a:t>Holt</a:t>
            </a:r>
            <a:r>
              <a:rPr lang="pt-BR" sz="2000" u="sng" dirty="0" smtClean="0"/>
              <a:t> linear</a:t>
            </a:r>
          </a:p>
          <a:p>
            <a:pPr lvl="2"/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71800" y="519063"/>
                <a:ext cx="2355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19063"/>
                <a:ext cx="235596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518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ta para a esquerda 5"/>
          <p:cNvSpPr/>
          <p:nvPr/>
        </p:nvSpPr>
        <p:spPr>
          <a:xfrm>
            <a:off x="2274290" y="6200362"/>
            <a:ext cx="5754094" cy="54100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278690" y="6277913"/>
            <a:ext cx="435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Valor estimado para o 10º período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5340134" y="560595"/>
                <a:ext cx="4104456" cy="320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Onde: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pt-BR" dirty="0" smtClean="0"/>
                  <a:t> : valor observado</a:t>
                </a:r>
              </a:p>
              <a:p>
                <a:pPr lvl="1"/>
                <a:r>
                  <a:rPr lang="pt-BR" i="1" dirty="0" smtClean="0"/>
                  <a:t>f </a:t>
                </a:r>
                <a:r>
                  <a:rPr lang="pt-BR" dirty="0" smtClean="0"/>
                  <a:t> : valor previsto ou estimado</a:t>
                </a:r>
              </a:p>
              <a:p>
                <a:endParaRPr lang="pt-BR" sz="1200" i="1" dirty="0" smtClean="0"/>
              </a:p>
              <a:p>
                <a:pPr lvl="1"/>
                <a:r>
                  <a:rPr lang="pt-BR" dirty="0"/>
                  <a:t>e   : erro absoluto 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𝑦</m:t>
                    </m:r>
                    <m:r>
                      <a:rPr lang="pt-BR" i="1">
                        <a:latin typeface="Cambria Math"/>
                      </a:rPr>
                      <m:t>−</m:t>
                    </m:r>
                    <m:acc>
                      <m:accPr>
                        <m:chr m:val="̃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pt-BR" baseline="-25000" dirty="0"/>
              </a:p>
              <a:p>
                <a:pPr lvl="1"/>
                <a:endParaRPr lang="pt-BR" i="1" dirty="0" smtClean="0"/>
              </a:p>
              <a:p>
                <a:pPr lvl="1"/>
                <a:r>
                  <a:rPr lang="pt-BR" i="1" dirty="0" smtClean="0"/>
                  <a:t>α : coeficiente de absorção do erro</a:t>
                </a:r>
              </a:p>
              <a:p>
                <a:pPr lvl="1"/>
                <a:endParaRPr lang="pt-BR" i="1" dirty="0" smtClean="0"/>
              </a:p>
              <a:p>
                <a:pPr lvl="1"/>
                <a:r>
                  <a:rPr lang="pt-BR" i="1" dirty="0" smtClean="0"/>
                  <a:t>t</a:t>
                </a:r>
                <a:r>
                  <a:rPr lang="pt-BR" dirty="0" smtClean="0"/>
                  <a:t> : índice do valor (ou período observado) observado</a:t>
                </a:r>
              </a:p>
              <a:p>
                <a:pPr lvl="1"/>
                <a:endParaRPr lang="pt-BR" sz="1050" dirty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134" y="560595"/>
                <a:ext cx="4104456" cy="3208571"/>
              </a:xfrm>
              <a:prstGeom prst="rect">
                <a:avLst/>
              </a:prstGeom>
              <a:blipFill rotWithShape="1">
                <a:blip r:embed="rId3"/>
                <a:stretch>
                  <a:fillRect l="-1189" t="-9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985800"/>
              </p:ext>
            </p:extLst>
          </p:nvPr>
        </p:nvGraphicFramePr>
        <p:xfrm>
          <a:off x="333400" y="3508369"/>
          <a:ext cx="2438400" cy="30873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</a:tblGrid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1" i="1" u="none" strike="noStrike" dirty="0">
                          <a:effectLst/>
                        </a:rPr>
                        <a:t>i</a:t>
                      </a:r>
                      <a:endParaRPr lang="pt-BR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1" i="1" u="none" strike="noStrike" dirty="0">
                          <a:effectLst/>
                        </a:rPr>
                        <a:t>y</a:t>
                      </a:r>
                      <a:endParaRPr lang="pt-BR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  <a:endParaRPr lang="pt-BR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1" i="1" u="none" strike="noStrike" dirty="0" smtClean="0">
                          <a:effectLst/>
                        </a:rPr>
                        <a:t>e%</a:t>
                      </a:r>
                      <a:endParaRPr lang="pt-BR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739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739</a:t>
                      </a:r>
                      <a:endParaRPr lang="pt-BR" sz="1800" b="0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800" b="0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742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739</a:t>
                      </a:r>
                      <a:endParaRPr lang="pt-BR" sz="1800" b="0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800" b="0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738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745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747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745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751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749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752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753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756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753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768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759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6350" marR="6350" marT="6350" marB="0" anchor="b"/>
                </a:tc>
              </a:tr>
              <a:tr h="58897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766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777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10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777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9" name="CaixaDeTexto 18"/>
          <p:cNvSpPr txBox="1"/>
          <p:nvPr/>
        </p:nvSpPr>
        <p:spPr>
          <a:xfrm>
            <a:off x="2774070" y="3724393"/>
            <a:ext cx="510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O 1º valor estimado é copiado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771800" y="3995772"/>
            <a:ext cx="510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A partir do 2º valor estimado segue o modelo </a:t>
            </a:r>
            <a:r>
              <a:rPr lang="pt-BR" dirty="0" err="1" smtClean="0">
                <a:solidFill>
                  <a:schemeClr val="accent1"/>
                </a:solidFill>
              </a:rPr>
              <a:t>Holt</a:t>
            </a:r>
            <a:r>
              <a:rPr lang="pt-BR" dirty="0" smtClean="0">
                <a:solidFill>
                  <a:schemeClr val="accent1"/>
                </a:solidFill>
              </a:rPr>
              <a:t> linear.</a:t>
            </a:r>
            <a:endParaRPr lang="pt-BR" dirty="0">
              <a:solidFill>
                <a:schemeClr val="accent1"/>
              </a:solidFill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988542"/>
              </p:ext>
            </p:extLst>
          </p:nvPr>
        </p:nvGraphicFramePr>
        <p:xfrm>
          <a:off x="323528" y="2924944"/>
          <a:ext cx="1219200" cy="273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/>
                <a:gridCol w="609600"/>
              </a:tblGrid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el-GR" sz="1600" u="none" strike="noStrike" dirty="0">
                          <a:effectLst/>
                        </a:rPr>
                        <a:t>α=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u="none" strike="noStrike" dirty="0">
                          <a:effectLst/>
                        </a:rPr>
                        <a:t>1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1475656" y="2852936"/>
            <a:ext cx="3864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accent1"/>
                </a:solidFill>
              </a:rPr>
              <a:t>α</a:t>
            </a:r>
            <a:r>
              <a:rPr lang="pt-BR" dirty="0" smtClean="0">
                <a:solidFill>
                  <a:schemeClr val="accent1"/>
                </a:solidFill>
              </a:rPr>
              <a:t> = 100%, significa que todo o erro será absorvido</a:t>
            </a:r>
            <a:endParaRPr lang="pt-BR" dirty="0">
              <a:solidFill>
                <a:schemeClr val="accent1"/>
              </a:solidFill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172177"/>
              </p:ext>
            </p:extLst>
          </p:nvPr>
        </p:nvGraphicFramePr>
        <p:xfrm>
          <a:off x="3574067" y="5301208"/>
          <a:ext cx="1752600" cy="5613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/>
                <a:gridCol w="1143000"/>
              </a:tblGrid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ME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4,2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MAPE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0,6%</a:t>
                      </a:r>
                      <a:endParaRPr lang="pt-BR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9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Forecasting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/>
              <a:t>Entretanto, o </a:t>
            </a:r>
            <a:r>
              <a:rPr lang="pt-BR" sz="2000" dirty="0" err="1" smtClean="0"/>
              <a:t>Holt</a:t>
            </a:r>
            <a:r>
              <a:rPr lang="pt-BR" sz="2000" dirty="0" smtClean="0"/>
              <a:t> linear é otimizado para retas com pouca ou nenhuma variação.</a:t>
            </a:r>
          </a:p>
          <a:p>
            <a:pPr marL="0" indent="0">
              <a:buNone/>
            </a:pPr>
            <a:r>
              <a:rPr lang="pt-BR" sz="2000" dirty="0" smtClean="0"/>
              <a:t>Para permitir a previsão de dados com uma tendência, </a:t>
            </a:r>
            <a:r>
              <a:rPr lang="pt-BR" sz="2000" dirty="0" err="1" smtClean="0"/>
              <a:t>Holt</a:t>
            </a:r>
            <a:r>
              <a:rPr lang="pt-BR" sz="2000" dirty="0" smtClean="0"/>
              <a:t> propõe a suavização exponencial simples (</a:t>
            </a:r>
            <a:r>
              <a:rPr lang="pt-BR" sz="2000" dirty="0" err="1" smtClean="0"/>
              <a:t>Holt</a:t>
            </a:r>
            <a:r>
              <a:rPr lang="pt-BR" sz="2000" dirty="0" smtClean="0"/>
              <a:t> Exponencial Simples)</a:t>
            </a:r>
          </a:p>
          <a:p>
            <a:pPr marL="0" indent="0">
              <a:buNone/>
            </a:pPr>
            <a:endParaRPr lang="pt-BR" sz="2000" dirty="0" smtClean="0"/>
          </a:p>
          <a:p>
            <a:pPr marL="914400" lvl="2" indent="0">
              <a:buNone/>
            </a:pPr>
            <a:r>
              <a:rPr lang="pt-BR" dirty="0" smtClean="0"/>
              <a:t>.</a:t>
            </a:r>
          </a:p>
          <a:p>
            <a:pPr marL="914400" lvl="2" indent="0">
              <a:buNone/>
            </a:pPr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1403648" y="3068960"/>
                <a:ext cx="6264696" cy="4316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Onde: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pt-BR" dirty="0" smtClean="0"/>
                  <a:t> : valor observado</a:t>
                </a:r>
              </a:p>
              <a:p>
                <a:pPr lvl="1"/>
                <a:r>
                  <a:rPr lang="pt-BR" i="1" dirty="0" err="1">
                    <a:latin typeface="Cambria Math"/>
                  </a:rPr>
                  <a:t>y</a:t>
                </a:r>
                <a:r>
                  <a:rPr lang="pt-BR" i="1" baseline="-25000" dirty="0" err="1">
                    <a:latin typeface="Cambria Math"/>
                  </a:rPr>
                  <a:t>t+h</a:t>
                </a:r>
                <a:r>
                  <a:rPr lang="pt-BR" dirty="0" smtClean="0"/>
                  <a:t>: valor previsto ou estimado</a:t>
                </a:r>
              </a:p>
              <a:p>
                <a:endParaRPr lang="pt-BR" sz="1200" i="1" dirty="0" smtClean="0"/>
              </a:p>
              <a:p>
                <a:pPr lvl="1"/>
                <a:r>
                  <a:rPr lang="pt-BR" dirty="0"/>
                  <a:t>e   : erro absoluto 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𝑦</m:t>
                    </m:r>
                    <m:r>
                      <a:rPr lang="pt-BR" i="1">
                        <a:latin typeface="Cambria Math"/>
                      </a:rPr>
                      <m:t>−</m:t>
                    </m:r>
                    <m:acc>
                      <m:accPr>
                        <m:chr m:val="̃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pt-BR" baseline="-25000" dirty="0"/>
              </a:p>
              <a:p>
                <a:pPr lvl="1"/>
                <a:endParaRPr lang="pt-BR" i="1" dirty="0" smtClean="0"/>
              </a:p>
              <a:p>
                <a:pPr lvl="1"/>
                <a:r>
                  <a:rPr lang="pt-BR" i="1" dirty="0" smtClean="0"/>
                  <a:t>α : </a:t>
                </a:r>
                <a:r>
                  <a:rPr lang="pt-BR" dirty="0" smtClean="0"/>
                  <a:t>coeficiente de absorção do nível (diferença de altura dos pontos)</a:t>
                </a:r>
              </a:p>
              <a:p>
                <a:pPr lvl="1"/>
                <a:r>
                  <a:rPr lang="pt-BR" i="1" dirty="0" smtClean="0">
                    <a:latin typeface="Cambria Math"/>
                    <a:ea typeface="Cambria Math"/>
                  </a:rPr>
                  <a:t>𝛽 </a:t>
                </a:r>
                <a:r>
                  <a:rPr lang="pt-BR" dirty="0" smtClean="0">
                    <a:latin typeface="Cambria Math"/>
                    <a:ea typeface="Cambria Math"/>
                  </a:rPr>
                  <a:t>: coeficiente de absorção da tendência (aclive ou declive)</a:t>
                </a:r>
              </a:p>
              <a:p>
                <a:pPr lvl="1"/>
                <a:endParaRPr lang="pt-BR" dirty="0">
                  <a:latin typeface="Cambria Math"/>
                  <a:ea typeface="Cambria Math"/>
                </a:endParaRPr>
              </a:p>
              <a:p>
                <a:pPr lvl="1"/>
                <a:r>
                  <a:rPr lang="pt-BR" i="1" dirty="0" smtClean="0"/>
                  <a:t>t</a:t>
                </a:r>
                <a:r>
                  <a:rPr lang="pt-BR" dirty="0" smtClean="0"/>
                  <a:t> : índice do valor (ou período observado) observado</a:t>
                </a:r>
              </a:p>
              <a:p>
                <a:pPr lvl="1"/>
                <a:r>
                  <a:rPr lang="pt-BR" i="1" dirty="0" smtClean="0"/>
                  <a:t>h</a:t>
                </a:r>
                <a:r>
                  <a:rPr lang="pt-BR" dirty="0" smtClean="0"/>
                  <a:t>: valor que representa a quantidade de períodos estão sendo considerados na previsão</a:t>
                </a:r>
              </a:p>
              <a:p>
                <a:pPr lvl="1"/>
                <a:endParaRPr lang="pt-BR" sz="1050" dirty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068960"/>
                <a:ext cx="6264696" cy="4316566"/>
              </a:xfrm>
              <a:prstGeom prst="rect">
                <a:avLst/>
              </a:prstGeom>
              <a:blipFill rotWithShape="1">
                <a:blip r:embed="rId2"/>
                <a:stretch>
                  <a:fillRect l="-778" t="-705" r="-2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2"/>
              <p:cNvSpPr txBox="1"/>
              <p:nvPr/>
            </p:nvSpPr>
            <p:spPr>
              <a:xfrm>
                <a:off x="1259632" y="1844824"/>
                <a:ext cx="6264696" cy="1368152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>
                              <a:latin typeface="Cambria Math"/>
                            </a:rPr>
                            <m:t>𝑡</m:t>
                          </m:r>
                          <m:r>
                            <a:rPr lang="pt-BR" sz="2400" b="0" i="1">
                              <a:latin typeface="Cambria Math"/>
                            </a:rPr>
                            <m:t>+</m:t>
                          </m:r>
                          <m:r>
                            <a:rPr lang="pt-BR" sz="2400" b="0" i="1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pt-BR" sz="2400" b="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2400" b="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t-BR" sz="2400" b="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b="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>
                              <a:latin typeface="Cambria Math"/>
                            </a:rPr>
                            <m:t>h𝑏</m:t>
                          </m:r>
                        </m:e>
                        <m:sub>
                          <m:r>
                            <a:rPr lang="pt-BR" sz="2400" b="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2400" b="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t-BR" sz="2400" b="0" i="1">
                          <a:latin typeface="Cambria Math"/>
                        </a:rPr>
                        <m:t>=</m:t>
                      </m:r>
                      <m:r>
                        <a:rPr lang="pt-BR" sz="2400" b="0" i="1">
                          <a:latin typeface="Cambria Math"/>
                          <a:ea typeface="Cambria Math"/>
                        </a:rPr>
                        <m:t>𝛼</m:t>
                      </m:r>
                      <m:sSub>
                        <m:sSubPr>
                          <m:ctrlPr>
                            <a:rPr lang="pt-BR" sz="2400" b="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pt-BR" sz="2400" b="0" i="1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2400" b="0" i="1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pt-BR" sz="2400" b="0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pt-BR" sz="2400" b="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400" b="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pt-BR" sz="2400" b="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400" b="0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b="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400" b="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pt-BR" sz="2400" b="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2400" b="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t-BR" sz="2400" b="0" i="1">
                          <a:latin typeface="Cambria Math"/>
                        </a:rPr>
                        <m:t>=</m:t>
                      </m:r>
                      <m:r>
                        <a:rPr lang="pt-BR" sz="2400" b="0" i="1">
                          <a:latin typeface="Cambria Math"/>
                          <a:ea typeface="Cambria Math"/>
                        </a:rPr>
                        <m:t>𝛽</m:t>
                      </m:r>
                      <m:d>
                        <m:dPr>
                          <m:ctrlPr>
                            <a:rPr lang="pt-BR" sz="2400" b="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400" b="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400" b="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400" b="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pt-BR" sz="2400" b="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pt-BR" sz="2400" b="0" i="1">
                          <a:latin typeface="Cambria Math"/>
                          <a:ea typeface="Cambria Math"/>
                        </a:rPr>
                        <m:t>+(1−</m:t>
                      </m:r>
                      <m:r>
                        <a:rPr lang="pt-BR" sz="2400" b="0" i="1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pt-BR" sz="2400" b="0" i="1">
                          <a:latin typeface="Cambria Math"/>
                          <a:ea typeface="Cambria Math"/>
                        </a:rPr>
                        <m:t>)</m:t>
                      </m:r>
                      <m:sSub>
                        <m:sSubPr>
                          <m:ctrlPr>
                            <a:rPr lang="pt-BR" sz="2400" b="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2400" b="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pt-BR" sz="2400" b="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5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844824"/>
                <a:ext cx="6264696" cy="13681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 cmpd="sng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2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Forecasting</a:t>
            </a:r>
            <a:r>
              <a:rPr lang="pt-BR" dirty="0" smtClean="0"/>
              <a:t>: </a:t>
            </a:r>
            <a:r>
              <a:rPr lang="pt-BR" dirty="0" err="1" smtClean="0"/>
              <a:t>Holt</a:t>
            </a:r>
            <a:r>
              <a:rPr lang="pt-BR" dirty="0" smtClean="0"/>
              <a:t> exponencial simples: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739425"/>
              </p:ext>
            </p:extLst>
          </p:nvPr>
        </p:nvGraphicFramePr>
        <p:xfrm>
          <a:off x="435819" y="548680"/>
          <a:ext cx="1219200" cy="273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/>
                <a:gridCol w="609600"/>
              </a:tblGrid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el-GR" sz="1600" u="none" strike="noStrike" dirty="0">
                          <a:effectLst/>
                        </a:rPr>
                        <a:t>α=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u="none" strike="noStrike" dirty="0" smtClean="0">
                          <a:effectLst/>
                        </a:rPr>
                        <a:t>0,8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1587946" y="476672"/>
            <a:ext cx="665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(Coeficiente de suavização do nível)</a:t>
            </a:r>
            <a:endParaRPr lang="pt-BR" dirty="0">
              <a:solidFill>
                <a:schemeClr val="accent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312886"/>
              </p:ext>
            </p:extLst>
          </p:nvPr>
        </p:nvGraphicFramePr>
        <p:xfrm>
          <a:off x="435728" y="908720"/>
          <a:ext cx="1219200" cy="273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/>
                <a:gridCol w="609600"/>
              </a:tblGrid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el-GR" sz="1600" u="none" strike="noStrike" dirty="0">
                          <a:effectLst/>
                          <a:latin typeface="Cambria Math"/>
                          <a:ea typeface="Cambria Math"/>
                        </a:rPr>
                        <a:t>𝛽</a:t>
                      </a:r>
                      <a:r>
                        <a:rPr lang="el-GR" sz="1600" u="none" strike="noStrike" dirty="0" smtClean="0">
                          <a:effectLst/>
                        </a:rPr>
                        <a:t>=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1597903" y="836712"/>
            <a:ext cx="665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(Coeficiente de suavização da tendência)</a:t>
            </a:r>
            <a:endParaRPr lang="pt-BR" dirty="0">
              <a:solidFill>
                <a:schemeClr val="accent1"/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74242"/>
              </p:ext>
            </p:extLst>
          </p:nvPr>
        </p:nvGraphicFramePr>
        <p:xfrm>
          <a:off x="467544" y="1340768"/>
          <a:ext cx="2520280" cy="43878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9600"/>
                <a:gridCol w="912812"/>
                <a:gridCol w="997868"/>
              </a:tblGrid>
              <a:tr h="3683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t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Data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incidentes (*100)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07/03/2012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9,75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18/04/2012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30/05/2012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8,5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11/07/2012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29/08/2012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10/10/2012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28/11/2012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16/01/2013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06/03/2013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17/04/2013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29/05/2013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10/07/2013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8,5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28/08/2013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09/10/2013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9,5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27/11/2013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15/01/2014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10,5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26/02/2014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10,75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02/04/2014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62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Forecasting</a:t>
            </a:r>
            <a:r>
              <a:rPr lang="pt-BR" dirty="0" smtClean="0"/>
              <a:t>: </a:t>
            </a:r>
            <a:r>
              <a:rPr lang="pt-BR" dirty="0" err="1" smtClean="0"/>
              <a:t>Holt</a:t>
            </a:r>
            <a:r>
              <a:rPr lang="pt-BR" dirty="0" smtClean="0"/>
              <a:t> exponencial simples: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735473"/>
              </p:ext>
            </p:extLst>
          </p:nvPr>
        </p:nvGraphicFramePr>
        <p:xfrm>
          <a:off x="435819" y="476672"/>
          <a:ext cx="1219200" cy="273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/>
                <a:gridCol w="609600"/>
              </a:tblGrid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el-GR" sz="1600" u="none" strike="noStrike" dirty="0">
                          <a:effectLst/>
                        </a:rPr>
                        <a:t>α=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u="none" strike="noStrike" dirty="0" smtClean="0">
                          <a:effectLst/>
                        </a:rPr>
                        <a:t>0,8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1587946" y="404664"/>
            <a:ext cx="665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(Coeficiente de suavização do nível)</a:t>
            </a:r>
            <a:endParaRPr lang="pt-BR" dirty="0">
              <a:solidFill>
                <a:schemeClr val="accent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04192"/>
              </p:ext>
            </p:extLst>
          </p:nvPr>
        </p:nvGraphicFramePr>
        <p:xfrm>
          <a:off x="435728" y="836712"/>
          <a:ext cx="1219200" cy="273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/>
                <a:gridCol w="609600"/>
              </a:tblGrid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el-GR" sz="1600" u="none" strike="noStrike" dirty="0">
                          <a:effectLst/>
                          <a:latin typeface="Cambria Math"/>
                          <a:ea typeface="Cambria Math"/>
                        </a:rPr>
                        <a:t>𝛽</a:t>
                      </a:r>
                      <a:r>
                        <a:rPr lang="el-GR" sz="1600" u="none" strike="noStrike" dirty="0" smtClean="0">
                          <a:effectLst/>
                        </a:rPr>
                        <a:t>=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1597903" y="764704"/>
            <a:ext cx="665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(Coeficiente de suavização da tendência)</a:t>
            </a:r>
            <a:endParaRPr lang="pt-BR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20621"/>
              </p:ext>
            </p:extLst>
          </p:nvPr>
        </p:nvGraphicFramePr>
        <p:xfrm>
          <a:off x="471116" y="1196752"/>
          <a:ext cx="3609383" cy="46075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18124"/>
                <a:gridCol w="912812"/>
                <a:gridCol w="869748"/>
                <a:gridCol w="368300"/>
                <a:gridCol w="422275"/>
                <a:gridCol w="518124"/>
              </a:tblGrid>
              <a:tr h="3683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t</a:t>
                      </a:r>
                      <a:endParaRPr lang="pt-BR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Data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incidentes (*100)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l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b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 dirty="0" smtClean="0">
                          <a:effectLst/>
                        </a:rPr>
                        <a:t>y</a:t>
                      </a:r>
                      <a:endParaRPr lang="pt-BR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2095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0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9,75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-0,75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1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07/03/2012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9,75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2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18/04/2012</a:t>
                      </a:r>
                      <a:endParaRPr lang="pt-BR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9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3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30/05/2012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8,5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4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11/07/2012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8</a:t>
                      </a:r>
                      <a:endParaRPr lang="pt-BR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5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29/08/2012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7,5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6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10/10/2012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7,25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7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28/11/2012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7,25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8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16/01/2013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7,25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9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06/03/2013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7,25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10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17/04/2013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7,5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11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29/05/2013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8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12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10/07/2013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8,5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13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28/08/2013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9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14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09/10/2013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9,5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15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27/11/2013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10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16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15/01/2014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10,5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17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26/02/2014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10,75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18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02/04/2014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11</a:t>
                      </a:r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4139952" y="1628800"/>
            <a:ext cx="6656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1º acrescenta-se uma linha para o setup do modelo;</a:t>
            </a:r>
          </a:p>
          <a:p>
            <a:pPr marL="712788"/>
            <a:r>
              <a:rPr lang="pt-BR" i="1" dirty="0" smtClean="0">
                <a:solidFill>
                  <a:schemeClr val="accent1"/>
                </a:solidFill>
                <a:latin typeface="Cambira math"/>
              </a:rPr>
              <a:t>l</a:t>
            </a:r>
            <a:r>
              <a:rPr lang="pt-BR" i="1" baseline="-25000" dirty="0" smtClean="0">
                <a:solidFill>
                  <a:schemeClr val="accent1"/>
                </a:solidFill>
                <a:latin typeface="Cambira math"/>
              </a:rPr>
              <a:t>0</a:t>
            </a:r>
            <a:r>
              <a:rPr lang="pt-BR" i="1" dirty="0" smtClean="0">
                <a:solidFill>
                  <a:schemeClr val="accent1"/>
                </a:solidFill>
                <a:latin typeface="Cambira math"/>
              </a:rPr>
              <a:t> = y</a:t>
            </a:r>
            <a:r>
              <a:rPr lang="pt-BR" i="1" baseline="-25000" dirty="0" smtClean="0">
                <a:solidFill>
                  <a:schemeClr val="accent1"/>
                </a:solidFill>
                <a:latin typeface="Cambira math"/>
              </a:rPr>
              <a:t>1</a:t>
            </a:r>
            <a:endParaRPr lang="pt-BR" i="1" baseline="-25000" dirty="0">
              <a:solidFill>
                <a:schemeClr val="accent1"/>
              </a:solidFill>
              <a:latin typeface="Cambira math"/>
            </a:endParaRPr>
          </a:p>
          <a:p>
            <a:pPr marL="712788"/>
            <a:r>
              <a:rPr lang="pt-BR" i="1" dirty="0" smtClean="0">
                <a:solidFill>
                  <a:schemeClr val="accent1"/>
                </a:solidFill>
                <a:latin typeface="Cambira math"/>
              </a:rPr>
              <a:t>b</a:t>
            </a:r>
            <a:r>
              <a:rPr lang="pt-BR" i="1" baseline="-25000" dirty="0">
                <a:solidFill>
                  <a:schemeClr val="accent1"/>
                </a:solidFill>
                <a:latin typeface="Cambira math"/>
              </a:rPr>
              <a:t>0</a:t>
            </a:r>
            <a:r>
              <a:rPr lang="pt-BR" i="1" dirty="0" smtClean="0">
                <a:solidFill>
                  <a:schemeClr val="accent1"/>
                </a:solidFill>
                <a:latin typeface="Cambira math"/>
              </a:rPr>
              <a:t> = y</a:t>
            </a:r>
            <a:r>
              <a:rPr lang="pt-BR" i="1" baseline="-25000" dirty="0">
                <a:solidFill>
                  <a:schemeClr val="accent1"/>
                </a:solidFill>
                <a:latin typeface="Cambira math"/>
              </a:rPr>
              <a:t>2</a:t>
            </a:r>
            <a:r>
              <a:rPr lang="pt-BR" i="1" dirty="0" smtClean="0">
                <a:solidFill>
                  <a:schemeClr val="accent1"/>
                </a:solidFill>
                <a:latin typeface="Cambira math"/>
              </a:rPr>
              <a:t>-y</a:t>
            </a:r>
            <a:r>
              <a:rPr lang="pt-BR" i="1" baseline="-25000" dirty="0">
                <a:solidFill>
                  <a:schemeClr val="accent1"/>
                </a:solidFill>
                <a:latin typeface="Cambira math"/>
              </a:rPr>
              <a:t>1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endParaRPr lang="pt-B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9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Forecasting</a:t>
            </a:r>
            <a:r>
              <a:rPr lang="pt-BR" dirty="0" smtClean="0"/>
              <a:t>: </a:t>
            </a:r>
            <a:r>
              <a:rPr lang="pt-BR" dirty="0" err="1" smtClean="0"/>
              <a:t>Holt</a:t>
            </a:r>
            <a:r>
              <a:rPr lang="pt-BR" dirty="0" smtClean="0"/>
              <a:t> exponencial simples: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726678"/>
              </p:ext>
            </p:extLst>
          </p:nvPr>
        </p:nvGraphicFramePr>
        <p:xfrm>
          <a:off x="435819" y="404664"/>
          <a:ext cx="1219200" cy="273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/>
                <a:gridCol w="609600"/>
              </a:tblGrid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el-GR" sz="1600" u="none" strike="noStrike" dirty="0">
                          <a:effectLst/>
                        </a:rPr>
                        <a:t>α=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u="none" strike="noStrike" dirty="0" smtClean="0">
                          <a:effectLst/>
                        </a:rPr>
                        <a:t>0,8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1587946" y="332656"/>
            <a:ext cx="665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(Coeficiente de suavização do nível)</a:t>
            </a:r>
            <a:endParaRPr lang="pt-BR" dirty="0">
              <a:solidFill>
                <a:schemeClr val="accent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745311"/>
              </p:ext>
            </p:extLst>
          </p:nvPr>
        </p:nvGraphicFramePr>
        <p:xfrm>
          <a:off x="435728" y="764704"/>
          <a:ext cx="1219200" cy="273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/>
                <a:gridCol w="609600"/>
              </a:tblGrid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el-GR" sz="1600" u="none" strike="noStrike" dirty="0">
                          <a:effectLst/>
                          <a:latin typeface="Cambria Math"/>
                          <a:ea typeface="Cambria Math"/>
                        </a:rPr>
                        <a:t>𝛽</a:t>
                      </a:r>
                      <a:r>
                        <a:rPr lang="el-GR" sz="1600" u="none" strike="noStrike" dirty="0" smtClean="0">
                          <a:effectLst/>
                        </a:rPr>
                        <a:t>=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1597903" y="692696"/>
            <a:ext cx="665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(Coeficiente de suavização da tendência)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572000" y="1692868"/>
            <a:ext cx="457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2º as fórmulas são aplicadas a partir da linha 1</a:t>
            </a:r>
            <a:endParaRPr lang="pt-BR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738614"/>
              </p:ext>
            </p:extLst>
          </p:nvPr>
        </p:nvGraphicFramePr>
        <p:xfrm>
          <a:off x="467544" y="1124744"/>
          <a:ext cx="4049712" cy="44805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9600"/>
                <a:gridCol w="900112"/>
                <a:gridCol w="793428"/>
                <a:gridCol w="527372"/>
                <a:gridCol w="609600"/>
                <a:gridCol w="609600"/>
              </a:tblGrid>
              <a:tr h="3683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t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Data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incidentes (*100)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l</a:t>
                      </a:r>
                      <a:endParaRPr lang="pt-BR" sz="14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b</a:t>
                      </a:r>
                      <a:endParaRPr lang="pt-BR" sz="14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y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9,750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-0,750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07/03/2012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9,75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9,525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-0,450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9,000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18/04/2012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9,023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-0,270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9,075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30/05/2012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8,5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8,576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-0,162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8,753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11/07/2012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8,124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-0,097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8,414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29/08/2012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7,658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-0,058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8,027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10/10/2012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7,355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-0,035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7,600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28/11/2012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7,271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-0,021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7,320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16/01/2013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7,250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-0,013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7,250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06/03/2013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7,246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-0,008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7,237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17/04/2013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7,422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-0,005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7,239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29/05/2013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7,825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-0,003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7,417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10/07/2013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8,5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8,297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-0,002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7,822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28/08/2013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8,789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-0,001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8,295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09/10/2013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9,5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9,286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-0,001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8,788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27/11/2013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9,786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0,000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9,286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15/01/2014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10,5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10,286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0,000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9,785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26/02/2014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10,75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10,611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0,000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10,285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02/04/2014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10,883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0,000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10,610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2"/>
              <p:cNvSpPr txBox="1"/>
              <p:nvPr/>
            </p:nvSpPr>
            <p:spPr>
              <a:xfrm>
                <a:off x="4788024" y="2276872"/>
                <a:ext cx="6264696" cy="1368152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pt-BR" sz="2400" b="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t-BR" sz="2400" b="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h𝑏</m:t>
                          </m:r>
                        </m:e>
                        <m:sub>
                          <m: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t-BR" sz="2400" b="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2400" b="0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  <m:sSub>
                        <m:sSubPr>
                          <m:ctrlP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pt-BR" sz="2400" b="0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400" b="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pt-BR" sz="2400" b="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b="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400" b="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pt-BR" sz="2400" b="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b="0" dirty="0">
                  <a:solidFill>
                    <a:srgbClr val="0070C0"/>
                  </a:solidFill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t-BR" sz="2400" b="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2400" b="0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𝛽</m:t>
                      </m:r>
                      <m:d>
                        <m:dPr>
                          <m:ctrlP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400" b="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400" b="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pt-BR" sz="2400" b="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pt-BR" sz="2400" b="0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+(1−</m:t>
                      </m:r>
                      <m:r>
                        <a:rPr lang="pt-BR" sz="2400" b="0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pt-BR" sz="2400" b="0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sSub>
                        <m:sSubPr>
                          <m:ctrlP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276872"/>
                <a:ext cx="6264696" cy="1368152"/>
              </a:xfrm>
              <a:prstGeom prst="rect">
                <a:avLst/>
              </a:prstGeom>
              <a:blipFill rotWithShape="1">
                <a:blip r:embed="rId2"/>
                <a:stretch>
                  <a:fillRect l="-195"/>
                </a:stretch>
              </a:blipFill>
              <a:ln w="9525" cmpd="sng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31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Análise </a:t>
            </a:r>
            <a:r>
              <a:rPr lang="pt-BR" dirty="0" err="1" smtClean="0"/>
              <a:t>monovariada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Emprego de modelos quantitativos para descrição de amostras de dados relativos a um único atributo</a:t>
            </a:r>
          </a:p>
          <a:p>
            <a:r>
              <a:rPr lang="pt-BR" dirty="0" smtClean="0"/>
              <a:t>Perguntas que a análise </a:t>
            </a:r>
            <a:r>
              <a:rPr lang="pt-BR" dirty="0" err="1" smtClean="0"/>
              <a:t>monovariada</a:t>
            </a:r>
            <a:r>
              <a:rPr lang="pt-BR" dirty="0" smtClean="0"/>
              <a:t> pode responder:</a:t>
            </a:r>
          </a:p>
          <a:p>
            <a:pPr lvl="1"/>
            <a:r>
              <a:rPr lang="pt-BR" dirty="0" smtClean="0"/>
              <a:t>Qual é o  comportamento de um determinado fenômeno?</a:t>
            </a:r>
          </a:p>
          <a:p>
            <a:pPr lvl="2"/>
            <a:r>
              <a:rPr lang="pt-BR" dirty="0" smtClean="0"/>
              <a:t>O diretor de um hospital precisa determinar qual é a quantidade de atendimentos realizados no ambulatório, de maneira a avaliar a capacidade de atendimento instalada</a:t>
            </a:r>
          </a:p>
          <a:p>
            <a:pPr lvl="2"/>
            <a:r>
              <a:rPr lang="pt-BR" dirty="0" smtClean="0"/>
              <a:t>O gerente de qualidade de uma fábrica de artefatos plásticos deseja verificar se a resistência plástica dos produtos é estável (está sob controle)</a:t>
            </a:r>
          </a:p>
          <a:p>
            <a:pPr lvl="2"/>
            <a:r>
              <a:rPr lang="pt-BR" dirty="0" smtClean="0"/>
              <a:t>O coordenador de um curso deseja verificar se o desempenho de uma determinada turma está dentro das metas esperadas </a:t>
            </a:r>
          </a:p>
        </p:txBody>
      </p:sp>
    </p:spTree>
    <p:extLst>
      <p:ext uri="{BB962C8B-B14F-4D97-AF65-F5344CB8AC3E}">
        <p14:creationId xmlns:p14="http://schemas.microsoft.com/office/powerpoint/2010/main" val="417409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Forecasting</a:t>
            </a:r>
            <a:r>
              <a:rPr lang="pt-BR" dirty="0" smtClean="0"/>
              <a:t>: </a:t>
            </a:r>
            <a:r>
              <a:rPr lang="pt-BR" dirty="0" err="1" smtClean="0"/>
              <a:t>Holt</a:t>
            </a:r>
            <a:r>
              <a:rPr lang="pt-BR" dirty="0" smtClean="0"/>
              <a:t> exponencial simples: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84102"/>
              </p:ext>
            </p:extLst>
          </p:nvPr>
        </p:nvGraphicFramePr>
        <p:xfrm>
          <a:off x="435819" y="404664"/>
          <a:ext cx="1219200" cy="273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/>
                <a:gridCol w="609600"/>
              </a:tblGrid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el-GR" sz="1600" u="none" strike="noStrike" dirty="0">
                          <a:effectLst/>
                        </a:rPr>
                        <a:t>α=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u="none" strike="noStrike" dirty="0" smtClean="0">
                          <a:effectLst/>
                        </a:rPr>
                        <a:t>0,8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1587946" y="332656"/>
            <a:ext cx="665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(Coeficiente de suavização do nível)</a:t>
            </a:r>
            <a:endParaRPr lang="pt-BR" dirty="0">
              <a:solidFill>
                <a:schemeClr val="accent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120044"/>
              </p:ext>
            </p:extLst>
          </p:nvPr>
        </p:nvGraphicFramePr>
        <p:xfrm>
          <a:off x="435728" y="764704"/>
          <a:ext cx="1219200" cy="273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/>
                <a:gridCol w="609600"/>
              </a:tblGrid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el-GR" sz="1600" u="none" strike="noStrike" dirty="0">
                          <a:effectLst/>
                          <a:latin typeface="Cambria Math"/>
                          <a:ea typeface="Cambria Math"/>
                        </a:rPr>
                        <a:t>𝛽</a:t>
                      </a:r>
                      <a:r>
                        <a:rPr lang="el-GR" sz="1600" u="none" strike="noStrike" dirty="0" smtClean="0">
                          <a:effectLst/>
                        </a:rPr>
                        <a:t>=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1597903" y="692696"/>
            <a:ext cx="665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(Coeficiente de suavização da tendência)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076056" y="2052321"/>
            <a:ext cx="457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1"/>
                </a:solidFill>
              </a:rPr>
              <a:t>3º calculam-se os erros</a:t>
            </a:r>
            <a:endParaRPr lang="pt-BR" sz="16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150105"/>
              </p:ext>
            </p:extLst>
          </p:nvPr>
        </p:nvGraphicFramePr>
        <p:xfrm>
          <a:off x="467544" y="1124744"/>
          <a:ext cx="4465407" cy="46939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0078"/>
                <a:gridCol w="900112"/>
                <a:gridCol w="611833"/>
                <a:gridCol w="536575"/>
                <a:gridCol w="470078"/>
                <a:gridCol w="536575"/>
                <a:gridCol w="470078"/>
                <a:gridCol w="470078"/>
              </a:tblGrid>
              <a:tr h="3683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t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Data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incidentes (*100)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l</a:t>
                      </a:r>
                      <a:endParaRPr lang="pt-BR" sz="14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b</a:t>
                      </a:r>
                      <a:endParaRPr lang="pt-BR" sz="14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y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9,750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-0,750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7,69%</a:t>
                      </a: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07/03/2012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9,75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9,525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-0,450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9,000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18/04/2012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9,023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-0,270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9,075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1,56%</a:t>
                      </a: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30/05/2012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8,5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8,576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-0,162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8,753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3,53%</a:t>
                      </a: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11/07/2012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8,124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-0,097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8,414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5,40%</a:t>
                      </a: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29/08/2012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7,658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-0,058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8,027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3,38%</a:t>
                      </a: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10/10/2012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7,355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-0,035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7,600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0,20%</a:t>
                      </a: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28/11/2012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7,271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-0,021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7,320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0,066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0,91%</a:t>
                      </a: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16/01/2013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7,250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-0,013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7,250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0,87%</a:t>
                      </a: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06/03/2013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7,246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-0,008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7,237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0,299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3,99%</a:t>
                      </a: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17/04/2013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7,422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-0,005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7,239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7,64%</a:t>
                      </a: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29/05/2013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7,825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-0,003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7,417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0,698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8,21%</a:t>
                      </a: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10/07/2013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8,5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8,297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-0,002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7,822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8,00%</a:t>
                      </a: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28/08/2013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8,789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-0,001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8,295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7,61%</a:t>
                      </a: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09/10/2013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9,5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9,286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-0,001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8,788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0,722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7,22%</a:t>
                      </a: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27/11/2013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9,786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0,000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9,286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6,86%</a:t>
                      </a: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15/01/2014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10,5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10,286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0,000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9,785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4,36%</a:t>
                      </a: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26/02/2014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10,75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10,611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0,000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10,285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3,57%</a:t>
                      </a: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02/04/2014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10,883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0,000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10,610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2"/>
              <p:cNvSpPr txBox="1"/>
              <p:nvPr/>
            </p:nvSpPr>
            <p:spPr>
              <a:xfrm>
                <a:off x="5220072" y="2420888"/>
                <a:ext cx="6264696" cy="1368152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sz="20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t-BR" sz="2000" b="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0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20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0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𝑖𝑛𝑐𝑖𝑑𝑒𝑛𝑡𝑒𝑠</m:t>
                          </m:r>
                        </m:e>
                        <m:sub>
                          <m:r>
                            <a:rPr lang="pt-BR" sz="20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000" dirty="0" smtClean="0">
                  <a:solidFill>
                    <a:srgbClr val="0070C0"/>
                  </a:solidFill>
                </a:endParaRPr>
              </a:p>
              <a:p>
                <a:endParaRPr lang="pt-BR" sz="2000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%</m:t>
                          </m:r>
                        </m:e>
                        <m:sub>
                          <m:r>
                            <a:rPr lang="pt-BR" sz="20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t-BR" sz="2000" b="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000" b="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sz="2000" b="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𝑖𝑛𝑐𝑖𝑑𝑒𝑛𝑡𝑒𝑠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000" b="0" dirty="0">
                  <a:solidFill>
                    <a:srgbClr val="0070C0"/>
                  </a:solidFill>
                  <a:ea typeface="Cambria Math"/>
                </a:endParaRPr>
              </a:p>
              <a:p>
                <a:endParaRPr lang="pt-BR" sz="20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𝑀𝐴𝐸</m:t>
                      </m:r>
                      <m:r>
                        <a:rPr lang="pt-BR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nary>
                        </m:num>
                        <m:den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2000" dirty="0" smtClean="0">
                  <a:solidFill>
                    <a:srgbClr val="0070C0"/>
                  </a:solidFill>
                </a:endParaRPr>
              </a:p>
              <a:p>
                <a:endParaRPr lang="pt-BR" sz="2000" dirty="0" smtClean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𝑀𝐴𝑃𝐸</m:t>
                      </m:r>
                      <m:r>
                        <a:rPr lang="pt-BR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𝑒</m:t>
                              </m:r>
                              <m:r>
                                <a:rPr lang="pt-BR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%</m:t>
                              </m:r>
                            </m:e>
                          </m:nary>
                        </m:num>
                        <m:den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420888"/>
                <a:ext cx="6264696" cy="1368152"/>
              </a:xfrm>
              <a:prstGeom prst="rect">
                <a:avLst/>
              </a:prstGeom>
              <a:blipFill rotWithShape="1">
                <a:blip r:embed="rId2"/>
                <a:stretch>
                  <a:fillRect b="-100444"/>
                </a:stretch>
              </a:blipFill>
              <a:ln w="9525" cmpd="sng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060381"/>
              </p:ext>
            </p:extLst>
          </p:nvPr>
        </p:nvGraphicFramePr>
        <p:xfrm>
          <a:off x="5018207" y="1124744"/>
          <a:ext cx="1219200" cy="4394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9600"/>
                <a:gridCol w="6096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MAE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0,406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MAPE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4,50%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53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Forecasting</a:t>
            </a:r>
            <a:r>
              <a:rPr lang="pt-BR" dirty="0" smtClean="0"/>
              <a:t>: </a:t>
            </a:r>
            <a:r>
              <a:rPr lang="pt-BR" dirty="0" err="1" smtClean="0"/>
              <a:t>Holt</a:t>
            </a:r>
            <a:r>
              <a:rPr lang="pt-BR" dirty="0" smtClean="0"/>
              <a:t> exponencial simples: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63074"/>
              </p:ext>
            </p:extLst>
          </p:nvPr>
        </p:nvGraphicFramePr>
        <p:xfrm>
          <a:off x="435819" y="404664"/>
          <a:ext cx="1219200" cy="273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/>
                <a:gridCol w="609600"/>
              </a:tblGrid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el-GR" sz="1600" u="none" strike="noStrike" dirty="0">
                          <a:effectLst/>
                        </a:rPr>
                        <a:t>α=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u="none" strike="noStrike" dirty="0" smtClean="0">
                          <a:effectLst/>
                        </a:rPr>
                        <a:t>0,8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1587946" y="332656"/>
            <a:ext cx="665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(Coeficiente de suavização do nível)</a:t>
            </a:r>
            <a:endParaRPr lang="pt-BR" dirty="0">
              <a:solidFill>
                <a:schemeClr val="accent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206198"/>
              </p:ext>
            </p:extLst>
          </p:nvPr>
        </p:nvGraphicFramePr>
        <p:xfrm>
          <a:off x="435728" y="692696"/>
          <a:ext cx="1219200" cy="273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/>
                <a:gridCol w="609600"/>
              </a:tblGrid>
              <a:tr h="273050">
                <a:tc>
                  <a:txBody>
                    <a:bodyPr/>
                    <a:lstStyle/>
                    <a:p>
                      <a:pPr algn="ctr" rtl="0" fontAlgn="b"/>
                      <a:r>
                        <a:rPr lang="el-GR" sz="1600" u="none" strike="noStrike" dirty="0">
                          <a:effectLst/>
                          <a:latin typeface="Cambria Math"/>
                          <a:ea typeface="Cambria Math"/>
                        </a:rPr>
                        <a:t>𝛽</a:t>
                      </a:r>
                      <a:r>
                        <a:rPr lang="el-GR" sz="1600" u="none" strike="noStrike" dirty="0" smtClean="0">
                          <a:effectLst/>
                        </a:rPr>
                        <a:t>=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1597903" y="692696"/>
            <a:ext cx="665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(Coeficiente de suavização da tendência)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346340" y="5540650"/>
            <a:ext cx="457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3º as previsões são determinadas</a:t>
            </a:r>
            <a:endParaRPr lang="pt-BR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2"/>
              <p:cNvSpPr txBox="1"/>
              <p:nvPr/>
            </p:nvSpPr>
            <p:spPr>
              <a:xfrm>
                <a:off x="5436096" y="5959953"/>
                <a:ext cx="6264696" cy="504056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pt-BR" sz="2400" b="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t-BR" sz="2400" b="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h𝑏</m:t>
                          </m:r>
                        </m:e>
                        <m:sub>
                          <m:r>
                            <a:rPr lang="pt-BR" sz="24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959953"/>
                <a:ext cx="6264696" cy="504056"/>
              </a:xfrm>
              <a:prstGeom prst="rect">
                <a:avLst/>
              </a:prstGeom>
              <a:blipFill rotWithShape="1">
                <a:blip r:embed="rId2"/>
                <a:stretch>
                  <a:fillRect l="-292" b="-1220"/>
                </a:stretch>
              </a:blipFill>
              <a:ln w="9525" cmpd="sng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6205"/>
              </p:ext>
            </p:extLst>
          </p:nvPr>
        </p:nvGraphicFramePr>
        <p:xfrm>
          <a:off x="5297016" y="1052736"/>
          <a:ext cx="1219200" cy="4394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9600"/>
                <a:gridCol w="6096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MAE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0,406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MAPE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4,50%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82454"/>
              </p:ext>
            </p:extLst>
          </p:nvPr>
        </p:nvGraphicFramePr>
        <p:xfrm>
          <a:off x="395536" y="1056255"/>
          <a:ext cx="4734149" cy="5334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52087"/>
                <a:gridCol w="900112"/>
                <a:gridCol w="780049"/>
                <a:gridCol w="536575"/>
                <a:gridCol w="500063"/>
                <a:gridCol w="547538"/>
                <a:gridCol w="435125"/>
                <a:gridCol w="482600"/>
              </a:tblGrid>
              <a:tr h="33355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t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Data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incidentes (*100)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l</a:t>
                      </a:r>
                      <a:endParaRPr lang="pt-BR" sz="14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b</a:t>
                      </a:r>
                      <a:endParaRPr lang="pt-BR" sz="14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y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e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e%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897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9,750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-0,750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67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07/03/2012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9,75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9,525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-0,525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9,000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0,750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7,69%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67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18/04/2012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9,000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-0,368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9,000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67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30/05/2012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8,5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8,540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-0,257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8,633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0,133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1,56%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67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11/07/2012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8,085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-0,180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8,283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0,283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3,53%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67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29/08/2012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7,621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-0,126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7,905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0,405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5,40%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67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10/10/2012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7,324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-0,088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7,495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0,245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3,38%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67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28/11/2012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7,246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-0,062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7,235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0,20%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67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16/01/2013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7,230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-0,043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7,184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0,066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0,91%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67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06/03/2013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7,231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-0,030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7,187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0,063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0,87%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67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17/04/2013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7,5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7,410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-0,021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7,201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3,99%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67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29/05/2013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7,817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-0,015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7,389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0,611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7,64%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67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10/07/2013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8,5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8,291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-0,010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7,802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0,698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8,21%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67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28/08/2013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8,784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-0,007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8,280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0,720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8,00%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67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09/10/2013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9,5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9,283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-0,005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8,777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0,723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7,61%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67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27/11/2013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9,783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-0,004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9,278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0,722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7,22%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67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15/01/2014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10,5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10,284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-0,002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9,780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0,720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6,86%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67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26/02/2014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10,75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10,609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-0,002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10,281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0,469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4,36%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67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02/04/2014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10,882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-0,001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10,608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0,392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3,57%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67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h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67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10,881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67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10,880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667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10,879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8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Forecasting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 smtClean="0"/>
              <a:t>Exercício</a:t>
            </a:r>
          </a:p>
          <a:p>
            <a:r>
              <a:rPr lang="pt-BR" sz="2400" dirty="0" smtClean="0"/>
              <a:t>O arquivo passageiros.csv contem de dados relativos ao número (em milhares) de de passageiros em uma empresa aérea. Utilize o </a:t>
            </a:r>
            <a:r>
              <a:rPr lang="pt-BR" sz="2400" dirty="0" err="1" smtClean="0"/>
              <a:t>Holt</a:t>
            </a:r>
            <a:r>
              <a:rPr lang="pt-BR" sz="2400" dirty="0" smtClean="0"/>
              <a:t> Exponencial Simples para estimar a quantidade de passageiros pelos próximos 5 anos:</a:t>
            </a:r>
          </a:p>
        </p:txBody>
      </p:sp>
    </p:spTree>
    <p:extLst>
      <p:ext uri="{BB962C8B-B14F-4D97-AF65-F5344CB8AC3E}">
        <p14:creationId xmlns:p14="http://schemas.microsoft.com/office/powerpoint/2010/main" val="406635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Forecasting</a:t>
            </a:r>
            <a:r>
              <a:rPr lang="pt-BR" dirty="0" smtClean="0"/>
              <a:t>: HOLT-WINTERS (</a:t>
            </a:r>
            <a:r>
              <a:rPr lang="pt-BR" dirty="0" err="1" smtClean="0"/>
              <a:t>seasonal</a:t>
            </a:r>
            <a:r>
              <a:rPr lang="pt-BR" dirty="0" smtClean="0"/>
              <a:t> </a:t>
            </a:r>
            <a:r>
              <a:rPr lang="pt-BR" dirty="0" err="1" smtClean="0"/>
              <a:t>forecasting</a:t>
            </a:r>
            <a:r>
              <a:rPr lang="pt-BR" dirty="0" smtClean="0"/>
              <a:t>) = séries temporais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2978"/>
            <a:ext cx="7244602" cy="374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4" name="CaixaDeTexto 1063"/>
          <p:cNvSpPr txBox="1"/>
          <p:nvPr/>
        </p:nvSpPr>
        <p:spPr>
          <a:xfrm>
            <a:off x="926236" y="5445224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série possui um comportamento variável, incluindo o período (s),  o nível (L), a tendência (b) e o componente temporal (S – coeficiente sazonal).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99592" y="692696"/>
            <a:ext cx="72446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Holt</a:t>
            </a:r>
            <a:r>
              <a:rPr lang="pt-BR" dirty="0"/>
              <a:t> </a:t>
            </a:r>
            <a:r>
              <a:rPr lang="pt-BR" dirty="0" err="1"/>
              <a:t>Winters</a:t>
            </a:r>
            <a:r>
              <a:rPr lang="pt-BR" dirty="0"/>
              <a:t> considera as variações (para cima ou para baixo) do comportamento da </a:t>
            </a:r>
            <a:r>
              <a:rPr lang="pt-BR" dirty="0" smtClean="0"/>
              <a:t>série, do forma distribuída no tempo.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6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Forecasting</a:t>
            </a:r>
            <a:r>
              <a:rPr lang="pt-BR" dirty="0" smtClean="0"/>
              <a:t> – HOLT WINTERS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244602" cy="374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63" name="Grupo 1062"/>
          <p:cNvGrpSpPr/>
          <p:nvPr/>
        </p:nvGrpSpPr>
        <p:grpSpPr>
          <a:xfrm>
            <a:off x="1475656" y="2564904"/>
            <a:ext cx="5688632" cy="3384376"/>
            <a:chOff x="1475656" y="2276872"/>
            <a:chExt cx="5688632" cy="3384376"/>
          </a:xfrm>
        </p:grpSpPr>
        <p:grpSp>
          <p:nvGrpSpPr>
            <p:cNvPr id="1062" name="Grupo 1061"/>
            <p:cNvGrpSpPr/>
            <p:nvPr/>
          </p:nvGrpSpPr>
          <p:grpSpPr>
            <a:xfrm>
              <a:off x="1475656" y="2276872"/>
              <a:ext cx="5040560" cy="3384376"/>
              <a:chOff x="1475656" y="2276872"/>
              <a:chExt cx="5040560" cy="3384376"/>
            </a:xfrm>
          </p:grpSpPr>
          <p:cxnSp>
            <p:nvCxnSpPr>
              <p:cNvPr id="5" name="Conector reto 4"/>
              <p:cNvCxnSpPr/>
              <p:nvPr/>
            </p:nvCxnSpPr>
            <p:spPr>
              <a:xfrm flipV="1">
                <a:off x="1475656" y="2276872"/>
                <a:ext cx="0" cy="338437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/>
              <p:cNvCxnSpPr/>
              <p:nvPr/>
            </p:nvCxnSpPr>
            <p:spPr>
              <a:xfrm flipV="1">
                <a:off x="2123728" y="2276872"/>
                <a:ext cx="0" cy="338437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/>
              <p:cNvCxnSpPr/>
              <p:nvPr/>
            </p:nvCxnSpPr>
            <p:spPr>
              <a:xfrm flipV="1">
                <a:off x="2771800" y="2276872"/>
                <a:ext cx="0" cy="338437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 flipV="1">
                <a:off x="3635896" y="2276872"/>
                <a:ext cx="0" cy="338437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/>
              <p:cNvCxnSpPr/>
              <p:nvPr/>
            </p:nvCxnSpPr>
            <p:spPr>
              <a:xfrm flipV="1">
                <a:off x="4427984" y="2276872"/>
                <a:ext cx="21901" cy="338437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/>
              <p:nvPr/>
            </p:nvCxnSpPr>
            <p:spPr>
              <a:xfrm flipV="1">
                <a:off x="5148064" y="2276872"/>
                <a:ext cx="0" cy="338437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 flipV="1">
                <a:off x="5868144" y="2276872"/>
                <a:ext cx="0" cy="338437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 flipV="1">
                <a:off x="6516216" y="2276872"/>
                <a:ext cx="0" cy="338437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Conector reto 77"/>
            <p:cNvCxnSpPr/>
            <p:nvPr/>
          </p:nvCxnSpPr>
          <p:spPr>
            <a:xfrm flipV="1">
              <a:off x="7164288" y="2276872"/>
              <a:ext cx="0" cy="33843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6" name="CaixaDeTexto 1065"/>
          <p:cNvSpPr txBox="1"/>
          <p:nvPr/>
        </p:nvSpPr>
        <p:spPr>
          <a:xfrm>
            <a:off x="1619672" y="587727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2218663" y="587861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2906844" y="587727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3770940" y="588129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4572000" y="587200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5292080" y="586271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6012160" y="585341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6660232" y="58547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495266" y="548680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série possui um comportamento variável, incluindo o período (s),  o nível (L), a tendência (b)</a:t>
            </a:r>
            <a:r>
              <a:rPr lang="pt-BR" dirty="0"/>
              <a:t> e o componente temporal (S – coeficiente sazonal</a:t>
            </a:r>
            <a:r>
              <a:rPr lang="pt-BR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071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Forecasting</a:t>
            </a:r>
            <a:r>
              <a:rPr lang="pt-BR" dirty="0" smtClean="0"/>
              <a:t> – HOLT WINTERS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244602" cy="374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68" name="Conector reto 1067"/>
          <p:cNvCxnSpPr/>
          <p:nvPr/>
        </p:nvCxnSpPr>
        <p:spPr>
          <a:xfrm>
            <a:off x="395536" y="4653136"/>
            <a:ext cx="3096344" cy="0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395536" y="3933056"/>
            <a:ext cx="3096344" cy="0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CaixaDeTexto 1068"/>
          <p:cNvSpPr txBox="1"/>
          <p:nvPr/>
        </p:nvSpPr>
        <p:spPr>
          <a:xfrm>
            <a:off x="397667" y="413978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95266" y="548680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série possui um comportamento variável, incluindo o período (s),  o nível (L), a tendência (b) </a:t>
            </a:r>
            <a:r>
              <a:rPr lang="pt-BR" dirty="0"/>
              <a:t>e o componente temporal (S – coeficiente sazonal</a:t>
            </a:r>
            <a:r>
              <a:rPr lang="pt-BR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976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Forecasting</a:t>
            </a:r>
            <a:r>
              <a:rPr lang="pt-BR" dirty="0" smtClean="0"/>
              <a:t> – HOLT WINTERS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244602" cy="374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71" name="Conector reto 1070"/>
          <p:cNvCxnSpPr/>
          <p:nvPr/>
        </p:nvCxnSpPr>
        <p:spPr>
          <a:xfrm>
            <a:off x="538892" y="2420888"/>
            <a:ext cx="2552458" cy="237626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/>
          <p:nvPr/>
        </p:nvCxnSpPr>
        <p:spPr>
          <a:xfrm flipH="1">
            <a:off x="469675" y="3717032"/>
            <a:ext cx="3670277" cy="302433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/>
          <p:cNvCxnSpPr/>
          <p:nvPr/>
        </p:nvCxnSpPr>
        <p:spPr>
          <a:xfrm>
            <a:off x="1619672" y="1412776"/>
            <a:ext cx="3024336" cy="280831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/>
          <p:cNvCxnSpPr/>
          <p:nvPr/>
        </p:nvCxnSpPr>
        <p:spPr>
          <a:xfrm flipH="1">
            <a:off x="1619672" y="2564904"/>
            <a:ext cx="4822406" cy="403244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7" name="CaixaDeTexto 1076"/>
          <p:cNvSpPr txBox="1"/>
          <p:nvPr/>
        </p:nvSpPr>
        <p:spPr>
          <a:xfrm>
            <a:off x="548783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b</a:t>
            </a:r>
            <a:endParaRPr lang="pt-BR" b="1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1907704" y="14127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b</a:t>
            </a:r>
            <a:endParaRPr lang="pt-BR" b="1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1403648" y="63000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b</a:t>
            </a:r>
            <a:endParaRPr lang="pt-BR" b="1" dirty="0"/>
          </a:p>
        </p:txBody>
      </p:sp>
      <p:sp>
        <p:nvSpPr>
          <p:cNvPr id="110" name="CaixaDeTexto 109"/>
          <p:cNvSpPr txBox="1"/>
          <p:nvPr/>
        </p:nvSpPr>
        <p:spPr>
          <a:xfrm>
            <a:off x="467544" y="62280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b</a:t>
            </a:r>
            <a:endParaRPr lang="pt-BR" b="1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495266" y="548680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série possui um comportamento variável, incluindo o período (s),  o nível (L), a tendência (b)</a:t>
            </a:r>
            <a:r>
              <a:rPr lang="pt-BR" dirty="0"/>
              <a:t> e o componente temporal (S – coeficiente sazonal</a:t>
            </a:r>
            <a:r>
              <a:rPr lang="pt-BR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271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Forecasting</a:t>
            </a:r>
            <a:r>
              <a:rPr lang="pt-BR" dirty="0" smtClean="0"/>
              <a:t>: HOLT WINTERS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463193" y="332656"/>
            <a:ext cx="8680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Modelo </a:t>
            </a:r>
            <a:r>
              <a:rPr lang="pt-BR" b="1" dirty="0" err="1" smtClean="0"/>
              <a:t>Holt</a:t>
            </a:r>
            <a:r>
              <a:rPr lang="pt-BR" b="1" dirty="0" smtClean="0"/>
              <a:t> </a:t>
            </a:r>
            <a:r>
              <a:rPr lang="pt-BR" b="1" dirty="0" err="1" smtClean="0"/>
              <a:t>Winters</a:t>
            </a:r>
            <a:endParaRPr lang="pt-BR" b="1" dirty="0" smtClean="0"/>
          </a:p>
          <a:p>
            <a:r>
              <a:rPr lang="pt-BR" dirty="0" smtClean="0"/>
              <a:t>Dada a demanda de transporte de equipamentos de uma empresa, considere a observação de 18 meses e determine a tendência para o próximo semestre (19º ao 24º mês).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00866"/>
              </p:ext>
            </p:extLst>
          </p:nvPr>
        </p:nvGraphicFramePr>
        <p:xfrm>
          <a:off x="463193" y="1268760"/>
          <a:ext cx="1347147" cy="48312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3149"/>
                <a:gridCol w="363324"/>
                <a:gridCol w="750674"/>
              </a:tblGrid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t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Mês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Demanda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jan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err="1">
                          <a:effectLst/>
                        </a:rPr>
                        <a:t>fev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93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mar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153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abr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mai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102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err="1">
                          <a:effectLst/>
                        </a:rPr>
                        <a:t>jun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141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jul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113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ago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99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set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180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out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162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nov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122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dez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181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jan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170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fev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143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mar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185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abr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mai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162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jun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205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err="1">
                          <a:effectLst/>
                        </a:rPr>
                        <a:t>jul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pt-BR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err="1">
                          <a:effectLst/>
                        </a:rPr>
                        <a:t>ago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pt-BR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set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pt-BR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2123728" y="1283520"/>
            <a:ext cx="4320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err="1" smtClean="0"/>
              <a:t>Pre</a:t>
            </a:r>
            <a:r>
              <a:rPr lang="pt-BR" u="sng" dirty="0" smtClean="0"/>
              <a:t> análise dos dados</a:t>
            </a:r>
          </a:p>
          <a:p>
            <a:r>
              <a:rPr lang="pt-BR" dirty="0" smtClean="0"/>
              <a:t>Um gráfico de linhas pode demonstrar o comportamento geral dos dados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u="sng" dirty="0" smtClean="0"/>
          </a:p>
          <a:p>
            <a:endParaRPr lang="pt-BR" u="sng" dirty="0"/>
          </a:p>
          <a:p>
            <a:endParaRPr lang="pt-BR" u="sng" dirty="0" smtClean="0"/>
          </a:p>
          <a:p>
            <a:endParaRPr lang="pt-BR" u="sng" dirty="0"/>
          </a:p>
          <a:p>
            <a:endParaRPr lang="pt-BR" u="sng" dirty="0" smtClean="0"/>
          </a:p>
          <a:p>
            <a:endParaRPr lang="pt-BR" u="sng" dirty="0"/>
          </a:p>
          <a:p>
            <a:endParaRPr lang="pt-BR" u="sng" dirty="0" smtClean="0"/>
          </a:p>
          <a:p>
            <a:endParaRPr lang="pt-BR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04864"/>
            <a:ext cx="4018954" cy="2591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6444208" y="2204864"/>
            <a:ext cx="26997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Constatações:</a:t>
            </a:r>
            <a:r>
              <a:rPr lang="pt-BR" dirty="0"/>
              <a:t> </a:t>
            </a:r>
          </a:p>
          <a:p>
            <a:pPr marL="342900" indent="-342900">
              <a:buAutoNum type="arabicPeriod"/>
            </a:pPr>
            <a:r>
              <a:rPr lang="pt-BR" dirty="0" smtClean="0"/>
              <a:t>Há um tendência global de aumento</a:t>
            </a:r>
          </a:p>
          <a:p>
            <a:pPr marL="342900" indent="-342900">
              <a:buAutoNum type="arabicPeriod"/>
            </a:pPr>
            <a:endParaRPr lang="pt-BR" dirty="0"/>
          </a:p>
          <a:p>
            <a:pPr marL="342900" indent="-342900">
              <a:buAutoNum type="arabicPeriod"/>
            </a:pPr>
            <a:r>
              <a:rPr lang="pt-BR" dirty="0" smtClean="0"/>
              <a:t>Há uma variação a cada 3 meses, aproximadamente</a:t>
            </a:r>
          </a:p>
          <a:p>
            <a:pPr marL="342900" indent="-342900">
              <a:buAutoNum type="arabicPeriod"/>
            </a:pPr>
            <a:r>
              <a:rPr lang="pt-BR" dirty="0" smtClean="0"/>
              <a:t>Então, os três primeiros meses serão utilizados para iniciar o modelo</a:t>
            </a:r>
          </a:p>
          <a:p>
            <a:pPr marL="342900" indent="-342900">
              <a:buAutoNum type="arabicPeriod"/>
            </a:pPr>
            <a:r>
              <a:rPr lang="pt-BR" dirty="0" smtClean="0"/>
              <a:t>Ainda</a:t>
            </a:r>
          </a:p>
          <a:p>
            <a:pPr algn="ctr"/>
            <a:r>
              <a:rPr lang="pt-BR" i="1" dirty="0" smtClean="0"/>
              <a:t>s</a:t>
            </a:r>
            <a:r>
              <a:rPr lang="pt-BR" dirty="0" smtClean="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406608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Forecasting</a:t>
            </a:r>
            <a:r>
              <a:rPr lang="pt-BR" dirty="0" smtClean="0"/>
              <a:t>: HOLT WINTERS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463193" y="332656"/>
            <a:ext cx="8680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Modelo </a:t>
            </a:r>
            <a:r>
              <a:rPr lang="pt-BR" b="1" dirty="0" err="1" smtClean="0"/>
              <a:t>Holt</a:t>
            </a:r>
            <a:r>
              <a:rPr lang="pt-BR" b="1" dirty="0" smtClean="0"/>
              <a:t> </a:t>
            </a:r>
            <a:r>
              <a:rPr lang="pt-BR" b="1" dirty="0" err="1" smtClean="0"/>
              <a:t>Winters</a:t>
            </a:r>
            <a:endParaRPr lang="pt-BR" b="1" dirty="0" smtClean="0"/>
          </a:p>
          <a:p>
            <a:r>
              <a:rPr lang="pt-BR" dirty="0" smtClean="0"/>
              <a:t>Dada a demanda de transporte de equipamentos de uma empresa, considere a observação de 18 meses e determine a tendência para o próximo semestre (19º ao 24º mês).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992811"/>
              </p:ext>
            </p:extLst>
          </p:nvPr>
        </p:nvGraphicFramePr>
        <p:xfrm>
          <a:off x="539552" y="1268760"/>
          <a:ext cx="4824535" cy="48315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7463"/>
                <a:gridCol w="416797"/>
                <a:gridCol w="861155"/>
                <a:gridCol w="687502"/>
                <a:gridCol w="687502"/>
                <a:gridCol w="473850"/>
                <a:gridCol w="371382"/>
                <a:gridCol w="371382"/>
                <a:gridCol w="687502"/>
              </a:tblGrid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t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Mês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Demanda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b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 smtClean="0">
                          <a:effectLst/>
                        </a:rPr>
                        <a:t>e </a:t>
                      </a:r>
                      <a:r>
                        <a:rPr lang="pt-BR" sz="1400" b="1" u="none" strike="noStrike" dirty="0">
                          <a:effectLst/>
                        </a:rPr>
                        <a:t>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jan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118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fev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0,766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mar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153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121</a:t>
                      </a:r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r>
                        <a:rPr lang="pt-BR" sz="1400" u="none" strike="noStrike" dirty="0" smtClean="0">
                          <a:effectLst/>
                        </a:rPr>
                        <a:t>,333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0,333</a:t>
                      </a:r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1,261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abr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mai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jun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141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jul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ago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set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out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162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nov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dez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181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jan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170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fev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143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mar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185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abr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195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mai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162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jun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205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jul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pt-BR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ago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?</a:t>
                      </a:r>
                      <a:endParaRPr lang="pt-BR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set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?</a:t>
                      </a:r>
                      <a:endParaRPr lang="pt-BR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5576498" y="2564904"/>
            <a:ext cx="3168352" cy="4678204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L</a:t>
            </a:r>
            <a:r>
              <a:rPr lang="pt-BR" sz="1600" dirty="0" smtClean="0"/>
              <a:t>: determina um coeficiente de incidência da mudança de valores entre dois pontos.</a:t>
            </a:r>
          </a:p>
          <a:p>
            <a:endParaRPr lang="pt-BR" sz="1600" dirty="0"/>
          </a:p>
          <a:p>
            <a:r>
              <a:rPr lang="pt-BR" sz="1600" b="1" dirty="0" smtClean="0"/>
              <a:t>b</a:t>
            </a:r>
            <a:r>
              <a:rPr lang="pt-BR" sz="1600" dirty="0" smtClean="0"/>
              <a:t>: representa um coeficiente da tendência, para cima ou para baixo</a:t>
            </a:r>
          </a:p>
          <a:p>
            <a:endParaRPr lang="pt-BR" sz="1600" dirty="0"/>
          </a:p>
          <a:p>
            <a:r>
              <a:rPr lang="pt-BR" sz="1600" b="1" dirty="0" smtClean="0"/>
              <a:t>S</a:t>
            </a:r>
            <a:r>
              <a:rPr lang="pt-BR" sz="1600" dirty="0" smtClean="0"/>
              <a:t>: representa um coeficiente relativo ao tamanho do período para mudança de tendência</a:t>
            </a:r>
          </a:p>
          <a:p>
            <a:endParaRPr lang="pt-BR" sz="1600" dirty="0"/>
          </a:p>
          <a:p>
            <a:r>
              <a:rPr lang="pt-BR" sz="1600" b="1" dirty="0" smtClean="0"/>
              <a:t>α</a:t>
            </a:r>
            <a:r>
              <a:rPr lang="pt-BR" sz="1600" dirty="0" smtClean="0"/>
              <a:t>: coeficiente de suavização do nível</a:t>
            </a:r>
          </a:p>
          <a:p>
            <a:r>
              <a:rPr lang="pt-BR" sz="1600" b="1" dirty="0" smtClean="0"/>
              <a:t>β</a:t>
            </a:r>
            <a:r>
              <a:rPr lang="pt-BR" sz="1600" dirty="0" smtClean="0"/>
              <a:t>: coeficiente de suavização da tendência</a:t>
            </a:r>
          </a:p>
          <a:p>
            <a:r>
              <a:rPr lang="pt-BR" sz="1600" b="1" dirty="0" smtClean="0"/>
              <a:t>γ</a:t>
            </a:r>
            <a:r>
              <a:rPr lang="pt-BR" sz="1600" dirty="0" smtClean="0"/>
              <a:t>: coeficiente de suavização do período</a:t>
            </a:r>
          </a:p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45795"/>
              </p:ext>
            </p:extLst>
          </p:nvPr>
        </p:nvGraphicFramePr>
        <p:xfrm>
          <a:off x="6829989" y="1556170"/>
          <a:ext cx="720080" cy="6591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7449"/>
                <a:gridCol w="482631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α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0,3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β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0,3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γ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5965892" y="1196752"/>
            <a:ext cx="2389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smtClean="0"/>
              <a:t>Coeficientes de suavização</a:t>
            </a:r>
            <a:endParaRPr lang="pt-BR" sz="1600" i="1" dirty="0"/>
          </a:p>
        </p:txBody>
      </p:sp>
    </p:spTree>
    <p:extLst>
      <p:ext uri="{BB962C8B-B14F-4D97-AF65-F5344CB8AC3E}">
        <p14:creationId xmlns:p14="http://schemas.microsoft.com/office/powerpoint/2010/main" val="60841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Forecasting</a:t>
            </a:r>
            <a:r>
              <a:rPr lang="pt-BR" dirty="0" smtClean="0"/>
              <a:t>: HOLT WINTERS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463193" y="332656"/>
            <a:ext cx="8680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Modelo </a:t>
            </a:r>
            <a:r>
              <a:rPr lang="pt-BR" b="1" dirty="0" err="1" smtClean="0"/>
              <a:t>Holt</a:t>
            </a:r>
            <a:r>
              <a:rPr lang="pt-BR" b="1" dirty="0" smtClean="0"/>
              <a:t> </a:t>
            </a:r>
            <a:r>
              <a:rPr lang="pt-BR" b="1" dirty="0" err="1" smtClean="0"/>
              <a:t>Winters</a:t>
            </a:r>
            <a:endParaRPr lang="pt-BR" b="1" dirty="0" smtClean="0"/>
          </a:p>
          <a:p>
            <a:r>
              <a:rPr lang="pt-BR" dirty="0" smtClean="0"/>
              <a:t>Dada a demanda de transporte de equipamentos de uma empresa, considere a observação de 18 meses e determine a tendência para o próximo semestre (19º ao 24º mês).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669820"/>
              </p:ext>
            </p:extLst>
          </p:nvPr>
        </p:nvGraphicFramePr>
        <p:xfrm>
          <a:off x="539552" y="1268760"/>
          <a:ext cx="4824535" cy="48315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7463"/>
                <a:gridCol w="416797"/>
                <a:gridCol w="861155"/>
                <a:gridCol w="687502"/>
                <a:gridCol w="687502"/>
                <a:gridCol w="473850"/>
                <a:gridCol w="371382"/>
                <a:gridCol w="371382"/>
                <a:gridCol w="687502"/>
              </a:tblGrid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t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Mês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Demanda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b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 smtClean="0">
                          <a:effectLst/>
                        </a:rPr>
                        <a:t>e </a:t>
                      </a:r>
                      <a:r>
                        <a:rPr lang="pt-BR" sz="1400" b="1" u="none" strike="noStrike" dirty="0">
                          <a:effectLst/>
                        </a:rPr>
                        <a:t>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jan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118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fev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0,766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mar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153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121</a:t>
                      </a:r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r>
                        <a:rPr lang="pt-BR" sz="1400" u="none" strike="noStrike" dirty="0" smtClean="0">
                          <a:effectLst/>
                        </a:rPr>
                        <a:t>,333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0,333</a:t>
                      </a:r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1,261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abr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mai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jun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141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jul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ago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set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out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162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nov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dez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jan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170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fev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143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mar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abr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mai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162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jun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jul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pt-BR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ago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?</a:t>
                      </a:r>
                      <a:endParaRPr lang="pt-BR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set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?</a:t>
                      </a:r>
                      <a:endParaRPr lang="pt-BR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868144" y="2483847"/>
                <a:ext cx="3168352" cy="3681457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BR" u="sng" dirty="0" smtClean="0"/>
                  <a:t>Passo 1 – Inicializar o modelo</a:t>
                </a:r>
              </a:p>
              <a:p>
                <a:endParaRPr lang="pt-BR" dirty="0" smtClean="0">
                  <a:solidFill>
                    <a:srgbClr val="FF0000"/>
                  </a:solidFill>
                </a:endParaRPr>
              </a:p>
              <a:p>
                <a:r>
                  <a:rPr lang="pt-BR" dirty="0" smtClean="0">
                    <a:solidFill>
                      <a:srgbClr val="FF0000"/>
                    </a:solidFill>
                  </a:rPr>
                  <a:t>Para inicializar o modelo: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</m:sub>
                        <m:sup/>
                      </m:sSubSup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endParaRPr lang="pt-BR" dirty="0"/>
              </a:p>
              <a:p>
                <a:r>
                  <a:rPr lang="pt-BR" dirty="0" smtClean="0">
                    <a:solidFill>
                      <a:srgbClr val="FF0000"/>
                    </a:solidFill>
                  </a:rPr>
                  <a:t>Para </a:t>
                </a:r>
                <a:r>
                  <a:rPr lang="pt-BR" i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pt-BR" baseline="-25000" dirty="0" smtClean="0">
                    <a:solidFill>
                      <a:srgbClr val="FF0000"/>
                    </a:solidFill>
                  </a:rPr>
                  <a:t>3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, utilizar a média dos extremos.</a:t>
                </a:r>
              </a:p>
              <a:p>
                <a:r>
                  <a:rPr lang="pt-BR" dirty="0" smtClean="0"/>
                  <a:t>(Veja demonstração)</a:t>
                </a:r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483847"/>
                <a:ext cx="3168352" cy="3681457"/>
              </a:xfrm>
              <a:prstGeom prst="rect">
                <a:avLst/>
              </a:prstGeom>
              <a:blipFill rotWithShape="1">
                <a:blip r:embed="rId2"/>
                <a:stretch>
                  <a:fillRect l="-1734" t="-828" b="-16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03306"/>
              </p:ext>
            </p:extLst>
          </p:nvPr>
        </p:nvGraphicFramePr>
        <p:xfrm>
          <a:off x="6829989" y="1556170"/>
          <a:ext cx="720080" cy="6591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7449"/>
                <a:gridCol w="482631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 dirty="0">
                          <a:effectLst/>
                        </a:rPr>
                        <a:t>α</a:t>
                      </a:r>
                      <a:endParaRPr lang="el-G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0,3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 dirty="0">
                          <a:effectLst/>
                        </a:rPr>
                        <a:t>β</a:t>
                      </a:r>
                      <a:endParaRPr lang="el-G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0,3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γ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5965892" y="1196752"/>
            <a:ext cx="2389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smtClean="0"/>
              <a:t>Coeficientes de suavização</a:t>
            </a:r>
            <a:endParaRPr lang="pt-BR" sz="1600" i="1" dirty="0"/>
          </a:p>
        </p:txBody>
      </p:sp>
    </p:spTree>
    <p:extLst>
      <p:ext uri="{BB962C8B-B14F-4D97-AF65-F5344CB8AC3E}">
        <p14:creationId xmlns:p14="http://schemas.microsoft.com/office/powerpoint/2010/main" val="99001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Análise </a:t>
            </a:r>
            <a:r>
              <a:rPr lang="pt-BR" dirty="0" err="1" smtClean="0"/>
              <a:t>monovariada</a:t>
            </a:r>
            <a:r>
              <a:rPr lang="pt-BR" dirty="0" smtClean="0"/>
              <a:t>: medidas de </a:t>
            </a:r>
            <a:r>
              <a:rPr lang="pt-BR" dirty="0" err="1" smtClean="0"/>
              <a:t>concentração:mediana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698927"/>
              </p:ext>
            </p:extLst>
          </p:nvPr>
        </p:nvGraphicFramePr>
        <p:xfrm>
          <a:off x="4067944" y="2060848"/>
          <a:ext cx="79208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/>
                        <a:t>i</a:t>
                      </a:r>
                      <a:endParaRPr lang="pt-BR" sz="1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/>
                        <a:t>x</a:t>
                      </a:r>
                      <a:endParaRPr lang="pt-BR" sz="1600" i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323528" y="980728"/>
            <a:ext cx="38884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u="sng" dirty="0" smtClean="0"/>
              <a:t>Mediana</a:t>
            </a:r>
          </a:p>
          <a:p>
            <a:pPr marL="0" lvl="1"/>
            <a:r>
              <a:rPr lang="pt-BR" dirty="0"/>
              <a:t>Valor que divide a amostra dos dados em dois conjunto equivalentes</a:t>
            </a:r>
          </a:p>
          <a:p>
            <a:endParaRPr lang="pt-BR" dirty="0"/>
          </a:p>
        </p:txBody>
      </p:sp>
      <p:sp>
        <p:nvSpPr>
          <p:cNvPr id="11" name="Seta para a esquerda 10"/>
          <p:cNvSpPr/>
          <p:nvPr/>
        </p:nvSpPr>
        <p:spPr>
          <a:xfrm>
            <a:off x="4860032" y="3717032"/>
            <a:ext cx="2664296" cy="72008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2"/>
                </a:solidFill>
              </a:rPr>
              <a:t>Mediana = 25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220072" y="2228671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Atenção</a:t>
            </a:r>
            <a:r>
              <a:rPr lang="pt-BR" dirty="0" smtClean="0"/>
              <a:t>: A mediana exige que os valores observados sejam ordenados.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07504" y="6128429"/>
            <a:ext cx="543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/>
              <a:t>População</a:t>
            </a:r>
            <a:r>
              <a:rPr lang="pt-BR" dirty="0" smtClean="0"/>
              <a:t>: conjunto de todos os valores observados (N)</a:t>
            </a:r>
          </a:p>
          <a:p>
            <a:r>
              <a:rPr lang="pt-BR" u="sng" dirty="0" smtClean="0"/>
              <a:t>Amostra</a:t>
            </a:r>
            <a:r>
              <a:rPr lang="pt-BR" dirty="0" smtClean="0"/>
              <a:t>: Parte representativa retirada da população (n)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478250" y="2965053"/>
            <a:ext cx="134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 elementos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406242" y="4817336"/>
            <a:ext cx="134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 elementos</a:t>
            </a:r>
            <a:endParaRPr lang="pt-BR" dirty="0"/>
          </a:p>
        </p:txBody>
      </p:sp>
      <p:sp>
        <p:nvSpPr>
          <p:cNvPr id="6" name="Chave esquerda 5"/>
          <p:cNvSpPr/>
          <p:nvPr/>
        </p:nvSpPr>
        <p:spPr>
          <a:xfrm>
            <a:off x="3774394" y="2420888"/>
            <a:ext cx="288032" cy="1440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have esquerda 19"/>
          <p:cNvSpPr/>
          <p:nvPr/>
        </p:nvSpPr>
        <p:spPr>
          <a:xfrm>
            <a:off x="3702386" y="4293096"/>
            <a:ext cx="288032" cy="1440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6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Forecasting</a:t>
            </a:r>
            <a:r>
              <a:rPr lang="pt-BR" dirty="0" smtClean="0"/>
              <a:t>: HOLT WINTERS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463193" y="332656"/>
            <a:ext cx="8680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Modelo </a:t>
            </a:r>
            <a:r>
              <a:rPr lang="pt-BR" b="1" dirty="0" err="1" smtClean="0"/>
              <a:t>Holt</a:t>
            </a:r>
            <a:r>
              <a:rPr lang="pt-BR" b="1" dirty="0" smtClean="0"/>
              <a:t> </a:t>
            </a:r>
            <a:r>
              <a:rPr lang="pt-BR" b="1" dirty="0" err="1" smtClean="0"/>
              <a:t>Winters</a:t>
            </a:r>
            <a:endParaRPr lang="pt-BR" b="1" dirty="0" smtClean="0"/>
          </a:p>
          <a:p>
            <a:r>
              <a:rPr lang="pt-BR" dirty="0" smtClean="0"/>
              <a:t>Dada a demanda de transporte de equipamentos de uma empresa, considere a observação de 18 meses e determine a tendência para o próximo semestre (19º ao 24º mês).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046352"/>
              </p:ext>
            </p:extLst>
          </p:nvPr>
        </p:nvGraphicFramePr>
        <p:xfrm>
          <a:off x="539552" y="1268760"/>
          <a:ext cx="4824535" cy="48315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7463"/>
                <a:gridCol w="416797"/>
                <a:gridCol w="861155"/>
                <a:gridCol w="687502"/>
                <a:gridCol w="687502"/>
                <a:gridCol w="473850"/>
                <a:gridCol w="371382"/>
                <a:gridCol w="371382"/>
                <a:gridCol w="687502"/>
              </a:tblGrid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t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Mês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Demanda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b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 smtClean="0">
                          <a:effectLst/>
                        </a:rPr>
                        <a:t>e </a:t>
                      </a:r>
                      <a:r>
                        <a:rPr lang="pt-BR" sz="1400" b="1" u="none" strike="noStrike" dirty="0">
                          <a:effectLst/>
                        </a:rPr>
                        <a:t>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jan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118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fev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0,766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mar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153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121</a:t>
                      </a:r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r>
                        <a:rPr lang="pt-BR" sz="1400" u="none" strike="noStrike" dirty="0" smtClean="0">
                          <a:effectLst/>
                        </a:rPr>
                        <a:t>,333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0,333</a:t>
                      </a:r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1,261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abr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mai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jun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141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jul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ago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set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out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162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nov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dez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jan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170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fev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143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mar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abr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mai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162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jun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205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jul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pt-BR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ago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?</a:t>
                      </a:r>
                      <a:endParaRPr lang="pt-BR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set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?</a:t>
                      </a:r>
                      <a:endParaRPr lang="pt-BR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5436096" y="1268760"/>
                <a:ext cx="3573267" cy="5145896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BR" u="sng" dirty="0" smtClean="0"/>
                  <a:t>Passo 2 – executar o modelo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/>
                        </a:rPr>
                        <m:t>α</m:t>
                      </m:r>
                      <m:d>
                        <m:d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pt-BR" sz="16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6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pt-BR" sz="1600" b="0" i="1" smtClean="0">
                          <a:latin typeface="Cambria Math"/>
                        </a:rPr>
                        <m:t>+(1−</m:t>
                      </m:r>
                      <m:r>
                        <a:rPr lang="pt-BR" sz="16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pt-BR" sz="1600" b="0" i="1" smtClean="0">
                          <a:latin typeface="Cambria Math"/>
                          <a:ea typeface="Cambria Math"/>
                        </a:rPr>
                        <m:t>)(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pt-BR" sz="16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pt-BR" sz="16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pt-BR" sz="16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pt-BR" sz="16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pt-BR" sz="1600" dirty="0" smtClean="0"/>
              </a:p>
              <a:p>
                <a:endParaRPr lang="pt-BR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𝛽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dirty="0" smtClean="0">
                  <a:solidFill>
                    <a:srgbClr val="FF0000"/>
                  </a:solidFill>
                </a:endParaRPr>
              </a:p>
              <a:p>
                <a:endParaRPr lang="pt-BR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+(1−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pt-BR" dirty="0" smtClean="0">
                  <a:solidFill>
                    <a:srgbClr val="FF0000"/>
                  </a:solidFill>
                </a:endParaRPr>
              </a:p>
              <a:p>
                <a:endParaRPr lang="pt-BR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pt-BR" dirty="0" smtClean="0">
                  <a:solidFill>
                    <a:srgbClr val="FF0000"/>
                  </a:solidFill>
                </a:endParaRPr>
              </a:p>
              <a:p>
                <a:endParaRPr lang="pt-BR" dirty="0">
                  <a:solidFill>
                    <a:srgbClr val="FF0000"/>
                  </a:solidFill>
                </a:endParaRPr>
              </a:p>
              <a:p>
                <a:r>
                  <a:rPr lang="pt-BR" dirty="0" smtClean="0"/>
                  <a:t>Onde:</a:t>
                </a:r>
              </a:p>
              <a:p>
                <a:r>
                  <a:rPr lang="pt-BR" i="1" dirty="0" smtClean="0"/>
                  <a:t>m</a:t>
                </a:r>
                <a:r>
                  <a:rPr lang="pt-BR" dirty="0" smtClean="0"/>
                  <a:t> = número de períodos futuros a serem previstos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endParaRPr lang="pt-BR" dirty="0">
                  <a:solidFill>
                    <a:srgbClr val="FF0000"/>
                  </a:solidFill>
                </a:endParaRPr>
              </a:p>
              <a:p>
                <a:r>
                  <a:rPr lang="pt-BR" i="1" dirty="0" smtClean="0"/>
                  <a:t>s</a:t>
                </a:r>
                <a:r>
                  <a:rPr lang="pt-BR" dirty="0" smtClean="0"/>
                  <a:t> = período de alternância da série</a:t>
                </a:r>
              </a:p>
              <a:p>
                <a:endParaRPr lang="pt-BR" dirty="0"/>
              </a:p>
              <a:p>
                <a:r>
                  <a:rPr lang="pt-BR" i="1" dirty="0" smtClean="0"/>
                  <a:t>t</a:t>
                </a:r>
                <a:r>
                  <a:rPr lang="pt-BR" dirty="0" smtClean="0"/>
                  <a:t> = índice do elemento da série</a:t>
                </a: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1268760"/>
                <a:ext cx="3573267" cy="5145896"/>
              </a:xfrm>
              <a:prstGeom prst="rect">
                <a:avLst/>
              </a:prstGeom>
              <a:blipFill rotWithShape="1">
                <a:blip r:embed="rId2"/>
                <a:stretch>
                  <a:fillRect l="-1536" t="-592" b="-9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18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Forecasting</a:t>
            </a:r>
            <a:r>
              <a:rPr lang="pt-BR" dirty="0" smtClean="0"/>
              <a:t>: HOLT WINTERS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463193" y="332656"/>
            <a:ext cx="8680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Modelo </a:t>
            </a:r>
            <a:r>
              <a:rPr lang="pt-BR" b="1" dirty="0" err="1" smtClean="0"/>
              <a:t>Holt</a:t>
            </a:r>
            <a:r>
              <a:rPr lang="pt-BR" b="1" dirty="0" smtClean="0"/>
              <a:t> </a:t>
            </a:r>
            <a:r>
              <a:rPr lang="pt-BR" b="1" dirty="0" err="1" smtClean="0"/>
              <a:t>Winters</a:t>
            </a:r>
            <a:endParaRPr lang="pt-BR" b="1" dirty="0" smtClean="0"/>
          </a:p>
          <a:p>
            <a:r>
              <a:rPr lang="pt-BR" dirty="0" smtClean="0"/>
              <a:t>Dada a demanda de transporte de equipamentos de uma empresa, considere a observação de 18 meses e determine a tendência para o próximo semestre (19º ao 24º mês).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97214"/>
              </p:ext>
            </p:extLst>
          </p:nvPr>
        </p:nvGraphicFramePr>
        <p:xfrm>
          <a:off x="539552" y="1261709"/>
          <a:ext cx="4824535" cy="48315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7463"/>
                <a:gridCol w="416797"/>
                <a:gridCol w="861155"/>
                <a:gridCol w="687502"/>
                <a:gridCol w="687502"/>
                <a:gridCol w="473850"/>
                <a:gridCol w="371382"/>
                <a:gridCol w="371382"/>
                <a:gridCol w="687502"/>
              </a:tblGrid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t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Mês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Demanda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b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 smtClean="0">
                          <a:effectLst/>
                        </a:rPr>
                        <a:t>e </a:t>
                      </a:r>
                      <a:r>
                        <a:rPr lang="pt-BR" sz="1400" b="1" u="none" strike="noStrike" dirty="0">
                          <a:effectLst/>
                        </a:rPr>
                        <a:t>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jan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118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fev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0,766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mar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153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121</a:t>
                      </a:r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r>
                        <a:rPr lang="pt-BR" sz="1400" u="none" strike="noStrike" dirty="0" smtClean="0">
                          <a:effectLst/>
                        </a:rPr>
                        <a:t>,333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0,3334</a:t>
                      </a:r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1,261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abr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mai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jun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141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jul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ago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set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out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162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nov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dez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jan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170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fev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143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mar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abr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mai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162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jun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205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jul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pt-BR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ago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?</a:t>
                      </a:r>
                      <a:endParaRPr lang="pt-BR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set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?</a:t>
                      </a:r>
                      <a:endParaRPr lang="pt-BR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/>
              <p:cNvSpPr txBox="1"/>
              <p:nvPr/>
            </p:nvSpPr>
            <p:spPr>
              <a:xfrm>
                <a:off x="5436096" y="1268760"/>
                <a:ext cx="3573267" cy="5145896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BR" u="sng" dirty="0" smtClean="0"/>
                  <a:t>Passo 2 – executar o modelo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/>
                        </a:rPr>
                        <m:t>α</m:t>
                      </m:r>
                      <m:d>
                        <m:dPr>
                          <m:ctrlPr>
                            <a:rPr lang="pt-BR" sz="16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pt-BR" sz="16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6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pt-BR" sz="1600" b="0" i="1" smtClean="0">
                          <a:latin typeface="Cambria Math"/>
                        </a:rPr>
                        <m:t>+(1−</m:t>
                      </m:r>
                      <m:r>
                        <a:rPr lang="pt-BR" sz="16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pt-BR" sz="1600" b="0" i="1" smtClean="0">
                          <a:latin typeface="Cambria Math"/>
                          <a:ea typeface="Cambria Math"/>
                        </a:rPr>
                        <m:t>)(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pt-BR" sz="16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pt-BR" sz="16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pt-BR" sz="16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pt-BR" sz="16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pt-BR" sz="1600" dirty="0" smtClean="0"/>
              </a:p>
              <a:p>
                <a:endParaRPr lang="pt-BR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𝛽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dirty="0" smtClean="0">
                  <a:solidFill>
                    <a:srgbClr val="FF0000"/>
                  </a:solidFill>
                </a:endParaRPr>
              </a:p>
              <a:p>
                <a:endParaRPr lang="pt-BR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+(1−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pt-BR" dirty="0" smtClean="0">
                  <a:solidFill>
                    <a:srgbClr val="FF0000"/>
                  </a:solidFill>
                </a:endParaRPr>
              </a:p>
              <a:p>
                <a:endParaRPr lang="pt-BR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|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pt-BR" dirty="0" smtClean="0">
                  <a:solidFill>
                    <a:srgbClr val="FF0000"/>
                  </a:solidFill>
                </a:endParaRPr>
              </a:p>
              <a:p>
                <a:endParaRPr lang="pt-BR" dirty="0">
                  <a:solidFill>
                    <a:srgbClr val="FF0000"/>
                  </a:solidFill>
                </a:endParaRPr>
              </a:p>
              <a:p>
                <a:r>
                  <a:rPr lang="pt-BR" dirty="0" smtClean="0"/>
                  <a:t>Onde:</a:t>
                </a:r>
              </a:p>
              <a:p>
                <a:r>
                  <a:rPr lang="pt-BR" i="1" dirty="0" smtClean="0"/>
                  <a:t>m</a:t>
                </a:r>
                <a:r>
                  <a:rPr lang="pt-BR" dirty="0" smtClean="0"/>
                  <a:t> = número de períodos futuros a serem previstos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endParaRPr lang="pt-BR" dirty="0">
                  <a:solidFill>
                    <a:srgbClr val="FF0000"/>
                  </a:solidFill>
                </a:endParaRPr>
              </a:p>
              <a:p>
                <a:r>
                  <a:rPr lang="pt-BR" i="1" dirty="0" smtClean="0"/>
                  <a:t>s</a:t>
                </a:r>
                <a:r>
                  <a:rPr lang="pt-BR" dirty="0" smtClean="0"/>
                  <a:t> = período de alternância da série</a:t>
                </a:r>
              </a:p>
              <a:p>
                <a:endParaRPr lang="pt-BR" dirty="0"/>
              </a:p>
              <a:p>
                <a:r>
                  <a:rPr lang="pt-BR" i="1" dirty="0" smtClean="0"/>
                  <a:t>t</a:t>
                </a:r>
                <a:r>
                  <a:rPr lang="pt-BR" dirty="0" smtClean="0"/>
                  <a:t> = índice do elemento da série</a:t>
                </a:r>
              </a:p>
            </p:txBody>
          </p:sp>
        </mc:Choice>
        <mc:Fallback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1268760"/>
                <a:ext cx="3573267" cy="5145896"/>
              </a:xfrm>
              <a:prstGeom prst="rect">
                <a:avLst/>
              </a:prstGeom>
              <a:blipFill rotWithShape="1">
                <a:blip r:embed="rId2"/>
                <a:stretch>
                  <a:fillRect l="-1536" t="-592" b="-14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6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Forecasting</a:t>
            </a:r>
            <a:r>
              <a:rPr lang="pt-BR" dirty="0" smtClean="0"/>
              <a:t>: HOLT WINTERS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463193" y="332656"/>
            <a:ext cx="8680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Modelo </a:t>
            </a:r>
            <a:r>
              <a:rPr lang="pt-BR" b="1" dirty="0" err="1" smtClean="0"/>
              <a:t>Holt</a:t>
            </a:r>
            <a:r>
              <a:rPr lang="pt-BR" b="1" dirty="0" smtClean="0"/>
              <a:t> </a:t>
            </a:r>
            <a:r>
              <a:rPr lang="pt-BR" b="1" dirty="0" err="1" smtClean="0"/>
              <a:t>Winters</a:t>
            </a:r>
            <a:endParaRPr lang="pt-BR" b="1" dirty="0" smtClean="0"/>
          </a:p>
          <a:p>
            <a:r>
              <a:rPr lang="pt-BR" dirty="0" smtClean="0"/>
              <a:t>Dada a demanda de transporte de equipamentos de uma empresa, considere a observação de 18 meses e determine a tendência para o próximo semestre (19º ao 24º mês).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745457"/>
              </p:ext>
            </p:extLst>
          </p:nvPr>
        </p:nvGraphicFramePr>
        <p:xfrm>
          <a:off x="539552" y="1268760"/>
          <a:ext cx="6253397" cy="48315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75041"/>
                <a:gridCol w="584440"/>
                <a:gridCol w="1207526"/>
                <a:gridCol w="964027"/>
                <a:gridCol w="964027"/>
                <a:gridCol w="664441"/>
                <a:gridCol w="579437"/>
                <a:gridCol w="520758"/>
                <a:gridCol w="393700"/>
              </a:tblGrid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t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Mês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Demanda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b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 smtClean="0">
                          <a:effectLst/>
                        </a:rPr>
                        <a:t>e </a:t>
                      </a:r>
                      <a:r>
                        <a:rPr lang="pt-BR" sz="1400" b="1" u="none" strike="noStrike" dirty="0">
                          <a:effectLst/>
                        </a:rPr>
                        <a:t>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jan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118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fev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0,766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mar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153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121</a:t>
                      </a:r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r>
                        <a:rPr lang="pt-BR" sz="1400" u="none" strike="noStrike" dirty="0" smtClean="0">
                          <a:effectLst/>
                        </a:rPr>
                        <a:t>,333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0,444</a:t>
                      </a:r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1,261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abr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mai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jun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141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jul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ago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set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out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162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nov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dez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jan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170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fev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143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mar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abr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mai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162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jun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205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jul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ago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set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270332"/>
              </p:ext>
            </p:extLst>
          </p:nvPr>
        </p:nvGraphicFramePr>
        <p:xfrm>
          <a:off x="7313240" y="1268760"/>
          <a:ext cx="1219200" cy="3683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/>
                <a:gridCol w="609600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</a:rPr>
                        <a:t>MAE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13,805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</a:rPr>
                        <a:t>MAPE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9,3%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7" name="Chave direita 6"/>
          <p:cNvSpPr/>
          <p:nvPr/>
        </p:nvSpPr>
        <p:spPr>
          <a:xfrm>
            <a:off x="6876256" y="5373216"/>
            <a:ext cx="216024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have direita 8"/>
          <p:cNvSpPr/>
          <p:nvPr/>
        </p:nvSpPr>
        <p:spPr>
          <a:xfrm>
            <a:off x="6876256" y="2132856"/>
            <a:ext cx="216024" cy="3240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069539" y="3573016"/>
            <a:ext cx="14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Memorização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100441" y="554859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Tendêcia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8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Forecasting</a:t>
            </a:r>
            <a:r>
              <a:rPr lang="pt-BR" dirty="0" smtClean="0"/>
              <a:t>: HOLT WINTERS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463193" y="332656"/>
            <a:ext cx="8680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Exercício </a:t>
            </a:r>
            <a:r>
              <a:rPr lang="pt-BR" dirty="0" smtClean="0"/>
              <a:t>Utilizando as mesmas observações, determine a tendência para seis meses subsequentes (19º ao 24º mês).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880219"/>
              </p:ext>
            </p:extLst>
          </p:nvPr>
        </p:nvGraphicFramePr>
        <p:xfrm>
          <a:off x="539552" y="980728"/>
          <a:ext cx="6253397" cy="570999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75041"/>
                <a:gridCol w="584440"/>
                <a:gridCol w="1207526"/>
                <a:gridCol w="964027"/>
                <a:gridCol w="964027"/>
                <a:gridCol w="664441"/>
                <a:gridCol w="579437"/>
                <a:gridCol w="520758"/>
                <a:gridCol w="393700"/>
              </a:tblGrid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t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Mês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Demanda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b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 smtClean="0">
                          <a:effectLst/>
                        </a:rPr>
                        <a:t>e </a:t>
                      </a:r>
                      <a:r>
                        <a:rPr lang="pt-BR" sz="1400" b="1" u="none" strike="noStrike" dirty="0">
                          <a:effectLst/>
                        </a:rPr>
                        <a:t>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jan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118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fev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mar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153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abr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mai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jun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141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jul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ago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set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out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162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nov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dez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jan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170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fev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143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mar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abr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mai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162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jun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205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jul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ago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set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nov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dez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Jan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3" marR="6243" marT="62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41725"/>
              </p:ext>
            </p:extLst>
          </p:nvPr>
        </p:nvGraphicFramePr>
        <p:xfrm>
          <a:off x="7313240" y="980728"/>
          <a:ext cx="1219200" cy="3683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/>
                <a:gridCol w="609600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</a:rPr>
                        <a:t>MAE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</a:rPr>
                        <a:t>MAPE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87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Forecasting</a:t>
            </a:r>
            <a:r>
              <a:rPr lang="pt-BR" dirty="0" smtClean="0"/>
              <a:t>: Series Temporais: 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1 Utilize o arquivo EmplacamentosIBGE.xlsx e construa a previsão de vendas de automóveis para o primeiro semestre de 2016.</a:t>
            </a:r>
          </a:p>
          <a:p>
            <a:pPr marL="0" indent="0">
              <a:buNone/>
            </a:pPr>
            <a:endParaRPr lang="pt-BR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2 Utilize o arquivo S&amp;P500 para realizar uma análise de tendência, qual método se adequa melhor a essa base de dados? Justifique a sua resposta</a:t>
            </a:r>
          </a:p>
          <a:p>
            <a:pPr marL="0" indent="0">
              <a:buNone/>
            </a:pPr>
            <a:endParaRPr lang="pt-B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Demonstre a previsão sempre acompanhada dos erros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Utilize gráficos para demonstração sua previsão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Análise </a:t>
            </a:r>
            <a:r>
              <a:rPr lang="pt-BR" dirty="0" err="1" smtClean="0"/>
              <a:t>monovariada</a:t>
            </a:r>
            <a:r>
              <a:rPr lang="pt-BR" dirty="0" smtClean="0"/>
              <a:t>: medidas de concentração: mediana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05244"/>
              </p:ext>
            </p:extLst>
          </p:nvPr>
        </p:nvGraphicFramePr>
        <p:xfrm>
          <a:off x="4067944" y="2060848"/>
          <a:ext cx="792088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/>
                        <a:t>i</a:t>
                      </a:r>
                      <a:endParaRPr lang="pt-BR" sz="1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/>
                        <a:t>x</a:t>
                      </a:r>
                      <a:endParaRPr lang="pt-BR" sz="1600" i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323528" y="980728"/>
            <a:ext cx="6624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u="sng" dirty="0" smtClean="0"/>
              <a:t>Mediana de uma lista impar de valores</a:t>
            </a:r>
          </a:p>
          <a:p>
            <a:pPr marL="0" lvl="1"/>
            <a:r>
              <a:rPr lang="pt-BR" dirty="0" smtClean="0"/>
              <a:t>Utiliza-se a média dos dois elementos centrais</a:t>
            </a:r>
            <a:endParaRPr lang="pt-BR" dirty="0"/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eta para a esquerda 10"/>
              <p:cNvSpPr/>
              <p:nvPr/>
            </p:nvSpPr>
            <p:spPr>
              <a:xfrm>
                <a:off x="4870664" y="3929692"/>
                <a:ext cx="3589767" cy="720080"/>
              </a:xfrm>
              <a:prstGeom prst="leftArrow">
                <a:avLst>
                  <a:gd name="adj1" fmla="val 85438"/>
                  <a:gd name="adj2" fmla="val 5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𝑀𝑒𝑑𝑖𝑎𝑛𝑎</m:t>
                      </m:r>
                      <m:r>
                        <a:rPr lang="pt-BR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25+33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=29</m:t>
                      </m:r>
                    </m:oMath>
                  </m:oMathPara>
                </a14:m>
                <a:endParaRPr lang="pt-BR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Seta para a esquerda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664" y="3929692"/>
                <a:ext cx="3589767" cy="720080"/>
              </a:xfrm>
              <a:prstGeom prst="leftArrow">
                <a:avLst>
                  <a:gd name="adj1" fmla="val 85438"/>
                  <a:gd name="adj2" fmla="val 50000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/>
          <p:cNvSpPr txBox="1"/>
          <p:nvPr/>
        </p:nvSpPr>
        <p:spPr>
          <a:xfrm>
            <a:off x="5220072" y="2228671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Atenção</a:t>
            </a:r>
            <a:r>
              <a:rPr lang="pt-BR" dirty="0" smtClean="0"/>
              <a:t>: A mediana exige que os valores observados sejam ordenados.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07504" y="6128429"/>
            <a:ext cx="543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/>
              <a:t>População</a:t>
            </a:r>
            <a:r>
              <a:rPr lang="pt-BR" dirty="0" smtClean="0"/>
              <a:t>: conjunto de todos os valores observados (N)</a:t>
            </a:r>
          </a:p>
          <a:p>
            <a:r>
              <a:rPr lang="pt-BR" u="sng" dirty="0" smtClean="0"/>
              <a:t>Amostra</a:t>
            </a:r>
            <a:r>
              <a:rPr lang="pt-BR" dirty="0" smtClean="0"/>
              <a:t>: Parte representativa retirada da população (n)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485791" y="2965053"/>
            <a:ext cx="134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 elementos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486191" y="5249384"/>
            <a:ext cx="134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 elementos</a:t>
            </a:r>
            <a:endParaRPr lang="pt-BR" dirty="0"/>
          </a:p>
        </p:txBody>
      </p:sp>
      <p:sp>
        <p:nvSpPr>
          <p:cNvPr id="6" name="Chave esquerda 5"/>
          <p:cNvSpPr/>
          <p:nvPr/>
        </p:nvSpPr>
        <p:spPr>
          <a:xfrm>
            <a:off x="3781935" y="2420888"/>
            <a:ext cx="288032" cy="1440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have esquerda 19"/>
          <p:cNvSpPr/>
          <p:nvPr/>
        </p:nvSpPr>
        <p:spPr>
          <a:xfrm>
            <a:off x="3782335" y="4725144"/>
            <a:ext cx="288032" cy="1440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have esquerda 13"/>
          <p:cNvSpPr/>
          <p:nvPr/>
        </p:nvSpPr>
        <p:spPr>
          <a:xfrm>
            <a:off x="3779912" y="3908516"/>
            <a:ext cx="288032" cy="739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900156" y="4089987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Elementos centrais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706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Análise </a:t>
            </a:r>
            <a:r>
              <a:rPr lang="pt-BR" dirty="0" err="1" smtClean="0"/>
              <a:t>monovariada</a:t>
            </a:r>
            <a:r>
              <a:rPr lang="pt-BR" dirty="0" smtClean="0"/>
              <a:t>: medidas de concentração: média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523104"/>
              </p:ext>
            </p:extLst>
          </p:nvPr>
        </p:nvGraphicFramePr>
        <p:xfrm>
          <a:off x="2339751" y="2204867"/>
          <a:ext cx="864096" cy="37444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0040"/>
                <a:gridCol w="504056"/>
              </a:tblGrid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i="1" u="none" strike="noStrike" kern="1200" dirty="0">
                          <a:effectLst/>
                        </a:rPr>
                        <a:t>i</a:t>
                      </a:r>
                      <a:endParaRPr lang="pt-BR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i="1" u="none" strike="noStrike" kern="1200" dirty="0">
                          <a:effectLst/>
                        </a:rPr>
                        <a:t>x</a:t>
                      </a:r>
                      <a:endParaRPr lang="pt-BR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1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58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2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16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3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25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4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10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5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33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6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47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7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21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8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38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9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5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107504" y="1188660"/>
            <a:ext cx="352839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u="sng" dirty="0" smtClean="0"/>
              <a:t>Média</a:t>
            </a:r>
          </a:p>
          <a:p>
            <a:pPr marL="0" lvl="1"/>
            <a:r>
              <a:rPr lang="pt-BR" dirty="0" smtClean="0"/>
              <a:t>Valor que indica a tendência central de uma amostra.</a:t>
            </a:r>
            <a:endParaRPr lang="pt-BR" dirty="0"/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"/>
              <p:cNvSpPr txBox="1"/>
              <p:nvPr/>
            </p:nvSpPr>
            <p:spPr>
              <a:xfrm>
                <a:off x="3491879" y="2226903"/>
                <a:ext cx="1584176" cy="113082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pt-BR" sz="2400" b="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sz="2400" b="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>
                              <a:latin typeface="Cambria Math"/>
                            </a:rPr>
                            <m:t>𝑖</m:t>
                          </m:r>
                          <m:r>
                            <a:rPr lang="pt-BR" sz="2400" b="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79" y="2226903"/>
                <a:ext cx="1584176" cy="113082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491880" y="3413899"/>
                <a:ext cx="367240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Onde: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dirty="0" smtClean="0"/>
                  <a:t> : média</a:t>
                </a:r>
              </a:p>
              <a:p>
                <a:endParaRPr lang="pt-BR" i="1" dirty="0" smtClean="0"/>
              </a:p>
              <a:p>
                <a:pPr lvl="1"/>
                <a:r>
                  <a:rPr lang="pt-BR" i="1" dirty="0" smtClean="0"/>
                  <a:t>i</a:t>
                </a:r>
                <a:r>
                  <a:rPr lang="pt-BR" dirty="0" smtClean="0"/>
                  <a:t> : índice do valor observado</a:t>
                </a:r>
              </a:p>
              <a:p>
                <a:endParaRPr lang="pt-BR" dirty="0" smtClean="0"/>
              </a:p>
              <a:p>
                <a:pPr lvl="1"/>
                <a:r>
                  <a:rPr lang="pt-BR" dirty="0" smtClean="0"/>
                  <a:t>N: número de elementos na população observada</a:t>
                </a:r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413899"/>
                <a:ext cx="3672408" cy="2031325"/>
              </a:xfrm>
              <a:prstGeom prst="rect">
                <a:avLst/>
              </a:prstGeom>
              <a:blipFill rotWithShape="1">
                <a:blip r:embed="rId3"/>
                <a:stretch>
                  <a:fillRect l="-1495" t="-1502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/>
          <p:cNvSpPr txBox="1"/>
          <p:nvPr/>
        </p:nvSpPr>
        <p:spPr>
          <a:xfrm>
            <a:off x="107504" y="6128429"/>
            <a:ext cx="543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/>
              <a:t>População</a:t>
            </a:r>
            <a:r>
              <a:rPr lang="pt-BR" dirty="0" smtClean="0"/>
              <a:t>: conjunto de todos os valores observados (N)</a:t>
            </a:r>
          </a:p>
          <a:p>
            <a:r>
              <a:rPr lang="pt-BR" u="sng" dirty="0" smtClean="0"/>
              <a:t>Amostra</a:t>
            </a:r>
            <a:r>
              <a:rPr lang="pt-BR" dirty="0" smtClean="0"/>
              <a:t>: Parte representativa retirada da população (n)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1"/>
              <p:cNvSpPr txBox="1"/>
              <p:nvPr/>
            </p:nvSpPr>
            <p:spPr>
              <a:xfrm>
                <a:off x="5148063" y="2607295"/>
                <a:ext cx="1584176" cy="461665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pt-BR" sz="2400" b="0" i="1" smtClean="0">
                          <a:latin typeface="Cambria Math"/>
                        </a:rPr>
                        <m:t>=28,11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1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3" y="2607295"/>
                <a:ext cx="1584176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8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36004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Análise </a:t>
            </a:r>
            <a:r>
              <a:rPr lang="pt-BR" dirty="0" err="1" smtClean="0"/>
              <a:t>monovariada</a:t>
            </a:r>
            <a:r>
              <a:rPr lang="pt-BR" dirty="0" smtClean="0"/>
              <a:t>: medidas de dispersão: Variância e Desvio Padrão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712336"/>
              </p:ext>
            </p:extLst>
          </p:nvPr>
        </p:nvGraphicFramePr>
        <p:xfrm>
          <a:off x="-8533456" y="1844824"/>
          <a:ext cx="864096" cy="37444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0040"/>
                <a:gridCol w="504056"/>
              </a:tblGrid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i="1" u="none" strike="noStrike" kern="1200" dirty="0" smtClean="0">
                          <a:effectLst/>
                        </a:rPr>
                        <a:t>dia</a:t>
                      </a:r>
                      <a:endParaRPr lang="pt-BR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i="1" u="none" strike="noStrike" kern="1200" dirty="0">
                          <a:effectLst/>
                        </a:rPr>
                        <a:t>x</a:t>
                      </a:r>
                      <a:endParaRPr lang="pt-BR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1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58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2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16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3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25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4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10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5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33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6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47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7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21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8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38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9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5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251520" y="764704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err="1" smtClean="0"/>
              <a:t>Distribução</a:t>
            </a:r>
            <a:r>
              <a:rPr lang="pt-BR" u="sng" dirty="0" smtClean="0"/>
              <a:t> normal</a:t>
            </a:r>
            <a:r>
              <a:rPr lang="pt-BR" dirty="0" smtClean="0"/>
              <a:t>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1"/>
              <p:cNvSpPr txBox="1"/>
              <p:nvPr/>
            </p:nvSpPr>
            <p:spPr>
              <a:xfrm>
                <a:off x="-7453336" y="1815207"/>
                <a:ext cx="1584176" cy="461665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pt-BR" sz="2400" b="0" i="1" smtClean="0">
                          <a:latin typeface="Cambria Math"/>
                        </a:rPr>
                        <m:t>=28,11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1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453336" y="1815207"/>
                <a:ext cx="1584176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36512" y="357301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Evento </a:t>
            </a:r>
            <a:r>
              <a:rPr lang="pt-BR" b="1" dirty="0"/>
              <a:t>aleatório</a:t>
            </a:r>
            <a:r>
              <a:rPr lang="pt-BR" dirty="0"/>
              <a:t>. Trata-se de evento cuja ocorrência individual não obedece a regras ou padrões que permitam fazer previsões acertadas, como, por exemplo, qual face de um dado lançado cairá para cima.</a:t>
            </a:r>
            <a:br>
              <a:rPr lang="pt-BR" dirty="0"/>
            </a:br>
            <a:r>
              <a:rPr lang="pt-BR" dirty="0" smtClean="0"/>
              <a:t>A</a:t>
            </a:r>
            <a:r>
              <a:rPr lang="pt-BR" dirty="0"/>
              <a:t> </a:t>
            </a:r>
            <a:r>
              <a:rPr lang="pt-BR" dirty="0" smtClean="0"/>
              <a:t>estatística mostra </a:t>
            </a:r>
            <a:r>
              <a:rPr lang="pt-BR" dirty="0"/>
              <a:t>que, </a:t>
            </a:r>
            <a:r>
              <a:rPr lang="pt-BR" dirty="0" smtClean="0"/>
              <a:t>muitos </a:t>
            </a:r>
            <a:r>
              <a:rPr lang="pt-BR" dirty="0"/>
              <a:t>dos conjuntos de eventos aleatórios apresentam padrões que não são identificáveis em cada evento isoladamente, como a tendência de os eventos se concentrarem próximos a uma posição que representa uma média matemática deles. Assim, a quantidade de eventos diminui constante e gradativamente à medida que nos afastamos da média</a:t>
            </a:r>
            <a:r>
              <a:rPr lang="pt-BR" dirty="0" smtClean="0"/>
              <a:t>.</a:t>
            </a:r>
          </a:p>
          <a:p>
            <a:r>
              <a:rPr lang="pt-BR" dirty="0" smtClean="0"/>
              <a:t>Então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Distribuição normal </a:t>
            </a:r>
            <a:r>
              <a:rPr lang="pt-BR" dirty="0" smtClean="0">
                <a:solidFill>
                  <a:srgbClr val="FF0000"/>
                </a:solidFill>
              </a:rPr>
              <a:t>é a tendência natural dos eventos se concentrarem próximos à sua média e de que tal concentração diminua à medida que os eventos se afastem de sua média.</a:t>
            </a:r>
          </a:p>
        </p:txBody>
      </p:sp>
      <p:pic>
        <p:nvPicPr>
          <p:cNvPr id="2050" name="Picture 2" descr="https://upload.wikimedia.org/wikipedia/commons/thumb/8/8c/Standard_deviation_diagram.svg/325px-Standard_deviation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310" y="764704"/>
            <a:ext cx="4861994" cy="243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1"/>
              <p:cNvSpPr txBox="1"/>
              <p:nvPr/>
            </p:nvSpPr>
            <p:spPr>
              <a:xfrm>
                <a:off x="4248917" y="3068960"/>
                <a:ext cx="1584176" cy="46166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0" i="1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917" y="3068960"/>
                <a:ext cx="1584176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ta para baixo 5"/>
          <p:cNvSpPr/>
          <p:nvPr/>
        </p:nvSpPr>
        <p:spPr>
          <a:xfrm rot="10800000">
            <a:off x="4752973" y="3088784"/>
            <a:ext cx="576064" cy="432048"/>
          </a:xfrm>
          <a:prstGeom prst="down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15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36004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Análise </a:t>
            </a:r>
            <a:r>
              <a:rPr lang="pt-BR" dirty="0" err="1" smtClean="0"/>
              <a:t>monovariada</a:t>
            </a:r>
            <a:r>
              <a:rPr lang="pt-BR" dirty="0" smtClean="0"/>
              <a:t>: medidas de dispersão: Variância e Desvio Padrão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685533"/>
              </p:ext>
            </p:extLst>
          </p:nvPr>
        </p:nvGraphicFramePr>
        <p:xfrm>
          <a:off x="-8533456" y="1844824"/>
          <a:ext cx="864096" cy="37444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0040"/>
                <a:gridCol w="504056"/>
              </a:tblGrid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i="1" u="none" strike="noStrike" kern="1200" dirty="0" smtClean="0">
                          <a:effectLst/>
                        </a:rPr>
                        <a:t>dia</a:t>
                      </a:r>
                      <a:endParaRPr lang="pt-BR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i="1" u="none" strike="noStrike" kern="1200" dirty="0">
                          <a:effectLst/>
                        </a:rPr>
                        <a:t>x</a:t>
                      </a:r>
                      <a:endParaRPr lang="pt-BR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1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58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2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16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3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25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4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10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5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33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6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47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7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21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8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38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9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5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1778824" y="82742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err="1" smtClean="0"/>
              <a:t>Distribução</a:t>
            </a:r>
            <a:r>
              <a:rPr lang="pt-BR" u="sng" dirty="0" smtClean="0"/>
              <a:t> normal</a:t>
            </a:r>
            <a:r>
              <a:rPr lang="pt-BR" dirty="0" smtClean="0"/>
              <a:t>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1"/>
              <p:cNvSpPr txBox="1"/>
              <p:nvPr/>
            </p:nvSpPr>
            <p:spPr>
              <a:xfrm>
                <a:off x="-7453336" y="1815207"/>
                <a:ext cx="1584176" cy="461665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pt-BR" sz="2400" b="0" i="1" smtClean="0">
                          <a:latin typeface="Cambria Math"/>
                        </a:rPr>
                        <m:t>=28,11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1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453336" y="1815207"/>
                <a:ext cx="1584176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upload.wikimedia.org/wikipedia/commons/thumb/8/8c/Standard_deviation_diagram.svg/325px-Standard_deviation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226" y="1134036"/>
            <a:ext cx="4861994" cy="243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1"/>
              <p:cNvSpPr txBox="1"/>
              <p:nvPr/>
            </p:nvSpPr>
            <p:spPr>
              <a:xfrm>
                <a:off x="3492833" y="3438292"/>
                <a:ext cx="1584176" cy="46166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0" i="1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833" y="3438292"/>
                <a:ext cx="1584176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ta para baixo 5"/>
          <p:cNvSpPr/>
          <p:nvPr/>
        </p:nvSpPr>
        <p:spPr>
          <a:xfrm rot="10800000">
            <a:off x="3996889" y="3458116"/>
            <a:ext cx="576064" cy="432048"/>
          </a:xfrm>
          <a:prstGeom prst="down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 descr="https://upload.wikimedia.org/wikipedia/commons/thumb/8/8c/Standard_deviation_diagram.svg/325px-Standard_deviation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10" y="4261197"/>
            <a:ext cx="4392488" cy="220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251520" y="399577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err="1" smtClean="0"/>
              <a:t>Distribução</a:t>
            </a:r>
            <a:r>
              <a:rPr lang="pt-BR" u="sng" dirty="0" smtClean="0"/>
              <a:t> normal à esquerda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940152" y="4005064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err="1" smtClean="0"/>
              <a:t>Distribução</a:t>
            </a:r>
            <a:r>
              <a:rPr lang="pt-BR" u="sng" dirty="0" smtClean="0"/>
              <a:t> normal à direita</a:t>
            </a:r>
            <a:r>
              <a:rPr lang="pt-BR" dirty="0" smtClean="0"/>
              <a:t>.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992867" y="4322562"/>
            <a:ext cx="7683589" cy="2469548"/>
            <a:chOff x="992867" y="4322562"/>
            <a:chExt cx="7683589" cy="2469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"/>
                <p:cNvSpPr txBox="1"/>
                <p:nvPr/>
              </p:nvSpPr>
              <p:spPr>
                <a:xfrm>
                  <a:off x="2054127" y="6316031"/>
                  <a:ext cx="1584176" cy="461665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sz="2400" b="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4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4127" y="6316031"/>
                  <a:ext cx="1584176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Seta para baixo 14"/>
            <p:cNvSpPr/>
            <p:nvPr/>
          </p:nvSpPr>
          <p:spPr>
            <a:xfrm rot="10800000">
              <a:off x="2558183" y="6335855"/>
              <a:ext cx="576064" cy="432048"/>
            </a:xfrm>
            <a:prstGeom prst="downArrow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2343888" y="5229200"/>
              <a:ext cx="427789" cy="276999"/>
            </a:xfrm>
            <a:prstGeom prst="rect">
              <a:avLst/>
            </a:prstGeom>
            <a:solidFill>
              <a:srgbClr val="335A89"/>
            </a:solidFill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</a:rPr>
                <a:t>68,2%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1862142" y="5834440"/>
              <a:ext cx="388899" cy="208114"/>
            </a:xfrm>
            <a:prstGeom prst="rect">
              <a:avLst/>
            </a:prstGeom>
            <a:solidFill>
              <a:srgbClr val="328FC8"/>
            </a:solidFill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</a:rPr>
                <a:t>27,2%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1443574" y="5650615"/>
              <a:ext cx="335250" cy="208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4,2%</a:t>
              </a:r>
              <a:endParaRPr lang="pt-BR" sz="12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992867" y="5754522"/>
              <a:ext cx="368775" cy="228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 smtClean="0"/>
                <a:t>0,2%</a:t>
              </a:r>
              <a:endParaRPr lang="pt-BR" sz="1200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896956" y="4365104"/>
              <a:ext cx="2035084" cy="19509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2" name="Picture 2" descr="https://upload.wikimedia.org/wikipedia/commons/thumb/8/8c/Standard_deviation_diagram.svg/325px-Standard_deviation_diagram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4322562"/>
              <a:ext cx="4248472" cy="2130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1"/>
                <p:cNvSpPr txBox="1"/>
                <p:nvPr/>
              </p:nvSpPr>
              <p:spPr>
                <a:xfrm>
                  <a:off x="5870551" y="6330445"/>
                  <a:ext cx="1584176" cy="461665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sz="2400" b="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551" y="6330445"/>
                  <a:ext cx="1584176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CaixaDeTexto 24"/>
            <p:cNvSpPr txBox="1"/>
            <p:nvPr/>
          </p:nvSpPr>
          <p:spPr>
            <a:xfrm>
              <a:off x="6715233" y="5212700"/>
              <a:ext cx="427789" cy="276999"/>
            </a:xfrm>
            <a:prstGeom prst="rect">
              <a:avLst/>
            </a:prstGeom>
            <a:solidFill>
              <a:srgbClr val="335A89"/>
            </a:solidFill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</a:rPr>
                <a:t>68,2%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7190063" y="5832601"/>
              <a:ext cx="388899" cy="208114"/>
            </a:xfrm>
            <a:prstGeom prst="rect">
              <a:avLst/>
            </a:prstGeom>
            <a:solidFill>
              <a:srgbClr val="328FC8"/>
            </a:solidFill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</a:rPr>
                <a:t>27,2%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7689610" y="5661248"/>
              <a:ext cx="335250" cy="208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4,2%</a:t>
              </a:r>
              <a:endParaRPr lang="pt-BR" sz="1200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8163665" y="5733256"/>
              <a:ext cx="368775" cy="228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 smtClean="0"/>
                <a:t>0,2%</a:t>
              </a:r>
              <a:endParaRPr lang="pt-BR" sz="1200" dirty="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4283968" y="4437112"/>
              <a:ext cx="2376264" cy="19509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Seta para baixo 23"/>
            <p:cNvSpPr/>
            <p:nvPr/>
          </p:nvSpPr>
          <p:spPr>
            <a:xfrm rot="10800000">
              <a:off x="6374607" y="6350269"/>
              <a:ext cx="576064" cy="432048"/>
            </a:xfrm>
            <a:prstGeom prst="downArrow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9707" y="4437112"/>
              <a:ext cx="390525" cy="1763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CaixaDeTexto 3"/>
          <p:cNvSpPr txBox="1"/>
          <p:nvPr/>
        </p:nvSpPr>
        <p:spPr>
          <a:xfrm>
            <a:off x="3134246" y="4751035"/>
            <a:ext cx="3075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Há casos em que a natureza dos dados não permite valores negativos ou valores positivos.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36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36004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Análise </a:t>
            </a:r>
            <a:r>
              <a:rPr lang="pt-BR" dirty="0" err="1" smtClean="0"/>
              <a:t>monovariada</a:t>
            </a:r>
            <a:r>
              <a:rPr lang="pt-BR" dirty="0" smtClean="0"/>
              <a:t>: medidas de dispersão: Variância e Desvio Padrão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475278"/>
              </p:ext>
            </p:extLst>
          </p:nvPr>
        </p:nvGraphicFramePr>
        <p:xfrm>
          <a:off x="467544" y="1844824"/>
          <a:ext cx="864096" cy="37444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0040"/>
                <a:gridCol w="504056"/>
              </a:tblGrid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i="1" u="none" strike="noStrike" kern="1200" dirty="0" smtClean="0">
                          <a:effectLst/>
                        </a:rPr>
                        <a:t>dia</a:t>
                      </a:r>
                      <a:endParaRPr lang="pt-BR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i="1" u="none" strike="noStrike" kern="1200" dirty="0">
                          <a:effectLst/>
                        </a:rPr>
                        <a:t>x</a:t>
                      </a:r>
                      <a:endParaRPr lang="pt-BR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1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58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2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16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3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25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4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10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5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33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6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47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7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21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8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38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744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>
                          <a:effectLst/>
                        </a:rPr>
                        <a:t>9</a:t>
                      </a:r>
                      <a:endParaRPr lang="pt-BR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effectLst/>
                        </a:rPr>
                        <a:t>5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251520" y="764704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/>
              <a:t>Exemplo:  </a:t>
            </a:r>
            <a:r>
              <a:rPr lang="pt-BR" dirty="0" smtClean="0"/>
              <a:t>O diretor de fabricação deseja estimar a capacidade de uma linha de produção. Para tanto, ele levanta a quantidade de peças fabricadas durante 9 dias consecutivos e determina a sua média.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1"/>
              <p:cNvSpPr txBox="1"/>
              <p:nvPr/>
            </p:nvSpPr>
            <p:spPr>
              <a:xfrm>
                <a:off x="1547664" y="1815207"/>
                <a:ext cx="1584176" cy="461665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pt-BR" sz="2400" b="0" i="1" smtClean="0">
                          <a:latin typeface="Cambria Math"/>
                        </a:rPr>
                        <m:t>=28,11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1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815207"/>
                <a:ext cx="1584176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547664" y="2492896"/>
                <a:ext cx="7200800" cy="343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Porém, a produção em alguns dias está “distante” da média. No 9º dia, por exemplo, foram produzidas 5 peças. </a:t>
                </a:r>
              </a:p>
              <a:p>
                <a:r>
                  <a:rPr lang="pt-BR" dirty="0" smtClean="0"/>
                  <a:t>Isso mostra que  modelo da média não descreve plenamente a capacidade de fabricação da linha de produção.</a:t>
                </a:r>
              </a:p>
              <a:p>
                <a:r>
                  <a:rPr lang="pt-BR" dirty="0" smtClean="0"/>
                  <a:t>Surge uma pergunta:</a:t>
                </a:r>
              </a:p>
              <a:p>
                <a:pPr marL="285750" indent="-285750">
                  <a:buFontTx/>
                  <a:buChar char="-"/>
                </a:pPr>
                <a:r>
                  <a:rPr lang="pt-BR" dirty="0" smtClean="0"/>
                  <a:t>Qual é a variação na produção observada?</a:t>
                </a:r>
              </a:p>
              <a:p>
                <a:endParaRPr lang="pt-BR" dirty="0" smtClean="0"/>
              </a:p>
              <a:p>
                <a:r>
                  <a:rPr lang="pt-BR" b="1" dirty="0" smtClean="0"/>
                  <a:t>Variância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pt-BR" b="1" i="1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pt-BR" b="1" dirty="0" smtClean="0"/>
                  <a:t>)</a:t>
                </a:r>
                <a:r>
                  <a:rPr lang="pt-BR" dirty="0" smtClean="0"/>
                  <a:t>= medida da dispersão (da variação) dos dados observados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̅"/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492896"/>
                <a:ext cx="7200800" cy="3431902"/>
              </a:xfrm>
              <a:prstGeom prst="rect">
                <a:avLst/>
              </a:prstGeom>
              <a:blipFill rotWithShape="1">
                <a:blip r:embed="rId3"/>
                <a:stretch>
                  <a:fillRect l="-762" t="-888" r="-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60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5584</Words>
  <Application>Microsoft Office PowerPoint</Application>
  <PresentationFormat>Apresentação na tela (4:3)</PresentationFormat>
  <Paragraphs>2676</Paragraphs>
  <Slides>44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5" baseType="lpstr">
      <vt:lpstr>Tema do Office</vt:lpstr>
      <vt:lpstr>Análise de Dados Aula1 – Análise monovariada </vt:lpstr>
      <vt:lpstr>Análise monovariada</vt:lpstr>
      <vt:lpstr>Análise monovariada</vt:lpstr>
      <vt:lpstr>Análise monovariada: medidas de concentração:mediana</vt:lpstr>
      <vt:lpstr>Análise monovariada: medidas de concentração: mediana</vt:lpstr>
      <vt:lpstr>Análise monovariada: medidas de concentração: média</vt:lpstr>
      <vt:lpstr>Análise monovariada: medidas de dispersão: Variância e Desvio Padrão</vt:lpstr>
      <vt:lpstr>Análise monovariada: medidas de dispersão: Variância e Desvio Padrão</vt:lpstr>
      <vt:lpstr>Análise monovariada: medidas de dispersão: Variância e Desvio Padrão</vt:lpstr>
      <vt:lpstr>Análise monovariada: Medidas de concentração: Variância e Desvio Padrão</vt:lpstr>
      <vt:lpstr>Análise monovariada: Medidas de concentração: Variância e Desvio Padrão</vt:lpstr>
      <vt:lpstr>Análise monovariada: Quartis</vt:lpstr>
      <vt:lpstr>Análise monovariada: Quartis</vt:lpstr>
      <vt:lpstr>Análise monovariada: Medidas de concentração: Exercícios</vt:lpstr>
      <vt:lpstr>Análise monovariada: Medidas de concentração: Exercícios</vt:lpstr>
      <vt:lpstr>Análise monovariada: Medidas de concentração: Exercícios</vt:lpstr>
      <vt:lpstr>Análise de Dados Aula1 – Análise monovariada </vt:lpstr>
      <vt:lpstr>Análise monovariada: Análise de Tendências: Forecasting</vt:lpstr>
      <vt:lpstr>Forecasting:</vt:lpstr>
      <vt:lpstr>Forecasting:</vt:lpstr>
      <vt:lpstr>Forecasting:</vt:lpstr>
      <vt:lpstr>Forecasting:</vt:lpstr>
      <vt:lpstr>Forecasting:</vt:lpstr>
      <vt:lpstr>Forecasting:</vt:lpstr>
      <vt:lpstr>Forecasting:</vt:lpstr>
      <vt:lpstr>Forecasting:</vt:lpstr>
      <vt:lpstr>Forecasting: Holt exponencial simples: Exemplo</vt:lpstr>
      <vt:lpstr>Forecasting: Holt exponencial simples: Exemplo</vt:lpstr>
      <vt:lpstr>Forecasting: Holt exponencial simples: Exemplo</vt:lpstr>
      <vt:lpstr>Forecasting: Holt exponencial simples: Exemplo</vt:lpstr>
      <vt:lpstr>Forecasting: Holt exponencial simples: Exemplo</vt:lpstr>
      <vt:lpstr>Forecasting</vt:lpstr>
      <vt:lpstr>Forecasting: HOLT-WINTERS (seasonal forecasting) = séries temporais</vt:lpstr>
      <vt:lpstr>Forecasting – HOLT WINTERS</vt:lpstr>
      <vt:lpstr>Forecasting – HOLT WINTERS</vt:lpstr>
      <vt:lpstr>Forecasting – HOLT WINTERS</vt:lpstr>
      <vt:lpstr>Forecasting: HOLT WINTERS</vt:lpstr>
      <vt:lpstr>Forecasting: HOLT WINTERS</vt:lpstr>
      <vt:lpstr>Forecasting: HOLT WINTERS</vt:lpstr>
      <vt:lpstr>Forecasting: HOLT WINTERS</vt:lpstr>
      <vt:lpstr>Forecasting: HOLT WINTERS</vt:lpstr>
      <vt:lpstr>Forecasting: HOLT WINTERS</vt:lpstr>
      <vt:lpstr>Forecasting: HOLT WINTERS</vt:lpstr>
      <vt:lpstr>Forecasting: Series Temporais: 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Escobar</dc:creator>
  <cp:lastModifiedBy>Leandro Escobar</cp:lastModifiedBy>
  <cp:revision>132</cp:revision>
  <dcterms:created xsi:type="dcterms:W3CDTF">2016-02-24T14:30:06Z</dcterms:created>
  <dcterms:modified xsi:type="dcterms:W3CDTF">2018-06-16T11:03:35Z</dcterms:modified>
</cp:coreProperties>
</file>