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269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02" autoAdjust="0"/>
  </p:normalViewPr>
  <p:slideViewPr>
    <p:cSldViewPr>
      <p:cViewPr varScale="1">
        <p:scale>
          <a:sx n="67" d="100"/>
          <a:sy n="67" d="100"/>
        </p:scale>
        <p:origin x="-11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091-1B11-4C30-AB3E-F6B13C1CF8D8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35CC-ED1B-4E20-80BB-35D7EF40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60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091-1B11-4C30-AB3E-F6B13C1CF8D8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35CC-ED1B-4E20-80BB-35D7EF40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49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091-1B11-4C30-AB3E-F6B13C1CF8D8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35CC-ED1B-4E20-80BB-35D7EF40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18058"/>
          </a:xfrm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091-1B11-4C30-AB3E-F6B13C1CF8D8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35CC-ED1B-4E20-80BB-35D7EF40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4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091-1B11-4C30-AB3E-F6B13C1CF8D8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35CC-ED1B-4E20-80BB-35D7EF40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55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091-1B11-4C30-AB3E-F6B13C1CF8D8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35CC-ED1B-4E20-80BB-35D7EF40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23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091-1B11-4C30-AB3E-F6B13C1CF8D8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35CC-ED1B-4E20-80BB-35D7EF40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8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091-1B11-4C30-AB3E-F6B13C1CF8D8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35CC-ED1B-4E20-80BB-35D7EF40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3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091-1B11-4C30-AB3E-F6B13C1CF8D8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35CC-ED1B-4E20-80BB-35D7EF40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91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091-1B11-4C30-AB3E-F6B13C1CF8D8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35CC-ED1B-4E20-80BB-35D7EF40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42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2F091-1B11-4C30-AB3E-F6B13C1CF8D8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35CC-ED1B-4E20-80BB-35D7EF40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4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2F091-1B11-4C30-AB3E-F6B13C1CF8D8}" type="datetimeFigureOut">
              <a:rPr lang="pt-BR" smtClean="0"/>
              <a:t>16/06/2018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D35CC-ED1B-4E20-80BB-35D7EF4040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21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273273"/>
            <a:ext cx="8960024" cy="1470025"/>
          </a:xfrm>
        </p:spPr>
        <p:txBody>
          <a:bodyPr>
            <a:normAutofit/>
          </a:bodyPr>
          <a:lstStyle/>
          <a:p>
            <a:pPr algn="l"/>
            <a:r>
              <a:rPr lang="pt-BR" sz="2400" dirty="0" smtClean="0">
                <a:solidFill>
                  <a:schemeClr val="bg1"/>
                </a:solidFill>
              </a:rPr>
              <a:t>Análise de Dados Aula2 – Análise de dados</a:t>
            </a:r>
            <a:br>
              <a:rPr lang="pt-BR" sz="2400" dirty="0" smtClean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9672" y="6309320"/>
            <a:ext cx="6400800" cy="432048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Escobar </a:t>
            </a:r>
            <a:r>
              <a:rPr lang="pt-BR" dirty="0" smtClean="0"/>
              <a:t>| junho, </a:t>
            </a:r>
            <a:r>
              <a:rPr lang="pt-BR" dirty="0" smtClean="0"/>
              <a:t>2018</a:t>
            </a:r>
            <a:endParaRPr lang="pt-BR" dirty="0"/>
          </a:p>
        </p:txBody>
      </p:sp>
      <p:pic>
        <p:nvPicPr>
          <p:cNvPr id="4098" name="Picture 2" descr="Resultado de imagem para ANALY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10" y="1003370"/>
            <a:ext cx="9144000" cy="523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-58363" y="357039"/>
            <a:ext cx="4307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TESTES DE HIPÓTESES</a:t>
            </a:r>
            <a:endParaRPr lang="pt-BR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7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116" y="5240333"/>
            <a:ext cx="3007100" cy="128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148" y="2821213"/>
            <a:ext cx="2547666" cy="108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1800" dirty="0"/>
                  <a:t>Um projeto de investimento está sendo avaliado pelo tempo médio de </a:t>
                </a:r>
                <a:r>
                  <a:rPr lang="pt-BR" sz="1800" dirty="0" err="1"/>
                  <a:t>pay-back</a:t>
                </a:r>
                <a:r>
                  <a:rPr lang="pt-BR" sz="1800" dirty="0"/>
                  <a:t>. Uma situação envolvendo cenários futuros forneceu os seguintes tempos de retorno do investimento (em anos): 2,8 - 4,3 - 3,7 - 6,4 - 3,2 - 4,1 </a:t>
                </a:r>
                <a:r>
                  <a:rPr lang="pt-BR" sz="1800" dirty="0" smtClean="0"/>
                  <a:t>- 4,4- </a:t>
                </a:r>
                <a:r>
                  <a:rPr lang="pt-BR" sz="1800" dirty="0"/>
                  <a:t>4,6 - 5,2 - 3,9.</a:t>
                </a:r>
              </a:p>
              <a:p>
                <a:pPr marL="0" indent="0">
                  <a:buNone/>
                </a:pPr>
                <a:r>
                  <a:rPr lang="pt-BR" sz="1800" dirty="0"/>
                  <a:t>Avalie a hipótese de que o tempo médio de retorno seja superior a 4 anos a uma significância de 5%.</a:t>
                </a:r>
                <a:endParaRPr lang="pt-BR" sz="1800" dirty="0" smtClean="0"/>
              </a:p>
              <a:p>
                <a:pPr marL="0" indent="0">
                  <a:buNone/>
                </a:pPr>
                <a:r>
                  <a:rPr lang="pt-BR" sz="1800" dirty="0" smtClean="0"/>
                  <a:t>Hipóteses</a:t>
                </a:r>
              </a:p>
              <a:p>
                <a:pPr marL="457200" lvl="1" indent="0">
                  <a:buNone/>
                </a:pPr>
                <a:r>
                  <a:rPr lang="pt-BR" sz="1400" dirty="0" smtClean="0">
                    <a:latin typeface="Cambria Math"/>
                    <a:ea typeface="Cambria Math"/>
                  </a:rPr>
                  <a:t>𝜇0 = 4 anos</a:t>
                </a:r>
              </a:p>
              <a:p>
                <a:pPr marL="457200" lvl="1" indent="0">
                  <a:buNone/>
                </a:pPr>
                <a:r>
                  <a:rPr lang="pt-BR" sz="1400" dirty="0" smtClean="0">
                    <a:latin typeface="Cambria Math"/>
                    <a:ea typeface="Cambria Math"/>
                  </a:rPr>
                  <a:t>Teste:</a:t>
                </a:r>
              </a:p>
              <a:p>
                <a:pPr marL="457200" lvl="1" indent="0">
                  <a:buNone/>
                </a:pPr>
                <a:endParaRPr lang="pt-BR" sz="1400" dirty="0" smtClean="0"/>
              </a:p>
              <a:p>
                <a:pPr marL="452438" lvl="1" indent="0">
                  <a:buNone/>
                </a:pPr>
                <a:endParaRPr lang="pt-BR" sz="1400" dirty="0" smtClean="0">
                  <a:latin typeface="Cambria Math"/>
                  <a:ea typeface="Cambria Math"/>
                </a:endParaRPr>
              </a:p>
              <a:p>
                <a:pPr marL="452438" lvl="1" indent="0">
                  <a:buNone/>
                </a:pPr>
                <a:r>
                  <a:rPr lang="pt-BR" sz="1400" dirty="0" smtClean="0">
                    <a:latin typeface="Cambria Math"/>
                    <a:ea typeface="Cambria Math"/>
                  </a:rPr>
                  <a:t>n </a:t>
                </a:r>
                <a:r>
                  <a:rPr lang="pt-BR" sz="1400" dirty="0">
                    <a:latin typeface="Cambria Math"/>
                    <a:ea typeface="Cambria Math"/>
                  </a:rPr>
                  <a:t>= </a:t>
                </a:r>
                <a:r>
                  <a:rPr lang="pt-BR" sz="1400" dirty="0" smtClean="0">
                    <a:latin typeface="Cambria Math"/>
                    <a:ea typeface="Cambria Math"/>
                  </a:rPr>
                  <a:t>10 amostras</a:t>
                </a:r>
              </a:p>
              <a:p>
                <a:pPr marL="452438" lvl="1" indent="0">
                  <a:buNone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pt-BR" sz="1400" dirty="0"/>
                  <a:t>  = </a:t>
                </a:r>
                <a:r>
                  <a:rPr lang="pt-BR" sz="1400" dirty="0" smtClean="0"/>
                  <a:t>?</a:t>
                </a:r>
              </a:p>
              <a:p>
                <a:pPr marL="452438" lvl="1" indent="0">
                  <a:buNone/>
                </a:pPr>
                <a:endParaRPr lang="pt-BR" sz="1400" dirty="0" smtClean="0"/>
              </a:p>
              <a:p>
                <a:pPr>
                  <a:buFont typeface="+mj-lt"/>
                  <a:buAutoNum type="arabicPeriod"/>
                </a:pPr>
                <a:endParaRPr lang="pt-BR" sz="1800" dirty="0" smtClean="0"/>
              </a:p>
              <a:p>
                <a:pPr>
                  <a:buFont typeface="+mj-lt"/>
                  <a:buAutoNum type="arabicPeriod"/>
                </a:pPr>
                <a:r>
                  <a:rPr lang="pt-BR" sz="1800" dirty="0" smtClean="0"/>
                  <a:t>Selecionar o teste</a:t>
                </a:r>
              </a:p>
              <a:p>
                <a:pPr marL="457200" lvl="1" indent="0">
                  <a:buNone/>
                </a:pPr>
                <a:r>
                  <a:rPr lang="pt-BR" sz="1400" dirty="0" smtClean="0"/>
                  <a:t>Tabela t, porque se trata de uma amostra menor que 30 elementos</a:t>
                </a:r>
              </a:p>
              <a:p>
                <a:pPr marL="457200" lvl="1" indent="0">
                  <a:buNone/>
                </a:pPr>
                <a:r>
                  <a:rPr lang="pt-BR" sz="1400" i="1" dirty="0" err="1"/>
                  <a:t>Gl</a:t>
                </a:r>
                <a:r>
                  <a:rPr lang="pt-BR" sz="1400" dirty="0"/>
                  <a:t> = n-1 = 9</a:t>
                </a:r>
              </a:p>
              <a:p>
                <a:pPr marL="457200" lvl="1" indent="0">
                  <a:buNone/>
                </a:pPr>
                <a:endParaRPr lang="pt-BR" sz="14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546" r="-2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de hipóteses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81752" y="256490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0</a:t>
            </a:r>
            <a:r>
              <a:rPr lang="pt-BR" dirty="0" smtClean="0"/>
              <a:t>: </a:t>
            </a:r>
            <a:r>
              <a:rPr lang="pt-BR" dirty="0" smtClean="0">
                <a:latin typeface="Cambria Math"/>
                <a:ea typeface="Cambria Math"/>
              </a:rPr>
              <a:t>𝝁 = 4</a:t>
            </a:r>
            <a:endParaRPr lang="pt-BR" baseline="-25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75656" y="2852936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1</a:t>
            </a:r>
            <a:r>
              <a:rPr lang="pt-BR" dirty="0" smtClean="0"/>
              <a:t>: </a:t>
            </a:r>
            <a:r>
              <a:rPr lang="pt-BR" dirty="0" smtClean="0">
                <a:latin typeface="Cambria Math"/>
                <a:ea typeface="Cambria Math"/>
              </a:rPr>
              <a:t>𝝁 &gt; 4</a:t>
            </a:r>
            <a:endParaRPr lang="pt-BR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912113" y="2674242"/>
                <a:ext cx="10118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pt-BR" sz="1600" b="0" i="1" smtClean="0">
                          <a:latin typeface="Cambria Math"/>
                          <a:ea typeface="Cambria Math"/>
                        </a:rPr>
                        <m:t>=0,05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113" y="2674242"/>
                <a:ext cx="1011815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/>
          <p:cNvSpPr txBox="1"/>
          <p:nvPr/>
        </p:nvSpPr>
        <p:spPr>
          <a:xfrm>
            <a:off x="7042412" y="25556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0</a:t>
            </a:r>
            <a:endParaRPr lang="pt-BR" baseline="-25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108732" y="2924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1</a:t>
            </a:r>
            <a:endParaRPr lang="pt-BR" baseline="-25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908932" y="2924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1</a:t>
            </a:r>
            <a:endParaRPr lang="pt-BR" baseline="-250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884760" y="364502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0,01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724128" y="6197242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rgbClr val="C00000"/>
                </a:solidFill>
              </a:rPr>
              <a:t>1,831</a:t>
            </a:r>
            <a:endParaRPr lang="pt-BR" sz="20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3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1800" dirty="0" smtClean="0"/>
          </a:p>
          <a:p>
            <a:pPr>
              <a:buFont typeface="+mj-lt"/>
              <a:buAutoNum type="arabicPeriod" startAt="3"/>
            </a:pPr>
            <a:r>
              <a:rPr lang="pt-BR" sz="1800" dirty="0" smtClean="0"/>
              <a:t>Calcular t</a:t>
            </a:r>
          </a:p>
          <a:p>
            <a:pPr marL="457200" lvl="1" indent="0">
              <a:buNone/>
            </a:pPr>
            <a:endParaRPr lang="pt-BR" sz="1400" dirty="0" smtClean="0"/>
          </a:p>
          <a:p>
            <a:pPr marL="457200" lvl="1" indent="0">
              <a:buNone/>
            </a:pPr>
            <a:endParaRPr lang="pt-BR" sz="1400" dirty="0"/>
          </a:p>
          <a:p>
            <a:pPr marL="457200" lvl="1" indent="0">
              <a:buNone/>
            </a:pPr>
            <a:endParaRPr lang="pt-BR" sz="1400" dirty="0" smtClean="0"/>
          </a:p>
          <a:p>
            <a:pPr marL="457200" lvl="1" indent="0">
              <a:buNone/>
            </a:pPr>
            <a:endParaRPr lang="pt-BR" sz="1400" dirty="0" smtClean="0"/>
          </a:p>
          <a:p>
            <a:pPr marL="0" indent="0">
              <a:buNone/>
            </a:pPr>
            <a:endParaRPr lang="pt-BR" sz="1800" i="1" dirty="0" smtClean="0">
              <a:latin typeface="Cambria Math"/>
            </a:endParaRPr>
          </a:p>
          <a:p>
            <a:pPr marL="0" indent="0">
              <a:buNone/>
            </a:pPr>
            <a:endParaRPr lang="pt-BR" sz="1800" i="1" dirty="0" smtClean="0">
              <a:latin typeface="Cambria Math"/>
            </a:endParaRPr>
          </a:p>
          <a:p>
            <a:pPr>
              <a:buFont typeface="+mj-lt"/>
              <a:buAutoNum type="arabicPeriod" startAt="3"/>
            </a:pPr>
            <a:endParaRPr lang="pt-BR" sz="1800" dirty="0" smtClean="0"/>
          </a:p>
          <a:p>
            <a:pPr>
              <a:buFont typeface="+mj-lt"/>
              <a:buAutoNum type="arabicPeriod" startAt="3"/>
            </a:pPr>
            <a:endParaRPr lang="pt-BR" sz="1800" dirty="0"/>
          </a:p>
          <a:p>
            <a:pPr>
              <a:buFont typeface="+mj-lt"/>
              <a:buAutoNum type="arabicPeriod" startAt="3"/>
            </a:pPr>
            <a:endParaRPr lang="pt-BR" sz="1800" dirty="0" smtClean="0"/>
          </a:p>
          <a:p>
            <a:pPr>
              <a:buFont typeface="+mj-lt"/>
              <a:buAutoNum type="arabicPeriod" startAt="3"/>
            </a:pPr>
            <a:endParaRPr lang="pt-BR" sz="1800" dirty="0"/>
          </a:p>
          <a:p>
            <a:pPr>
              <a:buFont typeface="+mj-lt"/>
              <a:buAutoNum type="arabicPeriod" startAt="3"/>
            </a:pPr>
            <a:endParaRPr lang="pt-BR" sz="1800" dirty="0" smtClean="0"/>
          </a:p>
          <a:p>
            <a:pPr marL="0" indent="0">
              <a:buNone/>
            </a:pPr>
            <a:r>
              <a:rPr lang="pt-BR" sz="1800" dirty="0" smtClean="0"/>
              <a:t> </a:t>
            </a:r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de hipóteses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1475656" y="1218833"/>
                <a:ext cx="1834861" cy="1112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𝑡</m:t>
                      </m:r>
                      <m:r>
                        <a:rPr lang="pt-BR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pt-BR" sz="2400" b="0" i="1" smtClean="0">
                              <a:latin typeface="Cambria Math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218833"/>
                <a:ext cx="1834861" cy="11120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1475656" y="4797152"/>
                <a:ext cx="2931123" cy="1185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𝑡</m:t>
                      </m:r>
                      <m:r>
                        <a:rPr lang="pt-BR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4,26−3</m:t>
                          </m:r>
                        </m:num>
                        <m:den>
                          <m:f>
                            <m:f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/>
                                </a:rPr>
                                <m:t>1,02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=0,81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797152"/>
                <a:ext cx="2931123" cy="11853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478552" y="2816532"/>
                <a:ext cx="1102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pt-BR" i="1">
                          <a:latin typeface="Cambria Math"/>
                        </a:rPr>
                        <m:t>=4,26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552" y="2816532"/>
                <a:ext cx="110216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1457211" y="3338264"/>
                <a:ext cx="2677528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𝑆</m:t>
                      </m:r>
                      <m:r>
                        <a:rPr lang="pt-BR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  <m:r>
                        <a:rPr lang="pt-BR" b="0" i="1" smtClean="0">
                          <a:latin typeface="Cambria Math"/>
                        </a:rPr>
                        <m:t>=1,02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211" y="3338264"/>
                <a:ext cx="2677528" cy="9106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358692"/>
            <a:ext cx="3007100" cy="128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7939140" y="3315601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rgbClr val="C00000"/>
                </a:solidFill>
              </a:rPr>
              <a:t>1,831</a:t>
            </a:r>
            <a:endParaRPr lang="pt-BR" sz="2000" i="1" dirty="0">
              <a:solidFill>
                <a:srgbClr val="C0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6843598" y="2595841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chemeClr val="tx2"/>
                </a:solidFill>
              </a:rPr>
              <a:t>0,81</a:t>
            </a:r>
            <a:endParaRPr lang="pt-BR" sz="2000" i="1" dirty="0">
              <a:solidFill>
                <a:schemeClr val="tx2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506903" y="3793613"/>
            <a:ext cx="1727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pt-BR" dirty="0"/>
              <a:t>N</a:t>
            </a:r>
            <a:r>
              <a:rPr lang="pt-BR" dirty="0" smtClean="0"/>
              <a:t>ÃO </a:t>
            </a:r>
            <a:r>
              <a:rPr lang="pt-BR" dirty="0" smtClean="0"/>
              <a:t>REJEITA </a:t>
            </a:r>
            <a:r>
              <a:rPr lang="pt-BR" dirty="0"/>
              <a:t>HO</a:t>
            </a:r>
            <a:endParaRPr lang="pt-BR" sz="1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31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Testes de Hipóteses: 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Acredita-se que a média das vendas na filial A é menor que a média das vendas na filial B. Para tanto, foram observadas as vendas durante 12 meses.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Teste a hipótese,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com uma significância de 2% 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lvl="1"/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24450"/>
              </p:ext>
            </p:extLst>
          </p:nvPr>
        </p:nvGraphicFramePr>
        <p:xfrm>
          <a:off x="5292080" y="1918350"/>
          <a:ext cx="2517246" cy="46790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37566"/>
                <a:gridCol w="889840"/>
                <a:gridCol w="889840"/>
              </a:tblGrid>
              <a:tr h="173294">
                <a:tc>
                  <a:txBody>
                    <a:bodyPr/>
                    <a:lstStyle/>
                    <a:p>
                      <a:pPr algn="l" fontAlgn="b"/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(Em milhares)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7329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Mês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 err="1">
                          <a:effectLst/>
                        </a:rPr>
                        <a:t>FilalA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 err="1">
                          <a:effectLst/>
                        </a:rPr>
                        <a:t>FilialB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       95,00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    103,00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    100,00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       99,00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       92,00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       98,00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       98,00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       95,00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       97,00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       98,00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       91,00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    101,00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       99,00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       88,00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       90,00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    103,00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    100,00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    101,00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       96,00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    101,00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       90,00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       98,00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       97,00 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    101,00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90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b="1" u="none" strike="noStrike" dirty="0">
                          <a:effectLst/>
                        </a:rPr>
                        <a:t>Média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       95,42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       98,83 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76" marR="5976" marT="597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28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3"/>
            <a:ext cx="2572572" cy="108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651" y="2276873"/>
            <a:ext cx="2605501" cy="110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806" y="2276872"/>
            <a:ext cx="2547666" cy="108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Testes de </a:t>
            </a:r>
            <a:r>
              <a:rPr lang="pt-BR" dirty="0" err="1" smtClean="0"/>
              <a:t>Hipósteses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6192688"/>
              </a:xfrm>
            </p:spPr>
            <p:txBody>
              <a:bodyPr>
                <a:normAutofit/>
              </a:bodyPr>
              <a:lstStyle/>
              <a:p>
                <a:r>
                  <a:rPr lang="pt-BR" sz="1800" dirty="0" smtClean="0"/>
                  <a:t>Procedimento para verificar a veracidade de uma informação</a:t>
                </a:r>
              </a:p>
              <a:p>
                <a:r>
                  <a:rPr lang="pt-BR" sz="1800" dirty="0" smtClean="0"/>
                  <a:t>São formuladas duas hipóteses</a:t>
                </a:r>
              </a:p>
              <a:p>
                <a:pPr marL="457200" lvl="1" indent="0">
                  <a:buNone/>
                </a:pPr>
                <a:r>
                  <a:rPr lang="pt-BR" sz="1600" dirty="0" smtClean="0"/>
                  <a:t>H</a:t>
                </a:r>
                <a:r>
                  <a:rPr lang="pt-BR" sz="1600" baseline="-25000" dirty="0" smtClean="0"/>
                  <a:t>0</a:t>
                </a:r>
                <a:r>
                  <a:rPr lang="pt-BR" sz="1600" dirty="0" smtClean="0"/>
                  <a:t> </a:t>
                </a:r>
                <a:r>
                  <a:rPr lang="pt-BR" sz="1600" dirty="0" smtClean="0">
                    <a:sym typeface="Wingdings" panose="05000000000000000000" pitchFamily="2" charset="2"/>
                  </a:rPr>
                  <a:t> Hipótese nula</a:t>
                </a:r>
              </a:p>
              <a:p>
                <a:pPr marL="457200" lvl="1" indent="0">
                  <a:buNone/>
                </a:pPr>
                <a:r>
                  <a:rPr lang="pt-BR" sz="1600" dirty="0" smtClean="0">
                    <a:sym typeface="Wingdings" panose="05000000000000000000" pitchFamily="2" charset="2"/>
                  </a:rPr>
                  <a:t>H</a:t>
                </a:r>
                <a:r>
                  <a:rPr lang="pt-BR" sz="1600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pt-BR" sz="1600" dirty="0" smtClean="0">
                    <a:sym typeface="Wingdings" panose="05000000000000000000" pitchFamily="2" charset="2"/>
                  </a:rPr>
                  <a:t>  Hipótese alternativa</a:t>
                </a:r>
              </a:p>
              <a:p>
                <a:pPr marL="457200" lvl="1" indent="0">
                  <a:buNone/>
                </a:pPr>
                <a:endParaRPr lang="pt-BR" sz="1600" dirty="0" smtClean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pt-BR" sz="1600" dirty="0" smtClean="0">
                  <a:sym typeface="Wingdings" panose="05000000000000000000" pitchFamily="2" charset="2"/>
                </a:endParaRPr>
              </a:p>
              <a:p>
                <a:endParaRPr lang="pt-BR" sz="1800" dirty="0" smtClean="0"/>
              </a:p>
              <a:p>
                <a:endParaRPr lang="pt-BR" sz="1800" dirty="0"/>
              </a:p>
              <a:p>
                <a:endParaRPr lang="pt-BR" sz="1800" dirty="0" smtClean="0"/>
              </a:p>
              <a:p>
                <a:endParaRPr lang="pt-BR" sz="1800" dirty="0"/>
              </a:p>
              <a:p>
                <a:r>
                  <a:rPr lang="pt-BR" sz="1800" dirty="0" smtClean="0"/>
                  <a:t>Nível de significância (erro aceitável)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/>
                        </a:rPr>
                        <m:t>𝑐</m:t>
                      </m:r>
                      <m:r>
                        <a:rPr lang="pt-BR" sz="1600" b="0" i="1" smtClean="0">
                          <a:latin typeface="Cambria Math"/>
                        </a:rPr>
                        <m:t>=1 − </m:t>
                      </m:r>
                      <m:r>
                        <a:rPr lang="pt-BR" sz="1600" b="0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pt-BR" sz="1600" dirty="0" smtClean="0"/>
              </a:p>
              <a:p>
                <a:endParaRPr lang="pt-BR" sz="1800" dirty="0" smtClean="0"/>
              </a:p>
              <a:p>
                <a:endParaRPr lang="pt-BR" sz="1800" dirty="0"/>
              </a:p>
              <a:p>
                <a:r>
                  <a:rPr lang="pt-BR" sz="1800" dirty="0" smtClean="0"/>
                  <a:t>Exemplo: Confiança de 95% | Significância de 5%</a:t>
                </a:r>
              </a:p>
              <a:p>
                <a:endParaRPr lang="pt-BR" sz="1800" dirty="0"/>
              </a:p>
              <a:p>
                <a:endParaRPr lang="pt-BR" sz="1800" dirty="0" smtClean="0"/>
              </a:p>
              <a:p>
                <a:endParaRPr lang="pt-BR" sz="1800" dirty="0"/>
              </a:p>
              <a:p>
                <a:pPr lvl="1"/>
                <a:endParaRPr lang="pt-BR" sz="16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6192688"/>
              </a:xfrm>
              <a:blipFill rotWithShape="1">
                <a:blip r:embed="rId5"/>
                <a:stretch>
                  <a:fillRect l="-444" t="-4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905688" y="184482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0</a:t>
            </a:r>
            <a:r>
              <a:rPr lang="pt-BR" dirty="0" smtClean="0"/>
              <a:t>: </a:t>
            </a:r>
            <a:r>
              <a:rPr lang="pt-BR" dirty="0" smtClean="0">
                <a:latin typeface="Cambria Math"/>
                <a:ea typeface="Cambria Math"/>
              </a:rPr>
              <a:t>𝝁 = 𝝁</a:t>
            </a:r>
            <a:r>
              <a:rPr lang="pt-BR" baseline="-25000" dirty="0" smtClean="0">
                <a:latin typeface="Cambria Math"/>
                <a:ea typeface="Cambria Math"/>
              </a:rPr>
              <a:t>0</a:t>
            </a:r>
            <a:endParaRPr lang="pt-BR" baseline="-25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4048138" y="184482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0</a:t>
            </a:r>
            <a:r>
              <a:rPr lang="pt-BR" dirty="0" smtClean="0"/>
              <a:t>: </a:t>
            </a:r>
            <a:r>
              <a:rPr lang="pt-BR" dirty="0" smtClean="0">
                <a:latin typeface="Cambria Math"/>
                <a:ea typeface="Cambria Math"/>
              </a:rPr>
              <a:t>𝝁 = 𝝁</a:t>
            </a:r>
            <a:r>
              <a:rPr lang="pt-BR" baseline="-25000" dirty="0" smtClean="0">
                <a:latin typeface="Cambria Math"/>
                <a:ea typeface="Cambria Math"/>
              </a:rPr>
              <a:t>0</a:t>
            </a:r>
            <a:endParaRPr lang="pt-BR" baseline="-25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921864" y="1844824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0</a:t>
            </a:r>
            <a:r>
              <a:rPr lang="pt-BR" dirty="0" smtClean="0"/>
              <a:t>: </a:t>
            </a:r>
            <a:r>
              <a:rPr lang="pt-BR" dirty="0" smtClean="0">
                <a:latin typeface="Cambria Math"/>
                <a:ea typeface="Cambria Math"/>
              </a:rPr>
              <a:t>𝝁 = 𝝁</a:t>
            </a:r>
            <a:r>
              <a:rPr lang="pt-BR" baseline="-25000" dirty="0" smtClean="0">
                <a:latin typeface="Cambria Math"/>
                <a:ea typeface="Cambria Math"/>
              </a:rPr>
              <a:t>0</a:t>
            </a:r>
            <a:endParaRPr lang="pt-BR" baseline="-25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899592" y="206084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1</a:t>
            </a:r>
            <a:r>
              <a:rPr lang="pt-BR" dirty="0" smtClean="0"/>
              <a:t>: </a:t>
            </a:r>
            <a:r>
              <a:rPr lang="pt-BR" dirty="0" smtClean="0">
                <a:latin typeface="Cambria Math"/>
                <a:ea typeface="Cambria Math"/>
              </a:rPr>
              <a:t>𝝁 = 𝝁</a:t>
            </a:r>
            <a:r>
              <a:rPr lang="pt-BR" baseline="-25000" dirty="0" smtClean="0">
                <a:latin typeface="Cambria Math"/>
                <a:ea typeface="Cambria Math"/>
              </a:rPr>
              <a:t>0</a:t>
            </a:r>
            <a:endParaRPr lang="pt-BR" baseline="-25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042042" y="206084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1</a:t>
            </a:r>
            <a:r>
              <a:rPr lang="pt-BR" dirty="0" smtClean="0"/>
              <a:t>: </a:t>
            </a:r>
            <a:r>
              <a:rPr lang="pt-BR" dirty="0" smtClean="0">
                <a:latin typeface="Cambria Math"/>
                <a:ea typeface="Cambria Math"/>
              </a:rPr>
              <a:t>𝝁 &lt; 𝝁</a:t>
            </a:r>
            <a:r>
              <a:rPr lang="pt-BR" baseline="-25000" dirty="0" smtClean="0">
                <a:latin typeface="Cambria Math"/>
                <a:ea typeface="Cambria Math"/>
              </a:rPr>
              <a:t>0</a:t>
            </a:r>
            <a:endParaRPr lang="pt-BR" baseline="-250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6915768" y="206084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1</a:t>
            </a:r>
            <a:r>
              <a:rPr lang="pt-BR" dirty="0" smtClean="0"/>
              <a:t>: </a:t>
            </a:r>
            <a:r>
              <a:rPr lang="pt-BR" dirty="0" smtClean="0">
                <a:latin typeface="Cambria Math"/>
                <a:ea typeface="Cambria Math"/>
              </a:rPr>
              <a:t>𝝁 &gt; 𝝁</a:t>
            </a:r>
            <a:r>
              <a:rPr lang="pt-BR" baseline="-25000" dirty="0" smtClean="0">
                <a:latin typeface="Cambria Math"/>
                <a:ea typeface="Cambria Math"/>
              </a:rPr>
              <a:t>0</a:t>
            </a:r>
            <a:endParaRPr lang="pt-BR" baseline="-25000" dirty="0"/>
          </a:p>
        </p:txBody>
      </p:sp>
      <p:cxnSp>
        <p:nvCxnSpPr>
          <p:cNvPr id="11" name="Conector reto 10"/>
          <p:cNvCxnSpPr/>
          <p:nvPr/>
        </p:nvCxnSpPr>
        <p:spPr>
          <a:xfrm flipV="1">
            <a:off x="1536582" y="2173506"/>
            <a:ext cx="130816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1464574" y="4941168"/>
            <a:ext cx="130816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667" y="5341858"/>
            <a:ext cx="2605501" cy="110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41858"/>
            <a:ext cx="2572572" cy="108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22" y="5341857"/>
            <a:ext cx="2547666" cy="108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aixaDeTexto 19"/>
          <p:cNvSpPr txBox="1"/>
          <p:nvPr/>
        </p:nvSpPr>
        <p:spPr>
          <a:xfrm>
            <a:off x="4932040" y="3977188"/>
            <a:ext cx="24434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763" lvl="1">
              <a:buNone/>
            </a:pPr>
            <a:r>
              <a:rPr lang="pt-BR" sz="1600" dirty="0"/>
              <a:t>Onde</a:t>
            </a:r>
          </a:p>
          <a:p>
            <a:pPr marL="4763" lvl="1">
              <a:buNone/>
            </a:pPr>
            <a:r>
              <a:rPr lang="pt-BR" sz="1600" i="1" dirty="0"/>
              <a:t>c</a:t>
            </a:r>
            <a:r>
              <a:rPr lang="pt-BR" sz="1600" dirty="0"/>
              <a:t> é a confiança desejada</a:t>
            </a:r>
          </a:p>
          <a:p>
            <a:pPr marL="4763" lvl="1">
              <a:buNone/>
            </a:pPr>
            <a:r>
              <a:rPr lang="el-GR" sz="1600" i="1" dirty="0"/>
              <a:t>α</a:t>
            </a:r>
            <a:r>
              <a:rPr lang="pt-BR" sz="1600" i="1" dirty="0"/>
              <a:t> </a:t>
            </a:r>
            <a:r>
              <a:rPr lang="pt-BR" sz="1600" dirty="0"/>
              <a:t>é a significância desejada</a:t>
            </a:r>
          </a:p>
          <a:p>
            <a:pPr marL="4763"/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539552" y="6093296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0,025</a:t>
            </a:r>
            <a:endParaRPr lang="pt-BR" sz="14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267744" y="6093296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0,025</a:t>
            </a:r>
            <a:endParaRPr lang="pt-BR" sz="1400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635896" y="614555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0,05</a:t>
            </a:r>
            <a:endParaRPr lang="pt-BR" sz="1400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8388424" y="6145559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0,05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4771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Testes de </a:t>
            </a:r>
            <a:r>
              <a:rPr lang="pt-BR" dirty="0" err="1" smtClean="0"/>
              <a:t>Hipósteses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pt-BR" sz="1800" dirty="0" smtClean="0"/>
              <a:t>Tipos de Testes de Hipóteses</a:t>
            </a:r>
          </a:p>
          <a:p>
            <a:endParaRPr lang="pt-BR" sz="1800" dirty="0"/>
          </a:p>
          <a:p>
            <a:endParaRPr lang="pt-BR" sz="1800" dirty="0" smtClean="0"/>
          </a:p>
          <a:p>
            <a:endParaRPr lang="pt-BR" sz="1800" dirty="0"/>
          </a:p>
          <a:p>
            <a:pPr lvl="1"/>
            <a:endParaRPr lang="pt-BR" sz="1600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642222"/>
              </p:ext>
            </p:extLst>
          </p:nvPr>
        </p:nvGraphicFramePr>
        <p:xfrm>
          <a:off x="2195736" y="1052736"/>
          <a:ext cx="5172203" cy="1413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4794"/>
                <a:gridCol w="1563688"/>
                <a:gridCol w="1323721"/>
              </a:tblGrid>
              <a:tr h="49908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Observações</a:t>
                      </a:r>
                      <a:r>
                        <a:rPr lang="pt-BR" sz="2400" baseline="0" dirty="0" smtClean="0"/>
                        <a:t> (n)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População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Amostra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n&gt;=30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Teste Z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Teste Z</a:t>
                      </a:r>
                      <a:endParaRPr lang="pt-BR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n&lt;30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Teste Z</a:t>
                      </a:r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Teste t</a:t>
                      </a:r>
                      <a:endParaRPr lang="pt-BR" sz="24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3203848" y="2780928"/>
                <a:ext cx="2468368" cy="1538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/>
                        </a:rPr>
                        <m:t>𝑍</m:t>
                      </m:r>
                      <m:r>
                        <a:rPr lang="pt-BR" sz="32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sz="32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pt-BR" sz="3200" b="0" i="1" smtClean="0">
                              <a:latin typeface="Cambria Math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pt-BR" sz="3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3200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32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780928"/>
                <a:ext cx="2468368" cy="15381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3244724" y="4869160"/>
                <a:ext cx="2386615" cy="1534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smtClean="0">
                          <a:latin typeface="Cambria Math"/>
                        </a:rPr>
                        <m:t>𝑡</m:t>
                      </m:r>
                      <m:r>
                        <a:rPr lang="pt-BR" sz="32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3200" b="0" i="1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sz="32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pt-BR" sz="3200" b="0" i="1" smtClean="0">
                              <a:latin typeface="Cambria Math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pt-BR" sz="3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sz="3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pt-BR" sz="32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3200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32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724" y="4869160"/>
                <a:ext cx="2386615" cy="15340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5796136" y="2996019"/>
                <a:ext cx="284135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763" lvl="1">
                  <a:buNone/>
                </a:pPr>
                <a:r>
                  <a:rPr lang="pt-BR" sz="1600" dirty="0"/>
                  <a:t>Onde</a:t>
                </a:r>
              </a:p>
              <a:p>
                <a:pPr marL="4763" lvl="1">
                  <a:buNone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pt-BR" sz="1600" dirty="0" smtClean="0"/>
                  <a:t> é desvio padrão da população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996019"/>
                <a:ext cx="2841355" cy="861774"/>
              </a:xfrm>
              <a:prstGeom prst="rect">
                <a:avLst/>
              </a:prstGeom>
              <a:blipFill rotWithShape="1">
                <a:blip r:embed="rId4"/>
                <a:stretch>
                  <a:fillRect l="-1073" t="-21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5724128" y="5159514"/>
                <a:ext cx="2648610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763" lvl="1">
                  <a:buNone/>
                </a:pPr>
                <a:r>
                  <a:rPr lang="pt-BR" sz="1600" dirty="0" smtClean="0"/>
                  <a:t>Onde</a:t>
                </a:r>
              </a:p>
              <a:p>
                <a:pPr marL="4763" lvl="1">
                  <a:buNone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pt-BR" sz="1600" dirty="0" smtClean="0"/>
                  <a:t> é desvio padrão da amostra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5159514"/>
                <a:ext cx="2648610" cy="861774"/>
              </a:xfrm>
              <a:prstGeom prst="rect">
                <a:avLst/>
              </a:prstGeom>
              <a:blipFill rotWithShape="1">
                <a:blip r:embed="rId5"/>
                <a:stretch>
                  <a:fillRect l="-1152" t="-21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96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de hipóteses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1800" dirty="0"/>
                  <a:t>Uma linha de produção opera em um peso médio de enchimento de 16ml por recipiente. O </a:t>
                </a:r>
                <a:r>
                  <a:rPr lang="pt-BR" sz="1800" dirty="0" err="1"/>
                  <a:t>sobre-enchimento</a:t>
                </a:r>
                <a:r>
                  <a:rPr lang="pt-BR" sz="1800" dirty="0"/>
                  <a:t> e o </a:t>
                </a:r>
                <a:r>
                  <a:rPr lang="pt-BR" sz="1800" dirty="0" err="1"/>
                  <a:t>subenchimento</a:t>
                </a:r>
                <a:r>
                  <a:rPr lang="pt-BR" sz="1800" dirty="0"/>
                  <a:t> são problemas graves e a linha de produção deve ser </a:t>
                </a:r>
                <a:r>
                  <a:rPr lang="pt-BR" sz="1800" dirty="0" smtClean="0"/>
                  <a:t>paralisada </a:t>
                </a:r>
                <a:r>
                  <a:rPr lang="pt-BR" sz="1800" dirty="0"/>
                  <a:t>se qualquer um dos dois ocorrer. A partir de dados passados, sabe-se que o desvio padrão da linha de produção é de </a:t>
                </a:r>
                <a:r>
                  <a:rPr lang="pt-BR" sz="1800" dirty="0" smtClean="0"/>
                  <a:t>0,8ml.</a:t>
                </a:r>
              </a:p>
              <a:p>
                <a:pPr marL="0" indent="0">
                  <a:buNone/>
                </a:pPr>
                <a:r>
                  <a:rPr lang="pt-BR" sz="1800" dirty="0" smtClean="0"/>
                  <a:t>Um </a:t>
                </a:r>
                <a:r>
                  <a:rPr lang="pt-BR" sz="1800" dirty="0"/>
                  <a:t>inspetor de controle de qualidade </a:t>
                </a:r>
                <a:r>
                  <a:rPr lang="pt-BR" sz="1800" dirty="0" smtClean="0"/>
                  <a:t>amostra </a:t>
                </a:r>
                <a:r>
                  <a:rPr lang="pt-BR" sz="1800" dirty="0"/>
                  <a:t>30 itens a cada 2 horas e, nesse momento, toma a decisão de </a:t>
                </a:r>
                <a:r>
                  <a:rPr lang="pt-BR" sz="1800" dirty="0" smtClean="0"/>
                  <a:t>paralisar </a:t>
                </a:r>
                <a:r>
                  <a:rPr lang="pt-BR" sz="1800" dirty="0"/>
                  <a:t>a linha de produção para calibragem ou não.</a:t>
                </a:r>
              </a:p>
              <a:p>
                <a:pPr marL="0" indent="0">
                  <a:buNone/>
                </a:pPr>
                <a:r>
                  <a:rPr lang="pt-BR" sz="1800" dirty="0" smtClean="0"/>
                  <a:t>Se </a:t>
                </a:r>
                <a:r>
                  <a:rPr lang="pt-BR" sz="1800" dirty="0"/>
                  <a:t>a média amostral obtida for 15,82ml, que atitude você recomendaria</a:t>
                </a:r>
                <a:r>
                  <a:rPr lang="pt-BR" sz="1800" dirty="0" smtClean="0"/>
                  <a:t>?</a:t>
                </a:r>
              </a:p>
              <a:p>
                <a:pPr>
                  <a:buFont typeface="+mj-lt"/>
                  <a:buAutoNum type="arabicPeriod"/>
                </a:pPr>
                <a:r>
                  <a:rPr lang="pt-BR" sz="1800" dirty="0" smtClean="0"/>
                  <a:t>Formular as Hipóteses</a:t>
                </a:r>
              </a:p>
              <a:p>
                <a:pPr marL="457200" lvl="1" indent="0">
                  <a:buNone/>
                </a:pPr>
                <a:r>
                  <a:rPr lang="pt-BR" sz="1400" dirty="0" smtClean="0">
                    <a:latin typeface="Cambria Math"/>
                    <a:ea typeface="Cambria Math"/>
                  </a:rPr>
                  <a:t>𝜇0 = 16 ml (Deseja-se que a média do enchimento seja 16ml)</a:t>
                </a:r>
              </a:p>
              <a:p>
                <a:pPr marL="457200" lvl="1" indent="0">
                  <a:buNone/>
                </a:pPr>
                <a:r>
                  <a:rPr lang="pt-BR" sz="1400" dirty="0" smtClean="0">
                    <a:latin typeface="Cambria Math"/>
                    <a:ea typeface="Cambria Math"/>
                  </a:rPr>
                  <a:t>Teste:</a:t>
                </a:r>
              </a:p>
              <a:p>
                <a:pPr marL="457200" lvl="1" indent="0">
                  <a:buNone/>
                </a:pPr>
                <a:endParaRPr lang="pt-BR" sz="1400" dirty="0">
                  <a:latin typeface="Cambria Math"/>
                  <a:ea typeface="Cambria Math"/>
                </a:endParaRPr>
              </a:p>
              <a:p>
                <a:pPr marL="457200" lvl="1" indent="0">
                  <a:buNone/>
                </a:pPr>
                <a:endParaRPr lang="pt-BR" sz="1400" dirty="0" smtClean="0">
                  <a:latin typeface="Cambria Math"/>
                  <a:ea typeface="Cambria Math"/>
                </a:endParaRPr>
              </a:p>
              <a:p>
                <a:pPr marL="360363" lvl="1" indent="0">
                  <a:buNone/>
                </a:pPr>
                <a:r>
                  <a:rPr lang="pt-BR" sz="1600" i="1" dirty="0" smtClean="0">
                    <a:latin typeface="Cambria Math"/>
                    <a:ea typeface="Cambria Math"/>
                  </a:rPr>
                  <a:t>n = </a:t>
                </a:r>
                <a:r>
                  <a:rPr lang="pt-BR" sz="1600" dirty="0" smtClean="0">
                    <a:latin typeface="Cambria Math"/>
                    <a:ea typeface="Cambria Math"/>
                  </a:rPr>
                  <a:t>30</a:t>
                </a:r>
              </a:p>
              <a:p>
                <a:pPr marL="360363" lvl="1" indent="0">
                  <a:buNone/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pt-BR" sz="1600" dirty="0"/>
                  <a:t> </a:t>
                </a:r>
                <a:r>
                  <a:rPr lang="pt-BR" sz="1600" dirty="0" smtClean="0"/>
                  <a:t>= 0,8</a:t>
                </a:r>
                <a:endParaRPr lang="pt-BR" sz="1600" dirty="0"/>
              </a:p>
              <a:p>
                <a:pPr>
                  <a:buFont typeface="+mj-lt"/>
                  <a:buAutoNum type="arabicPeriod"/>
                </a:pPr>
                <a:r>
                  <a:rPr lang="pt-BR" sz="1800" dirty="0" smtClean="0"/>
                  <a:t>Selecionar o teste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pt-BR" sz="1400" dirty="0" smtClean="0"/>
                  <a:t>Tabela Z, porque o desvio padrão é de origem populacional  (não é amostral)</a:t>
                </a:r>
                <a:endParaRPr lang="pt-BR" sz="14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546" r="-2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1737288" y="3573016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0</a:t>
            </a:r>
            <a:r>
              <a:rPr lang="pt-BR" dirty="0" smtClean="0"/>
              <a:t>: </a:t>
            </a:r>
            <a:r>
              <a:rPr lang="pt-BR" dirty="0" smtClean="0">
                <a:latin typeface="Cambria Math"/>
                <a:ea typeface="Cambria Math"/>
              </a:rPr>
              <a:t>𝝁 = 16</a:t>
            </a:r>
            <a:endParaRPr lang="pt-BR" baseline="-25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731192" y="3789040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1</a:t>
            </a:r>
            <a:r>
              <a:rPr lang="pt-BR" dirty="0" smtClean="0"/>
              <a:t>: </a:t>
            </a:r>
            <a:r>
              <a:rPr lang="pt-BR" dirty="0" smtClean="0">
                <a:latin typeface="Cambria Math"/>
                <a:ea typeface="Cambria Math"/>
              </a:rPr>
              <a:t>𝝁 = 16</a:t>
            </a:r>
            <a:endParaRPr lang="pt-BR" baseline="-25000" dirty="0"/>
          </a:p>
        </p:txBody>
      </p:sp>
      <p:cxnSp>
        <p:nvCxnSpPr>
          <p:cNvPr id="6" name="Conector reto 5"/>
          <p:cNvCxnSpPr/>
          <p:nvPr/>
        </p:nvCxnSpPr>
        <p:spPr>
          <a:xfrm flipV="1">
            <a:off x="2368182" y="3901698"/>
            <a:ext cx="130816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987824" y="3682354"/>
                <a:ext cx="10118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pt-BR" sz="1600" b="0" i="1" smtClean="0">
                          <a:latin typeface="Cambria Math"/>
                          <a:ea typeface="Cambria Math"/>
                        </a:rPr>
                        <m:t>=0,05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682354"/>
                <a:ext cx="1011815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868" y="3212976"/>
            <a:ext cx="2572572" cy="108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6103884" y="3964414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0,025</a:t>
            </a:r>
            <a:endParaRPr lang="pt-BR" sz="1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7832076" y="3964414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0,025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42412" y="331302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0</a:t>
            </a:r>
            <a:endParaRPr lang="pt-BR" baseline="-25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108732" y="327569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1</a:t>
            </a:r>
            <a:endParaRPr lang="pt-BR" baseline="-25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908932" y="327569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1</a:t>
            </a:r>
            <a:endParaRPr lang="pt-BR" baseline="-25000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394" y="5149152"/>
            <a:ext cx="3382525" cy="1431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3462020" y="6257907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rgbClr val="C00000"/>
                </a:solidFill>
              </a:rPr>
              <a:t>-1,96</a:t>
            </a:r>
            <a:endParaRPr lang="pt-BR" sz="2000" i="1" dirty="0">
              <a:solidFill>
                <a:srgbClr val="C0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5933768" y="6269250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rgbClr val="C00000"/>
                </a:solidFill>
              </a:rPr>
              <a:t>1,96</a:t>
            </a:r>
            <a:endParaRPr lang="pt-BR" sz="20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5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de hipóteses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pt-BR" sz="1800" dirty="0"/>
          </a:p>
          <a:p>
            <a:pPr>
              <a:buFont typeface="+mj-lt"/>
              <a:buAutoNum type="arabicPeriod" startAt="3"/>
            </a:pPr>
            <a:r>
              <a:rPr lang="pt-BR" sz="1800" dirty="0" smtClean="0"/>
              <a:t>Calcular Z</a:t>
            </a:r>
          </a:p>
          <a:p>
            <a:pPr marL="457200" lvl="1" indent="0">
              <a:buNone/>
            </a:pPr>
            <a:endParaRPr lang="pt-BR" sz="1400" dirty="0" smtClean="0"/>
          </a:p>
          <a:p>
            <a:pPr marL="457200" lvl="1" indent="0">
              <a:buNone/>
            </a:pPr>
            <a:endParaRPr lang="pt-BR" sz="1400" dirty="0"/>
          </a:p>
          <a:p>
            <a:pPr marL="457200" lvl="1" indent="0">
              <a:buNone/>
            </a:pPr>
            <a:endParaRPr lang="pt-BR" sz="1400" dirty="0" smtClean="0"/>
          </a:p>
          <a:p>
            <a:pPr marL="457200" lvl="1" indent="0">
              <a:buNone/>
            </a:pPr>
            <a:endParaRPr lang="pt-BR" sz="1400" dirty="0" smtClean="0"/>
          </a:p>
          <a:p>
            <a:pPr>
              <a:buFont typeface="+mj-lt"/>
              <a:buAutoNum type="arabicPeriod" startAt="3"/>
            </a:pPr>
            <a:endParaRPr lang="pt-BR" sz="1800" dirty="0" smtClean="0"/>
          </a:p>
          <a:p>
            <a:pPr>
              <a:buFont typeface="+mj-lt"/>
              <a:buAutoNum type="arabicPeriod" startAt="3"/>
            </a:pPr>
            <a:endParaRPr lang="pt-BR" sz="1800" dirty="0" smtClean="0"/>
          </a:p>
          <a:p>
            <a:pPr>
              <a:buFont typeface="+mj-lt"/>
              <a:buAutoNum type="arabicPeriod" startAt="3"/>
            </a:pPr>
            <a:endParaRPr lang="pt-BR" sz="1800" dirty="0"/>
          </a:p>
          <a:p>
            <a:pPr>
              <a:buFont typeface="+mj-lt"/>
              <a:buAutoNum type="arabicPeriod" startAt="3"/>
            </a:pPr>
            <a:endParaRPr lang="pt-BR" sz="1800" dirty="0" smtClean="0"/>
          </a:p>
          <a:p>
            <a:pPr>
              <a:buFont typeface="+mj-lt"/>
              <a:buAutoNum type="arabicPeriod" startAt="3"/>
            </a:pPr>
            <a:endParaRPr lang="pt-BR" sz="1800" dirty="0"/>
          </a:p>
          <a:p>
            <a:pPr>
              <a:buFont typeface="+mj-lt"/>
              <a:buAutoNum type="arabicPeriod" startAt="3"/>
            </a:pPr>
            <a:endParaRPr lang="pt-BR" sz="1800" dirty="0" smtClean="0"/>
          </a:p>
          <a:p>
            <a:pPr>
              <a:buFont typeface="+mj-lt"/>
              <a:buAutoNum type="arabicPeriod" startAt="3"/>
            </a:pPr>
            <a:endParaRPr lang="pt-BR" sz="1800" dirty="0"/>
          </a:p>
          <a:p>
            <a:pPr>
              <a:buFont typeface="+mj-lt"/>
              <a:buAutoNum type="arabicPeriod" startAt="3"/>
            </a:pPr>
            <a:r>
              <a:rPr lang="pt-BR" sz="1800" dirty="0" smtClean="0"/>
              <a:t>Elaborar a resposta</a:t>
            </a:r>
          </a:p>
          <a:p>
            <a:pPr marL="457200" lvl="1" indent="0">
              <a:buNone/>
            </a:pPr>
            <a:r>
              <a:rPr lang="pt-BR" sz="1800" dirty="0" smtClean="0"/>
              <a:t>R: Uma média de 15,82ml a uma confiança de 95%, não é necessário parar a linha de produção para calibragem</a:t>
            </a:r>
          </a:p>
          <a:p>
            <a:pPr marL="457200" lvl="1" indent="0">
              <a:buNone/>
            </a:pPr>
            <a:r>
              <a:rPr lang="pt-BR" sz="1800" dirty="0" smtClean="0"/>
              <a:t>Ou simplesmente</a:t>
            </a:r>
          </a:p>
          <a:p>
            <a:pPr marL="457200" lvl="1" indent="0">
              <a:buNone/>
            </a:pPr>
            <a:r>
              <a:rPr lang="pt-BR" sz="1800" dirty="0" smtClean="0"/>
              <a:t>NÃO </a:t>
            </a:r>
            <a:r>
              <a:rPr lang="pt-BR" sz="1800" dirty="0" smtClean="0"/>
              <a:t>REJEITA </a:t>
            </a:r>
            <a:r>
              <a:rPr lang="pt-BR" sz="1800" dirty="0" smtClean="0"/>
              <a:t>HO</a:t>
            </a:r>
            <a:endParaRPr lang="pt-BR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1475656" y="1218833"/>
                <a:ext cx="1895775" cy="1176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𝑍</m:t>
                      </m:r>
                      <m:r>
                        <a:rPr lang="pt-BR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pt-BR" sz="2400" b="0" i="1" smtClean="0">
                              <a:latin typeface="Cambria Math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218833"/>
                <a:ext cx="1895775" cy="11767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3779912" y="1224941"/>
                <a:ext cx="2426755" cy="1224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𝑍</m:t>
                      </m:r>
                      <m:r>
                        <a:rPr lang="pt-BR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15,82 −16</m:t>
                          </m:r>
                        </m:num>
                        <m:den>
                          <m:f>
                            <m:f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/>
                                </a:rPr>
                                <m:t>0,8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30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224941"/>
                <a:ext cx="2426755" cy="12246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6732240" y="1375623"/>
                <a:ext cx="17438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/>
                        </a:rPr>
                        <m:t>𝒁</m:t>
                      </m:r>
                      <m:r>
                        <a:rPr lang="pt-BR" sz="2400" b="1" i="1" smtClean="0">
                          <a:latin typeface="Cambria Math"/>
                        </a:rPr>
                        <m:t>=−</m:t>
                      </m:r>
                      <m:r>
                        <a:rPr lang="pt-BR" sz="2400" b="1" i="1" smtClean="0">
                          <a:latin typeface="Cambria Math"/>
                        </a:rPr>
                        <m:t>𝟏</m:t>
                      </m:r>
                      <m:r>
                        <a:rPr lang="pt-BR" sz="2400" b="1" i="1" smtClean="0">
                          <a:latin typeface="Cambria Math"/>
                        </a:rPr>
                        <m:t>,</m:t>
                      </m:r>
                      <m:r>
                        <a:rPr lang="pt-BR" sz="2400" b="1" i="1" smtClean="0">
                          <a:latin typeface="Cambria Math"/>
                        </a:rPr>
                        <m:t>𝟐𝟑</m:t>
                      </m:r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1375623"/>
                <a:ext cx="1743811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223" y="2636912"/>
            <a:ext cx="3382525" cy="1431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3046849" y="3745667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rgbClr val="C00000"/>
                </a:solidFill>
              </a:rPr>
              <a:t>-1,96</a:t>
            </a:r>
            <a:endParaRPr lang="pt-BR" sz="2000" i="1" dirty="0">
              <a:solidFill>
                <a:srgbClr val="C0000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518597" y="3757010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rgbClr val="C00000"/>
                </a:solidFill>
              </a:rPr>
              <a:t>1,96</a:t>
            </a:r>
            <a:endParaRPr lang="pt-BR" sz="2000" i="1" dirty="0">
              <a:solidFill>
                <a:srgbClr val="C0000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34053" y="2952525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chemeClr val="tx2"/>
                </a:solidFill>
              </a:rPr>
              <a:t>-1,23</a:t>
            </a:r>
            <a:endParaRPr lang="pt-BR" sz="20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56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918626"/>
            <a:ext cx="3456384" cy="146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1800" dirty="0"/>
                  <a:t>Um fabricante de molhos anuncia que o conteúdo líquido das embalagens de seu produto é, em média, de 2.000 gramas, com desvio padrão de 40 gramas.</a:t>
                </a:r>
              </a:p>
              <a:p>
                <a:pPr marL="0" indent="0">
                  <a:buNone/>
                </a:pPr>
                <a:r>
                  <a:rPr lang="pt-BR" sz="1800" dirty="0"/>
                  <a:t>A fiscalização de pesos e medidas investigou uma amostra aleatória de 64 latas, verificando uma média de 1990 gramas por embalagem.</a:t>
                </a:r>
              </a:p>
              <a:p>
                <a:pPr marL="0" indent="0">
                  <a:buNone/>
                </a:pPr>
                <a:r>
                  <a:rPr lang="pt-BR" sz="1800" dirty="0"/>
                  <a:t>Dado um nível de significância de 0,05, o fabricante deverá ser multado por vender o produto abaixo do especificado?</a:t>
                </a:r>
              </a:p>
              <a:p>
                <a:pPr>
                  <a:buFont typeface="+mj-lt"/>
                  <a:buAutoNum type="arabicPeriod"/>
                </a:pPr>
                <a:r>
                  <a:rPr lang="pt-BR" sz="1800" dirty="0" smtClean="0"/>
                  <a:t>Formular as Hipóteses</a:t>
                </a:r>
              </a:p>
              <a:p>
                <a:pPr marL="457200" lvl="1" indent="0">
                  <a:buNone/>
                </a:pPr>
                <a:r>
                  <a:rPr lang="pt-BR" sz="1400" dirty="0" smtClean="0">
                    <a:latin typeface="Cambria Math"/>
                    <a:ea typeface="Cambria Math"/>
                  </a:rPr>
                  <a:t>𝜇0 = 2000 g (Deseja-se que a média seja 2000 g)</a:t>
                </a:r>
              </a:p>
              <a:p>
                <a:pPr marL="457200" lvl="1" indent="0">
                  <a:buNone/>
                </a:pPr>
                <a:r>
                  <a:rPr lang="pt-BR" sz="1400" dirty="0" smtClean="0">
                    <a:latin typeface="Cambria Math"/>
                    <a:ea typeface="Cambria Math"/>
                  </a:rPr>
                  <a:t>Teste:</a:t>
                </a:r>
              </a:p>
              <a:p>
                <a:pPr marL="457200" lvl="1" indent="0">
                  <a:buNone/>
                </a:pPr>
                <a:endParaRPr lang="pt-BR" sz="1400" dirty="0" smtClean="0"/>
              </a:p>
              <a:p>
                <a:pPr marL="452438" lvl="1" indent="0">
                  <a:buNone/>
                </a:pPr>
                <a:r>
                  <a:rPr lang="pt-BR" sz="1400" dirty="0" smtClean="0">
                    <a:latin typeface="Cambria Math"/>
                    <a:ea typeface="Cambria Math"/>
                  </a:rPr>
                  <a:t>n </a:t>
                </a:r>
                <a:r>
                  <a:rPr lang="pt-BR" sz="1400" dirty="0">
                    <a:latin typeface="Cambria Math"/>
                    <a:ea typeface="Cambria Math"/>
                  </a:rPr>
                  <a:t>= </a:t>
                </a:r>
                <a:r>
                  <a:rPr lang="pt-BR" sz="1400" dirty="0" smtClean="0">
                    <a:latin typeface="Cambria Math"/>
                    <a:ea typeface="Cambria Math"/>
                  </a:rPr>
                  <a:t>64 latas</a:t>
                </a:r>
              </a:p>
              <a:p>
                <a:pPr marL="452438" lvl="1" indent="0">
                  <a:buNone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pt-BR" sz="1400" dirty="0"/>
                  <a:t> </a:t>
                </a:r>
                <a:r>
                  <a:rPr lang="pt-BR" sz="1400" dirty="0" smtClean="0"/>
                  <a:t> = 40 g</a:t>
                </a:r>
                <a:endParaRPr lang="pt-BR" sz="1400" dirty="0"/>
              </a:p>
              <a:p>
                <a:pPr marL="452438" lvl="1" indent="0">
                  <a:buNone/>
                </a:pPr>
                <a:endParaRPr lang="pt-BR" sz="1400" dirty="0">
                  <a:latin typeface="Cambria Math"/>
                  <a:ea typeface="Cambria Math"/>
                </a:endParaRPr>
              </a:p>
              <a:p>
                <a:pPr>
                  <a:buFont typeface="+mj-lt"/>
                  <a:buAutoNum type="arabicPeriod"/>
                </a:pPr>
                <a:endParaRPr lang="pt-BR" sz="1800" dirty="0" smtClean="0"/>
              </a:p>
              <a:p>
                <a:pPr>
                  <a:buFont typeface="+mj-lt"/>
                  <a:buAutoNum type="arabicPeriod"/>
                </a:pPr>
                <a:r>
                  <a:rPr lang="pt-BR" sz="1800" dirty="0" smtClean="0"/>
                  <a:t>Selecionar o teste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pt-BR" sz="1400" dirty="0" smtClean="0"/>
                  <a:t>Tabela Z, porque o desvio padrão é de origem populacional  (não é amostral)</a:t>
                </a:r>
                <a:endParaRPr lang="pt-BR" sz="14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5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939" y="2852936"/>
            <a:ext cx="2605501" cy="1102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de hipóteses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81752" y="2915652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0</a:t>
            </a:r>
            <a:r>
              <a:rPr lang="pt-BR" dirty="0" smtClean="0"/>
              <a:t>: </a:t>
            </a:r>
            <a:r>
              <a:rPr lang="pt-BR" dirty="0" smtClean="0">
                <a:latin typeface="Cambria Math"/>
                <a:ea typeface="Cambria Math"/>
              </a:rPr>
              <a:t>𝝁 = 2000</a:t>
            </a:r>
            <a:endParaRPr lang="pt-BR" baseline="-25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75656" y="3131676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1</a:t>
            </a:r>
            <a:r>
              <a:rPr lang="pt-BR" dirty="0" smtClean="0"/>
              <a:t>: </a:t>
            </a:r>
            <a:r>
              <a:rPr lang="pt-BR" dirty="0" smtClean="0">
                <a:latin typeface="Cambria Math"/>
                <a:ea typeface="Cambria Math"/>
              </a:rPr>
              <a:t>𝝁 &lt; 2000</a:t>
            </a:r>
            <a:endParaRPr lang="pt-BR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912113" y="3024990"/>
                <a:ext cx="10118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pt-BR" sz="1600" b="0" i="1" smtClean="0">
                          <a:latin typeface="Cambria Math"/>
                          <a:ea typeface="Cambria Math"/>
                        </a:rPr>
                        <m:t>=0,05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113" y="3024990"/>
                <a:ext cx="1011815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6103884" y="364502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0,05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42412" y="331302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0</a:t>
            </a:r>
            <a:endParaRPr lang="pt-BR" baseline="-25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108732" y="2924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1</a:t>
            </a:r>
            <a:endParaRPr lang="pt-BR" baseline="-25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908932" y="2924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1</a:t>
            </a:r>
            <a:endParaRPr lang="pt-BR" baseline="-250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462020" y="6049923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rgbClr val="C00000"/>
                </a:solidFill>
              </a:rPr>
              <a:t>-1,64</a:t>
            </a:r>
            <a:endParaRPr lang="pt-BR" sz="20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0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292" y="2712271"/>
            <a:ext cx="3456384" cy="146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de hipóteses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1800" dirty="0"/>
          </a:p>
          <a:p>
            <a:pPr>
              <a:buFont typeface="+mj-lt"/>
              <a:buAutoNum type="arabicPeriod" startAt="3"/>
            </a:pPr>
            <a:r>
              <a:rPr lang="pt-BR" sz="1800" dirty="0" smtClean="0"/>
              <a:t>Calcular Z</a:t>
            </a:r>
          </a:p>
          <a:p>
            <a:pPr marL="457200" lvl="1" indent="0">
              <a:buNone/>
            </a:pPr>
            <a:endParaRPr lang="pt-BR" sz="1400" dirty="0" smtClean="0"/>
          </a:p>
          <a:p>
            <a:pPr marL="457200" lvl="1" indent="0">
              <a:buNone/>
            </a:pPr>
            <a:endParaRPr lang="pt-BR" sz="1400" dirty="0"/>
          </a:p>
          <a:p>
            <a:pPr marL="457200" lvl="1" indent="0">
              <a:buNone/>
            </a:pPr>
            <a:endParaRPr lang="pt-BR" sz="1400" dirty="0" smtClean="0"/>
          </a:p>
          <a:p>
            <a:pPr marL="457200" lvl="1" indent="0">
              <a:buNone/>
            </a:pPr>
            <a:endParaRPr lang="pt-BR" sz="1400" dirty="0" smtClean="0"/>
          </a:p>
          <a:p>
            <a:pPr>
              <a:buFont typeface="+mj-lt"/>
              <a:buAutoNum type="arabicPeriod" startAt="3"/>
            </a:pPr>
            <a:endParaRPr lang="pt-BR" sz="1800" dirty="0" smtClean="0"/>
          </a:p>
          <a:p>
            <a:pPr>
              <a:buFont typeface="+mj-lt"/>
              <a:buAutoNum type="arabicPeriod" startAt="3"/>
            </a:pPr>
            <a:endParaRPr lang="pt-BR" sz="1800" dirty="0" smtClean="0"/>
          </a:p>
          <a:p>
            <a:pPr>
              <a:buFont typeface="+mj-lt"/>
              <a:buAutoNum type="arabicPeriod" startAt="3"/>
            </a:pPr>
            <a:endParaRPr lang="pt-BR" sz="1800" dirty="0"/>
          </a:p>
          <a:p>
            <a:pPr>
              <a:buFont typeface="+mj-lt"/>
              <a:buAutoNum type="arabicPeriod" startAt="3"/>
            </a:pPr>
            <a:endParaRPr lang="pt-BR" sz="1800" dirty="0" smtClean="0"/>
          </a:p>
          <a:p>
            <a:pPr>
              <a:buFont typeface="+mj-lt"/>
              <a:buAutoNum type="arabicPeriod" startAt="3"/>
            </a:pPr>
            <a:endParaRPr lang="pt-BR" sz="1800" dirty="0"/>
          </a:p>
          <a:p>
            <a:pPr>
              <a:buFont typeface="+mj-lt"/>
              <a:buAutoNum type="arabicPeriod" startAt="3"/>
            </a:pPr>
            <a:endParaRPr lang="pt-BR" sz="1800" dirty="0" smtClean="0"/>
          </a:p>
          <a:p>
            <a:pPr>
              <a:buFont typeface="+mj-lt"/>
              <a:buAutoNum type="arabicPeriod" startAt="3"/>
            </a:pPr>
            <a:endParaRPr lang="pt-BR" sz="1800" dirty="0"/>
          </a:p>
          <a:p>
            <a:pPr>
              <a:buFont typeface="+mj-lt"/>
              <a:buAutoNum type="arabicPeriod" startAt="3"/>
            </a:pPr>
            <a:r>
              <a:rPr lang="pt-BR" sz="1800" dirty="0" smtClean="0"/>
              <a:t>Elaborar a resposta</a:t>
            </a:r>
          </a:p>
          <a:p>
            <a:pPr marL="457200" lvl="1" indent="0">
              <a:buNone/>
            </a:pPr>
            <a:r>
              <a:rPr lang="pt-BR" sz="1800" dirty="0" smtClean="0"/>
              <a:t>R: Com uma confiança de 95%, o fabricante deve ser multado</a:t>
            </a:r>
          </a:p>
          <a:p>
            <a:pPr marL="457200" lvl="1" indent="0">
              <a:buNone/>
            </a:pPr>
            <a:r>
              <a:rPr lang="pt-BR" sz="1800" dirty="0" smtClean="0"/>
              <a:t>Ou simplesmente</a:t>
            </a:r>
          </a:p>
          <a:p>
            <a:pPr marL="457200" lvl="1" indent="0">
              <a:buNone/>
            </a:pPr>
            <a:r>
              <a:rPr lang="pt-BR" sz="1800" dirty="0" smtClean="0"/>
              <a:t>REJEITA </a:t>
            </a:r>
            <a:r>
              <a:rPr lang="pt-BR" sz="1800" dirty="0" smtClean="0"/>
              <a:t>HO</a:t>
            </a:r>
            <a:endParaRPr lang="pt-BR" sz="1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1475656" y="1218833"/>
                <a:ext cx="1895775" cy="1176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𝑍</m:t>
                      </m:r>
                      <m:r>
                        <a:rPr lang="pt-BR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pt-BR" sz="2400" b="0" i="1" smtClean="0">
                              <a:latin typeface="Cambria Math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218833"/>
                <a:ext cx="1895775" cy="11767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3779912" y="1224941"/>
                <a:ext cx="2636747" cy="1217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𝑍</m:t>
                      </m:r>
                      <m:r>
                        <a:rPr lang="pt-BR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1990−2000</m:t>
                          </m:r>
                        </m:num>
                        <m:den>
                          <m:f>
                            <m:f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/>
                                </a:rPr>
                                <m:t>40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64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224941"/>
                <a:ext cx="2636747" cy="121719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6732240" y="1375623"/>
                <a:ext cx="17438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/>
                        </a:rPr>
                        <m:t>𝒁</m:t>
                      </m:r>
                      <m:r>
                        <a:rPr lang="pt-BR" sz="2400" b="1" i="1" smtClean="0">
                          <a:latin typeface="Cambria Math"/>
                        </a:rPr>
                        <m:t>=−</m:t>
                      </m:r>
                      <m:r>
                        <a:rPr lang="pt-BR" sz="2400" b="1" i="1" smtClean="0">
                          <a:latin typeface="Cambria Math"/>
                        </a:rPr>
                        <m:t>𝟐</m:t>
                      </m:r>
                      <m:r>
                        <a:rPr lang="pt-BR" sz="2400" b="1" i="1" smtClean="0">
                          <a:latin typeface="Cambria Math"/>
                        </a:rPr>
                        <m:t>,</m:t>
                      </m:r>
                      <m:r>
                        <a:rPr lang="pt-BR" sz="2400" b="1" i="1" smtClean="0">
                          <a:latin typeface="Cambria Math"/>
                        </a:rPr>
                        <m:t>𝟎𝟎</m:t>
                      </m:r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1375623"/>
                <a:ext cx="1743811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/>
          <p:cNvSpPr txBox="1"/>
          <p:nvPr/>
        </p:nvSpPr>
        <p:spPr>
          <a:xfrm>
            <a:off x="3046849" y="3745667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rgbClr val="C00000"/>
                </a:solidFill>
              </a:rPr>
              <a:t>-1,64</a:t>
            </a:r>
            <a:endParaRPr lang="pt-BR" sz="2000" i="1" dirty="0">
              <a:solidFill>
                <a:srgbClr val="C0000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853751" y="2852936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chemeClr val="tx2"/>
                </a:solidFill>
              </a:rPr>
              <a:t>-2,00</a:t>
            </a:r>
            <a:endParaRPr lang="pt-BR" sz="20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578" y="5170444"/>
            <a:ext cx="3201646" cy="135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1800" dirty="0"/>
                  <a:t>Uma linha de montagem de automóveis opera a um tempo médio de conclusão de 2,2 minutos. Devido ao efeito do tempo de conclusão tanto na operação precedente como na subsequente, é importante manter o tempo médio de conclusão em 2,2 minutos. Uma amostra </a:t>
                </a:r>
                <a:r>
                  <a:rPr lang="pt-BR" sz="1800" dirty="0" err="1"/>
                  <a:t>aletaoria</a:t>
                </a:r>
                <a:r>
                  <a:rPr lang="pt-BR" sz="1800" dirty="0"/>
                  <a:t> de 45 montagens mostra um tempo médio de 2,39 minutos, com um desvio padrão de 0,2 minutos. Verifique se a operação está cumprindo com seu tempo médio, com uma significância de 0,02</a:t>
                </a:r>
                <a:r>
                  <a:rPr lang="pt-BR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pt-BR" sz="1800" dirty="0" smtClean="0"/>
                  <a:t>Hipóteses</a:t>
                </a:r>
              </a:p>
              <a:p>
                <a:pPr marL="457200" lvl="1" indent="0">
                  <a:buNone/>
                </a:pPr>
                <a:r>
                  <a:rPr lang="pt-BR" sz="1400" dirty="0" smtClean="0">
                    <a:latin typeface="Cambria Math"/>
                    <a:ea typeface="Cambria Math"/>
                  </a:rPr>
                  <a:t>𝜇0 = 2,2 min (Deseja-se que a média seja 2,2 min)</a:t>
                </a:r>
              </a:p>
              <a:p>
                <a:pPr marL="457200" lvl="1" indent="0">
                  <a:buNone/>
                </a:pPr>
                <a:r>
                  <a:rPr lang="pt-BR" sz="1400" dirty="0" smtClean="0">
                    <a:latin typeface="Cambria Math"/>
                    <a:ea typeface="Cambria Math"/>
                  </a:rPr>
                  <a:t>Teste:</a:t>
                </a:r>
              </a:p>
              <a:p>
                <a:pPr marL="457200" lvl="1" indent="0">
                  <a:buNone/>
                </a:pPr>
                <a:endParaRPr lang="pt-BR" sz="1400" dirty="0" smtClean="0"/>
              </a:p>
              <a:p>
                <a:pPr marL="452438" lvl="1" indent="0">
                  <a:buNone/>
                </a:pPr>
                <a:endParaRPr lang="pt-BR" sz="1400" dirty="0" smtClean="0">
                  <a:latin typeface="Cambria Math"/>
                  <a:ea typeface="Cambria Math"/>
                </a:endParaRPr>
              </a:p>
              <a:p>
                <a:pPr marL="452438" lvl="1" indent="0">
                  <a:buNone/>
                </a:pPr>
                <a:r>
                  <a:rPr lang="pt-BR" sz="1400" dirty="0" smtClean="0">
                    <a:latin typeface="Cambria Math"/>
                    <a:ea typeface="Cambria Math"/>
                  </a:rPr>
                  <a:t>n </a:t>
                </a:r>
                <a:r>
                  <a:rPr lang="pt-BR" sz="1400" dirty="0">
                    <a:latin typeface="Cambria Math"/>
                    <a:ea typeface="Cambria Math"/>
                  </a:rPr>
                  <a:t>= </a:t>
                </a:r>
                <a:r>
                  <a:rPr lang="pt-BR" sz="1400" dirty="0" smtClean="0">
                    <a:latin typeface="Cambria Math"/>
                    <a:ea typeface="Cambria Math"/>
                  </a:rPr>
                  <a:t>45 montagens</a:t>
                </a:r>
              </a:p>
              <a:p>
                <a:pPr marL="452438" lvl="1" indent="0">
                  <a:buNone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pt-BR" sz="1400" dirty="0"/>
                  <a:t>  = </a:t>
                </a:r>
                <a:r>
                  <a:rPr lang="pt-BR" sz="1400" dirty="0" smtClean="0"/>
                  <a:t>0,2 min</a:t>
                </a:r>
              </a:p>
              <a:p>
                <a:pPr>
                  <a:buFont typeface="+mj-lt"/>
                  <a:buAutoNum type="arabicPeriod"/>
                </a:pPr>
                <a:endParaRPr lang="pt-BR" sz="1800" dirty="0" smtClean="0"/>
              </a:p>
              <a:p>
                <a:pPr>
                  <a:buFont typeface="+mj-lt"/>
                  <a:buAutoNum type="arabicPeriod"/>
                </a:pPr>
                <a:r>
                  <a:rPr lang="pt-BR" sz="1800" dirty="0" smtClean="0"/>
                  <a:t>Selecionar o teste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pt-BR" sz="1400" dirty="0" smtClean="0"/>
                  <a:t>Tabela Z, porque o desvio padrão é de origem amostral mas a amostra é maior que 30</a:t>
                </a:r>
                <a:endParaRPr lang="pt-BR" sz="14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546" r="-9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868" y="2852936"/>
            <a:ext cx="2572572" cy="108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de hipóteses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481752" y="2915652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0</a:t>
            </a:r>
            <a:r>
              <a:rPr lang="pt-BR" dirty="0" smtClean="0"/>
              <a:t>: </a:t>
            </a:r>
            <a:r>
              <a:rPr lang="pt-BR" dirty="0" smtClean="0">
                <a:latin typeface="Cambria Math"/>
                <a:ea typeface="Cambria Math"/>
              </a:rPr>
              <a:t>𝝁 = 2,2</a:t>
            </a:r>
            <a:endParaRPr lang="pt-BR" baseline="-25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475656" y="3131676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1</a:t>
            </a:r>
            <a:r>
              <a:rPr lang="pt-BR" dirty="0" smtClean="0"/>
              <a:t>: </a:t>
            </a:r>
            <a:r>
              <a:rPr lang="pt-BR" dirty="0" smtClean="0">
                <a:latin typeface="Cambria Math"/>
                <a:ea typeface="Cambria Math"/>
              </a:rPr>
              <a:t>𝝁 = 2,2</a:t>
            </a:r>
            <a:endParaRPr lang="pt-BR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912113" y="3024990"/>
                <a:ext cx="10118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pt-BR" sz="1600" b="0" i="1" smtClean="0">
                          <a:latin typeface="Cambria Math"/>
                          <a:ea typeface="Cambria Math"/>
                        </a:rPr>
                        <m:t>=0,05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113" y="3024990"/>
                <a:ext cx="1011815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/>
          <p:cNvSpPr txBox="1"/>
          <p:nvPr/>
        </p:nvSpPr>
        <p:spPr>
          <a:xfrm>
            <a:off x="6103884" y="364502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0,01</a:t>
            </a:r>
            <a:endParaRPr lang="pt-BR" sz="1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42412" y="25556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0</a:t>
            </a:r>
            <a:endParaRPr lang="pt-BR" baseline="-25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108732" y="2924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1</a:t>
            </a:r>
            <a:endParaRPr lang="pt-BR" baseline="-25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908932" y="292494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r>
              <a:rPr lang="pt-BR" baseline="-25000" dirty="0" smtClean="0"/>
              <a:t>1</a:t>
            </a:r>
            <a:endParaRPr lang="pt-BR" baseline="-250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462020" y="6121931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rgbClr val="C00000"/>
                </a:solidFill>
              </a:rPr>
              <a:t>-2,33</a:t>
            </a:r>
            <a:endParaRPr lang="pt-BR" sz="2000" i="1" dirty="0">
              <a:solidFill>
                <a:srgbClr val="C00000"/>
              </a:solidFill>
            </a:endParaRPr>
          </a:p>
        </p:txBody>
      </p:sp>
      <p:cxnSp>
        <p:nvCxnSpPr>
          <p:cNvPr id="15" name="Conector reto 14"/>
          <p:cNvCxnSpPr/>
          <p:nvPr/>
        </p:nvCxnSpPr>
        <p:spPr>
          <a:xfrm flipV="1">
            <a:off x="2136838" y="3243798"/>
            <a:ext cx="130816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884760" y="364502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0,01</a:t>
            </a:r>
            <a:endParaRPr lang="pt-BR" sz="1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868144" y="6125234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rgbClr val="C00000"/>
                </a:solidFill>
              </a:rPr>
              <a:t>2,33</a:t>
            </a:r>
            <a:endParaRPr lang="pt-BR" sz="20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90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1800" dirty="0"/>
          </a:p>
          <a:p>
            <a:pPr>
              <a:buFont typeface="+mj-lt"/>
              <a:buAutoNum type="arabicPeriod" startAt="3"/>
            </a:pPr>
            <a:r>
              <a:rPr lang="pt-BR" sz="1800" dirty="0" smtClean="0"/>
              <a:t>Calcular Z</a:t>
            </a:r>
          </a:p>
          <a:p>
            <a:pPr marL="457200" lvl="1" indent="0">
              <a:buNone/>
            </a:pPr>
            <a:endParaRPr lang="pt-BR" sz="1400" dirty="0" smtClean="0"/>
          </a:p>
          <a:p>
            <a:pPr marL="457200" lvl="1" indent="0">
              <a:buNone/>
            </a:pPr>
            <a:endParaRPr lang="pt-BR" sz="1400" dirty="0"/>
          </a:p>
          <a:p>
            <a:pPr marL="457200" lvl="1" indent="0">
              <a:buNone/>
            </a:pPr>
            <a:endParaRPr lang="pt-BR" sz="1400" dirty="0" smtClean="0"/>
          </a:p>
          <a:p>
            <a:pPr marL="457200" lvl="1" indent="0">
              <a:buNone/>
            </a:pPr>
            <a:endParaRPr lang="pt-BR" sz="1400" dirty="0" smtClean="0"/>
          </a:p>
          <a:p>
            <a:pPr>
              <a:buFont typeface="+mj-lt"/>
              <a:buAutoNum type="arabicPeriod" startAt="3"/>
            </a:pPr>
            <a:endParaRPr lang="pt-BR" sz="1800" dirty="0" smtClean="0"/>
          </a:p>
          <a:p>
            <a:pPr>
              <a:buFont typeface="+mj-lt"/>
              <a:buAutoNum type="arabicPeriod" startAt="3"/>
            </a:pPr>
            <a:endParaRPr lang="pt-BR" sz="1800" dirty="0" smtClean="0"/>
          </a:p>
          <a:p>
            <a:pPr>
              <a:buFont typeface="+mj-lt"/>
              <a:buAutoNum type="arabicPeriod" startAt="3"/>
            </a:pPr>
            <a:endParaRPr lang="pt-BR" sz="1800" dirty="0"/>
          </a:p>
          <a:p>
            <a:pPr>
              <a:buFont typeface="+mj-lt"/>
              <a:buAutoNum type="arabicPeriod" startAt="3"/>
            </a:pPr>
            <a:endParaRPr lang="pt-BR" sz="1800" dirty="0" smtClean="0"/>
          </a:p>
          <a:p>
            <a:pPr>
              <a:buFont typeface="+mj-lt"/>
              <a:buAutoNum type="arabicPeriod" startAt="3"/>
            </a:pPr>
            <a:endParaRPr lang="pt-BR" sz="1800" dirty="0"/>
          </a:p>
          <a:p>
            <a:pPr>
              <a:buFont typeface="+mj-lt"/>
              <a:buAutoNum type="arabicPeriod" startAt="3"/>
            </a:pPr>
            <a:endParaRPr lang="pt-BR" sz="1800" dirty="0" smtClean="0"/>
          </a:p>
          <a:p>
            <a:pPr>
              <a:buFont typeface="+mj-lt"/>
              <a:buAutoNum type="arabicPeriod" startAt="3"/>
            </a:pPr>
            <a:endParaRPr lang="pt-BR" sz="1800" dirty="0"/>
          </a:p>
          <a:p>
            <a:pPr>
              <a:buFont typeface="+mj-lt"/>
              <a:buAutoNum type="arabicPeriod" startAt="3"/>
            </a:pPr>
            <a:r>
              <a:rPr lang="pt-BR" sz="1800" dirty="0" smtClean="0"/>
              <a:t>Elaborar a resposta</a:t>
            </a:r>
          </a:p>
          <a:p>
            <a:pPr marL="457200" lvl="1" indent="0">
              <a:buNone/>
            </a:pPr>
            <a:r>
              <a:rPr lang="pt-BR" sz="1800" dirty="0" smtClean="0"/>
              <a:t>R: Com uma confiança de 98%, deve-se ajusta o tempo de produção</a:t>
            </a:r>
          </a:p>
          <a:p>
            <a:pPr marL="457200" lvl="1" indent="0">
              <a:buNone/>
            </a:pPr>
            <a:r>
              <a:rPr lang="pt-BR" sz="1800" dirty="0" smtClean="0"/>
              <a:t>Ou simplesmente</a:t>
            </a:r>
          </a:p>
          <a:p>
            <a:pPr marL="457200" lvl="1" indent="0">
              <a:buNone/>
            </a:pPr>
            <a:r>
              <a:rPr lang="pt-BR" sz="1800" dirty="0" smtClean="0"/>
              <a:t>REGEITA HO</a:t>
            </a:r>
            <a:endParaRPr lang="pt-BR" sz="1400" dirty="0" smtClean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de hipóteses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1475656" y="1218833"/>
                <a:ext cx="1895775" cy="1176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𝑍</m:t>
                      </m:r>
                      <m:r>
                        <a:rPr lang="pt-BR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pt-BR" sz="2400" b="0" i="1" smtClean="0">
                              <a:latin typeface="Cambria Math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218833"/>
                <a:ext cx="1895775" cy="11767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3779912" y="1224941"/>
                <a:ext cx="2252027" cy="1185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𝑍</m:t>
                      </m:r>
                      <m:r>
                        <a:rPr lang="pt-BR" sz="24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2,39−2,2</m:t>
                          </m:r>
                        </m:num>
                        <m:den>
                          <m:f>
                            <m:f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/>
                                </a:rPr>
                                <m:t>0,2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45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224941"/>
                <a:ext cx="2252027" cy="11853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6732240" y="1375623"/>
                <a:ext cx="15145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/>
                        </a:rPr>
                        <m:t>𝒁</m:t>
                      </m:r>
                      <m:r>
                        <a:rPr lang="pt-BR" sz="2400" b="1" i="1" smtClean="0">
                          <a:latin typeface="Cambria Math"/>
                        </a:rPr>
                        <m:t>=</m:t>
                      </m:r>
                      <m:r>
                        <a:rPr lang="pt-BR" sz="2400" b="1" i="1" smtClean="0">
                          <a:latin typeface="Cambria Math"/>
                        </a:rPr>
                        <m:t>𝟔</m:t>
                      </m:r>
                      <m:r>
                        <a:rPr lang="pt-BR" sz="2400" b="1" i="1" smtClean="0">
                          <a:latin typeface="Cambria Math"/>
                        </a:rPr>
                        <m:t>,</m:t>
                      </m:r>
                      <m:r>
                        <a:rPr lang="pt-BR" sz="2400" b="1" i="1" smtClean="0">
                          <a:latin typeface="Cambria Math"/>
                        </a:rPr>
                        <m:t>𝟑𝟕</m:t>
                      </m:r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1375623"/>
                <a:ext cx="1514582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ixaDeTexto 21"/>
          <p:cNvSpPr txBox="1"/>
          <p:nvPr/>
        </p:nvSpPr>
        <p:spPr>
          <a:xfrm>
            <a:off x="3046849" y="3745667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rgbClr val="C00000"/>
                </a:solidFill>
              </a:rPr>
              <a:t>-1,64</a:t>
            </a:r>
            <a:endParaRPr lang="pt-BR" sz="2000" i="1" dirty="0">
              <a:solidFill>
                <a:srgbClr val="C00000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204" y="3154220"/>
            <a:ext cx="3201646" cy="135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aixaDeTexto 23"/>
          <p:cNvSpPr txBox="1"/>
          <p:nvPr/>
        </p:nvSpPr>
        <p:spPr>
          <a:xfrm>
            <a:off x="5805892" y="2954165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chemeClr val="tx2"/>
                </a:solidFill>
              </a:rPr>
              <a:t>6,37</a:t>
            </a:r>
            <a:endParaRPr lang="pt-BR" sz="2000" i="1" dirty="0">
              <a:solidFill>
                <a:schemeClr val="tx2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843808" y="414908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rgbClr val="C00000"/>
                </a:solidFill>
              </a:rPr>
              <a:t>-2,33</a:t>
            </a:r>
            <a:endParaRPr lang="pt-BR" sz="2000" i="1" dirty="0">
              <a:solidFill>
                <a:srgbClr val="C0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249932" y="4152383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smtClean="0">
                <a:solidFill>
                  <a:srgbClr val="C00000"/>
                </a:solidFill>
              </a:rPr>
              <a:t>2,33</a:t>
            </a:r>
            <a:endParaRPr lang="pt-BR" sz="20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96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1151</Words>
  <Application>Microsoft Office PowerPoint</Application>
  <PresentationFormat>Apresentação na tela (4:3)</PresentationFormat>
  <Paragraphs>289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Análise de Dados Aula2 – Análise de dados </vt:lpstr>
      <vt:lpstr>Testes de Hipósteses</vt:lpstr>
      <vt:lpstr>Testes de Hipósteses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hipóteses</vt:lpstr>
      <vt:lpstr>Testes de Hipóteses: Exercício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Escobar</dc:creator>
  <cp:lastModifiedBy>Leandro Escobar</cp:lastModifiedBy>
  <cp:revision>87</cp:revision>
  <dcterms:created xsi:type="dcterms:W3CDTF">2014-07-15T20:25:40Z</dcterms:created>
  <dcterms:modified xsi:type="dcterms:W3CDTF">2018-06-16T10:57:41Z</dcterms:modified>
</cp:coreProperties>
</file>