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Caveat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3FF88D-E42E-4F94-86EF-6C555FB15D33}">
  <a:tblStyle styleId="{753FF88D-E42E-4F94-86EF-6C555FB15D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5BB94A8-D856-4C8A-9853-CDE1CAC4842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aveat-bold.fntdata"/><Relationship Id="rId23" Type="http://schemas.openxmlformats.org/officeDocument/2006/relationships/slide" Target="slides/slide17.xml"/><Relationship Id="rId45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23.png"/><Relationship Id="rId9" Type="http://schemas.openxmlformats.org/officeDocument/2006/relationships/image" Target="../media/image1.png"/><Relationship Id="rId5" Type="http://schemas.openxmlformats.org/officeDocument/2006/relationships/image" Target="../media/image31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</a:t>
            </a:r>
            <a:r>
              <a:rPr lang="pt-BR" sz="2720"/>
              <a:t>8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-58363" y="357039"/>
            <a:ext cx="50618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CORRELAÇÃ0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843808" y="764704"/>
            <a:ext cx="410214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-1338" r="-5206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1556792"/>
            <a:ext cx="3774183" cy="228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763688" y="1187460"/>
            <a:ext cx="5542309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49" l="-878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988840"/>
            <a:ext cx="5088886" cy="215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763688" y="836712"/>
            <a:ext cx="5542309" cy="17736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8" r="0" t="-1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4502" y="2690812"/>
            <a:ext cx="6915930" cy="239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-257637" y="871237"/>
            <a:ext cx="6480600" cy="25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2" r="0" t="-11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097" y="3382242"/>
            <a:ext cx="7235918" cy="220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Correlalçao: Testando a significância do coeficiente de Pearson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se  o coeficiente é seguro dentro de um intervalo de confiança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Compara-se o valor de r com a tabela PPMC (arquivo)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1: Determinar os graus de liberdade: n-2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exemplo: 3-2 = 1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2: Determinar a significância a ser testada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exemplo: 10% ou 0,10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3: Identificar os limites para os graus de liberdade e significância na tabela PPMC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Segundo a tabela: 0,988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4: Comparar com o valor obtido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>
            <a:off x="2051720" y="5247784"/>
            <a:ext cx="489654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6"/>
          <p:cNvSpPr txBox="1"/>
          <p:nvPr/>
        </p:nvSpPr>
        <p:spPr>
          <a:xfrm>
            <a:off x="1835696" y="5401092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732240" y="5401092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183558" y="5382508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-0,988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012160" y="5382508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0,988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2339752" y="5247784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6660232" y="5247784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/>
          <p:nvPr/>
        </p:nvSpPr>
        <p:spPr>
          <a:xfrm>
            <a:off x="2339752" y="4939204"/>
            <a:ext cx="4320480" cy="2880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863952" y="4887744"/>
            <a:ext cx="1272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rejeitar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546843" y="4878452"/>
            <a:ext cx="86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rejeitar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659411" y="4869160"/>
            <a:ext cx="86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rejeitar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027341" y="5391800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 = 0,8666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027341" y="5620598"/>
            <a:ext cx="40091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Aceitar: a correlação entre x e y é aceita dentro de um intervalo de significância de 10%</a:t>
            </a:r>
            <a:endParaRPr sz="24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5868144" y="5229200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Exercitando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o coeficiente de correlação da amostra Peso-Altura e teste a hipótese de tal coeficiente ter uma segurança de 98%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27"/>
          <p:cNvGraphicFramePr/>
          <p:nvPr/>
        </p:nvGraphicFramePr>
        <p:xfrm>
          <a:off x="3995936" y="2094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609600"/>
                <a:gridCol w="7012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Peso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Altura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70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77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1,78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93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2016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-58363" y="357039"/>
            <a:ext cx="5668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utilizada para estimar o valor da variável dependente em função da variável independente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30" name="Google Shape;230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31" name="Google Shape;231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96" y="1196752"/>
            <a:ext cx="2783636" cy="222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4499992" y="1835532"/>
            <a:ext cx="2807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da regressão linear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4499992" y="1835532"/>
            <a:ext cx="2807050" cy="91107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755576" y="4048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{753FF88D-E42E-4F94-86EF-6C555FB15D33}</a:tableStyleId>
              </a:tblPr>
              <a:tblGrid>
                <a:gridCol w="288025"/>
                <a:gridCol w="323900"/>
                <a:gridCol w="559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I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392" y="3861048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4499992" y="2111768"/>
            <a:ext cx="2738827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utilizada para estimar o valor da variável dependente em função da variável independente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44" name="Google Shape;244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45" name="Google Shape;245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341014" y="4869161"/>
            <a:ext cx="2738827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2413022" y="4869160"/>
            <a:ext cx="2807050" cy="646331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179512" y="1737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{753FF88D-E42E-4F94-86EF-6C555FB15D33}</a:tableStyleId>
              </a:tblPr>
              <a:tblGrid>
                <a:gridCol w="288025"/>
                <a:gridCol w="323900"/>
                <a:gridCol w="559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I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392" y="1549896"/>
            <a:ext cx="6780080" cy="3247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0"/>
          <p:cNvCxnSpPr/>
          <p:nvPr/>
        </p:nvCxnSpPr>
        <p:spPr>
          <a:xfrm>
            <a:off x="2483768" y="3933056"/>
            <a:ext cx="165618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1" name="Google Shape;251;p30"/>
          <p:cNvCxnSpPr/>
          <p:nvPr/>
        </p:nvCxnSpPr>
        <p:spPr>
          <a:xfrm rot="10800000">
            <a:off x="4139952" y="3212976"/>
            <a:ext cx="0" cy="720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2" name="Google Shape;252;p30"/>
          <p:cNvSpPr/>
          <p:nvPr/>
        </p:nvSpPr>
        <p:spPr>
          <a:xfrm>
            <a:off x="3707904" y="3501008"/>
            <a:ext cx="426399" cy="4531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9" l="-5712" r="-42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2123728" y="1268760"/>
            <a:ext cx="430374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2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8676456" y="4437112"/>
            <a:ext cx="426399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1892515" y="3645024"/>
            <a:ext cx="447237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53986" y="2420888"/>
            <a:ext cx="430182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89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12160" y="2204864"/>
            <a:ext cx="72008" cy="216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6014026" y="1988840"/>
            <a:ext cx="412612" cy="4616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2322583" y="5589240"/>
            <a:ext cx="520174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Constante que representa o valor de y quando x=0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 de correlação entre x e 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Adicionar uma coluna para X</a:t>
            </a:r>
            <a:r>
              <a:rPr b="0" baseline="3000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324100"/>
            <a:ext cx="12001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m para regressão linear simples" id="267" name="Google Shape;267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 estão relacionadas se a mudança de uma provoca mudança na outra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 x Consumo de combustível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Energia x Calor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Inflação x Poder aquisitivo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Parte-se do princípio de que uma variável (independente) influencia a outra variável (dependente)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Adicionar uma coluna para XY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324100"/>
            <a:ext cx="1676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Somar todas as colunas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Calcular as médias de X e de Y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5076056" y="2708920"/>
            <a:ext cx="2021772" cy="631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5076056" y="3447338"/>
            <a:ext cx="2047420" cy="631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0" y="2162150"/>
            <a:ext cx="2676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Calcular o índice “</a:t>
            </a:r>
            <a:r>
              <a:rPr b="0" i="1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da regressão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4355976" y="2141457"/>
            <a:ext cx="2167132" cy="10672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4508376" y="3703121"/>
            <a:ext cx="2114938" cy="1038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Calcular o índice “a” da regressão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4860032" y="2510789"/>
            <a:ext cx="177202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44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4860032" y="3459792"/>
            <a:ext cx="2857385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A equação  da regressão é: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4860032" y="2510789"/>
            <a:ext cx="1748620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4882967" y="3459792"/>
            <a:ext cx="1797287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67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Exercícios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Determine a equação da regressão para os seguintes  valores observados: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708920"/>
            <a:ext cx="1228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Exercícios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Os valores dos alugueis de casas na região do Pilarzinho foram levantados  e os seguintes dados foram obtidos: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3284984"/>
            <a:ext cx="3061603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/>
        </p:nvSpPr>
        <p:spPr>
          <a:xfrm>
            <a:off x="4139952" y="3284984"/>
            <a:ext cx="460851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a equação da regressão linear do valor do aluguel em relação à idade do imóvel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esperado do aluguel de imóveis com 15, 32 e 51 anos, respectivamente?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2017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-58363" y="357039"/>
            <a:ext cx="5985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Trata-se de determinar uma equação que preve  valor da variável dependente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 mais de uma variável independente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índice da observação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variável independente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𝛽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coeficiente de correlação entre variável independente e a variável dependente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047" y="2924944"/>
            <a:ext cx="5285233" cy="113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gráfica: Diagramas de dispersão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 a relação entre duas variáveis quantitativas, medidas sobre os mesmos indivíduos.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valores de uma variável aparecem no eixo horizontal, e os da outra, no eixo vertical.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Comumente, coloca-se no eixo x a variável independente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indivíduo aparece como o ponto do gráfico definido pelos valores de ambas as variáveis para aquele indivíduo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determinação dos coeficientes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𝛽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dá pelo sistema de equações: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548680"/>
            <a:ext cx="5285233" cy="113397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/>
          <p:nvPr/>
        </p:nvSpPr>
        <p:spPr>
          <a:xfrm>
            <a:off x="1043608" y="3018455"/>
            <a:ext cx="216024" cy="307484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74" y="2954586"/>
            <a:ext cx="6321318" cy="313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Exemplo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tabela de dados: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a resolução passo a passo no quadro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7" y="1268761"/>
            <a:ext cx="4032448" cy="865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43"/>
          <p:cNvGraphicFramePr/>
          <p:nvPr/>
        </p:nvGraphicFramePr>
        <p:xfrm>
          <a:off x="755576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609600"/>
                <a:gridCol w="609600"/>
                <a:gridCol w="609600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x1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x2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y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15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10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33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65" name="Google Shape;365;p43"/>
          <p:cNvSpPr/>
          <p:nvPr/>
        </p:nvSpPr>
        <p:spPr>
          <a:xfrm>
            <a:off x="3563888" y="2579354"/>
            <a:ext cx="216024" cy="21387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281" y="2693020"/>
            <a:ext cx="36576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Exercício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Determine a função de regressão linear para os dados abaixo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7" y="1556793"/>
            <a:ext cx="4032448" cy="865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p44"/>
          <p:cNvGraphicFramePr/>
          <p:nvPr/>
        </p:nvGraphicFramePr>
        <p:xfrm>
          <a:off x="638308" y="1666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911100"/>
                <a:gridCol w="550925"/>
                <a:gridCol w="1082675"/>
                <a:gridCol w="541325"/>
              </a:tblGrid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x1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x2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y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Observação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Tempo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Dose_de_íons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Ganho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1004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1636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852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1506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7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1269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903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9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1555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1260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4,7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1146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4,72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230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1321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pic>
        <p:nvPicPr>
          <p:cNvPr id="375" name="Google Shape;37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5" y="2759875"/>
            <a:ext cx="4032449" cy="2002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valores observados, determine a função de regressão linear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" name="Google Shape;382;p45"/>
          <p:cNvGraphicFramePr/>
          <p:nvPr/>
        </p:nvGraphicFramePr>
        <p:xfrm>
          <a:off x="899592" y="16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83" name="Google Shape;383;p45"/>
          <p:cNvSpPr txBox="1"/>
          <p:nvPr/>
        </p:nvSpPr>
        <p:spPr>
          <a:xfrm>
            <a:off x="3131840" y="2210167"/>
            <a:ext cx="3509102" cy="6115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45"/>
          <p:cNvSpPr txBox="1"/>
          <p:nvPr/>
        </p:nvSpPr>
        <p:spPr>
          <a:xfrm>
            <a:off x="3347864" y="3184903"/>
            <a:ext cx="2298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transposta de X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5007222" y="1619508"/>
            <a:ext cx="9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X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6631520" y="1844824"/>
            <a:ext cx="9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Y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5"/>
          <p:cNvCxnSpPr>
            <a:endCxn id="386" idx="1"/>
          </p:cNvCxnSpPr>
          <p:nvPr/>
        </p:nvCxnSpPr>
        <p:spPr>
          <a:xfrm flipH="1" rot="10800000">
            <a:off x="6193220" y="2029490"/>
            <a:ext cx="438300" cy="254700"/>
          </a:xfrm>
          <a:prstGeom prst="bentConnector3">
            <a:avLst>
              <a:gd fmla="val 31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45"/>
          <p:cNvCxnSpPr>
            <a:endCxn id="385" idx="1"/>
          </p:cNvCxnSpPr>
          <p:nvPr/>
        </p:nvCxnSpPr>
        <p:spPr>
          <a:xfrm rot="-5400000">
            <a:off x="4677972" y="1914124"/>
            <a:ext cx="439200" cy="219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45"/>
          <p:cNvCxnSpPr/>
          <p:nvPr/>
        </p:nvCxnSpPr>
        <p:spPr>
          <a:xfrm>
            <a:off x="4355976" y="2821745"/>
            <a:ext cx="0" cy="4632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5" name="Google Shape;395;p46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graphicFrame>
        <p:nvGraphicFramePr>
          <p:cNvPr id="396" name="Google Shape;396;p46"/>
          <p:cNvGraphicFramePr/>
          <p:nvPr/>
        </p:nvGraphicFramePr>
        <p:xfrm>
          <a:off x="3203848" y="141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349150"/>
                <a:gridCol w="349150"/>
                <a:gridCol w="333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7" name="Google Shape;397;p46"/>
          <p:cNvSpPr txBox="1"/>
          <p:nvPr/>
        </p:nvSpPr>
        <p:spPr>
          <a:xfrm>
            <a:off x="2483768" y="2564904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6"/>
          <p:cNvSpPr/>
          <p:nvPr/>
        </p:nvSpPr>
        <p:spPr>
          <a:xfrm>
            <a:off x="3042030" y="1439425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 rot="10800000">
            <a:off x="3851920" y="1439425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7236296" y="2492896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7644680" y="1421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9433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2" name="Google Shape;402;p46"/>
          <p:cNvSpPr/>
          <p:nvPr/>
        </p:nvSpPr>
        <p:spPr>
          <a:xfrm>
            <a:off x="7668344" y="1412776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6"/>
          <p:cNvSpPr/>
          <p:nvPr/>
        </p:nvSpPr>
        <p:spPr>
          <a:xfrm rot="10800000">
            <a:off x="8244409" y="1412776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46"/>
          <p:cNvGraphicFramePr/>
          <p:nvPr/>
        </p:nvGraphicFramePr>
        <p:xfrm>
          <a:off x="5076056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234950"/>
                <a:gridCol w="234950"/>
                <a:gridCol w="234950"/>
                <a:gridCol w="234950"/>
                <a:gridCol w="234950"/>
                <a:gridCol w="2349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05" name="Google Shape;405;p46"/>
          <p:cNvSpPr/>
          <p:nvPr/>
        </p:nvSpPr>
        <p:spPr>
          <a:xfrm>
            <a:off x="5004048" y="2161828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6"/>
          <p:cNvSpPr/>
          <p:nvPr/>
        </p:nvSpPr>
        <p:spPr>
          <a:xfrm rot="10800000">
            <a:off x="6156175" y="2161828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4405934" y="2564904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1: Identificar as matrizes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2937145" y="4437112"/>
            <a:ext cx="22289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Acrescentar uma coluna com valores 1 para o intercepto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" name="Google Shape;415;p47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graphicFrame>
        <p:nvGraphicFramePr>
          <p:cNvPr id="416" name="Google Shape;416;p47"/>
          <p:cNvGraphicFramePr/>
          <p:nvPr/>
        </p:nvGraphicFramePr>
        <p:xfrm>
          <a:off x="5412432" y="141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349150"/>
                <a:gridCol w="349150"/>
                <a:gridCol w="333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7" name="Google Shape;417;p47"/>
          <p:cNvSpPr txBox="1"/>
          <p:nvPr/>
        </p:nvSpPr>
        <p:spPr>
          <a:xfrm>
            <a:off x="2933460" y="2627620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5328084" y="1439425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7"/>
          <p:cNvSpPr/>
          <p:nvPr/>
        </p:nvSpPr>
        <p:spPr>
          <a:xfrm rot="10800000">
            <a:off x="6060504" y="1439425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363589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234950"/>
                <a:gridCol w="234950"/>
                <a:gridCol w="234950"/>
                <a:gridCol w="234950"/>
                <a:gridCol w="234950"/>
                <a:gridCol w="2349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21" name="Google Shape;421;p47"/>
          <p:cNvSpPr/>
          <p:nvPr/>
        </p:nvSpPr>
        <p:spPr>
          <a:xfrm>
            <a:off x="3563888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7"/>
          <p:cNvSpPr/>
          <p:nvPr/>
        </p:nvSpPr>
        <p:spPr>
          <a:xfrm rot="10800000">
            <a:off x="4716015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2: Determinar a matriz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6595282" y="2626548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p47"/>
          <p:cNvGraphicFramePr/>
          <p:nvPr/>
        </p:nvGraphicFramePr>
        <p:xfrm>
          <a:off x="6948264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609600"/>
                <a:gridCol w="609600"/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26" name="Google Shape;426;p47"/>
          <p:cNvSpPr/>
          <p:nvPr/>
        </p:nvSpPr>
        <p:spPr>
          <a:xfrm>
            <a:off x="7092280" y="223568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7"/>
          <p:cNvSpPr/>
          <p:nvPr/>
        </p:nvSpPr>
        <p:spPr>
          <a:xfrm rot="10800000">
            <a:off x="8352419" y="2235775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34" name="Google Shape;434;p48"/>
          <p:cNvSpPr txBox="1"/>
          <p:nvPr/>
        </p:nvSpPr>
        <p:spPr>
          <a:xfrm>
            <a:off x="2933460" y="2627620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3: Determinar a matriz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X’X)</a:t>
            </a:r>
            <a:r>
              <a:rPr b="0" baseline="30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   </a:t>
            </a:r>
            <a:r>
              <a:rPr b="0" i="1" lang="pt-B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(Matriz inversa de X)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8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388925"/>
                <a:gridCol w="388925"/>
                <a:gridCol w="388925"/>
                <a:gridCol w="609600"/>
                <a:gridCol w="241300"/>
                <a:gridCol w="241300"/>
                <a:gridCol w="209550"/>
                <a:gridCol w="609600"/>
                <a:gridCol w="344800"/>
                <a:gridCol w="360050"/>
                <a:gridCol w="2880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a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b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c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d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e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f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g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h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i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37" name="Google Shape;437;p48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5328083" y="2225412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8"/>
          <p:cNvSpPr/>
          <p:nvPr/>
        </p:nvSpPr>
        <p:spPr>
          <a:xfrm rot="10800000">
            <a:off x="5760131" y="2225502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666023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 rot="10800000">
            <a:off x="741631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 txBox="1"/>
          <p:nvPr/>
        </p:nvSpPr>
        <p:spPr>
          <a:xfrm>
            <a:off x="4945395" y="261681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6228184" y="24929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5" name="Google Shape;445;p48"/>
          <p:cNvGraphicFramePr/>
          <p:nvPr/>
        </p:nvGraphicFramePr>
        <p:xfrm>
          <a:off x="3667224" y="364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1304925"/>
                <a:gridCol w="1317625"/>
                <a:gridCol w="10905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6a+9d+18g=1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6b+9e+18h=0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6c+9f+18i=0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9a+18d+36g=0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9b+18e+36h=1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9c+18f+36i=0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18a+36d+76g=0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18b+36e+76h=0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18c+36f+76i=1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46" name="Google Shape;446;p48"/>
          <p:cNvSpPr/>
          <p:nvPr/>
        </p:nvSpPr>
        <p:spPr>
          <a:xfrm>
            <a:off x="3491881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4849758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/>
          <p:nvPr/>
        </p:nvSpPr>
        <p:spPr>
          <a:xfrm>
            <a:off x="6156176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8"/>
          <p:cNvSpPr txBox="1"/>
          <p:nvPr/>
        </p:nvSpPr>
        <p:spPr>
          <a:xfrm>
            <a:off x="2793235" y="5445224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(X’X)</a:t>
            </a:r>
            <a:r>
              <a:rPr baseline="30000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48"/>
          <p:cNvGraphicFramePr/>
          <p:nvPr/>
        </p:nvGraphicFramePr>
        <p:xfrm>
          <a:off x="3635896" y="5039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866775"/>
                <a:gridCol w="866775"/>
                <a:gridCol w="86677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-0,232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0,048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0,000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0,157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-0,968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-0,500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51" name="Google Shape;451;p48"/>
          <p:cNvSpPr/>
          <p:nvPr/>
        </p:nvSpPr>
        <p:spPr>
          <a:xfrm>
            <a:off x="3635896" y="508518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/>
          <p:nvPr/>
        </p:nvSpPr>
        <p:spPr>
          <a:xfrm rot="10800000">
            <a:off x="5868145" y="5085183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49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59" name="Google Shape;459;p49"/>
          <p:cNvSpPr txBox="1"/>
          <p:nvPr/>
        </p:nvSpPr>
        <p:spPr>
          <a:xfrm>
            <a:off x="2933460" y="2627620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4: Determinar a matriz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1" name="Google Shape;461;p49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388925"/>
                <a:gridCol w="388925"/>
                <a:gridCol w="3889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62" name="Google Shape;462;p49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9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5184067" y="1556792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9"/>
          <p:cNvSpPr/>
          <p:nvPr/>
        </p:nvSpPr>
        <p:spPr>
          <a:xfrm rot="10800000">
            <a:off x="5904147" y="1556792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666023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9"/>
          <p:cNvSpPr/>
          <p:nvPr/>
        </p:nvSpPr>
        <p:spPr>
          <a:xfrm rot="10800000">
            <a:off x="741631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4945395" y="261681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6228184" y="24929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0" name="Google Shape;470;p49"/>
          <p:cNvGraphicFramePr/>
          <p:nvPr/>
        </p:nvGraphicFramePr>
        <p:xfrm>
          <a:off x="5302896" y="1614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7812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1" name="Google Shape;471;p49"/>
          <p:cNvGraphicFramePr/>
          <p:nvPr/>
        </p:nvGraphicFramePr>
        <p:xfrm>
          <a:off x="687625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220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5: Multiplicar as matrizes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X’X)</a:t>
            </a:r>
            <a:r>
              <a:rPr b="0" baseline="30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6: Determinar a equação da Regressão Linear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" name="Google Shape;478;p50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2933460" y="2627620"/>
            <a:ext cx="499432" cy="3843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93" l="-2437" r="-9755" t="-7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5358063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0"/>
          <p:cNvSpPr/>
          <p:nvPr/>
        </p:nvSpPr>
        <p:spPr>
          <a:xfrm rot="10800000">
            <a:off x="6114146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5076056" y="262762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6423779" y="262762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50"/>
          <p:cNvGraphicFramePr/>
          <p:nvPr/>
        </p:nvGraphicFramePr>
        <p:xfrm>
          <a:off x="5574087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220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graphicFrame>
        <p:nvGraphicFramePr>
          <p:cNvPr id="485" name="Google Shape;485;p50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388925"/>
                <a:gridCol w="388925"/>
                <a:gridCol w="3889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86" name="Google Shape;486;p50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0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4787288" y="205155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680660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0"/>
          <p:cNvSpPr/>
          <p:nvPr/>
        </p:nvSpPr>
        <p:spPr>
          <a:xfrm rot="10800000">
            <a:off x="756268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1" name="Google Shape;491;p50"/>
          <p:cNvGraphicFramePr/>
          <p:nvPr/>
        </p:nvGraphicFramePr>
        <p:xfrm>
          <a:off x="702262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{C5BB94A8-D856-4C8A-9853-CDE1CAC4842F}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3,0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92" name="Google Shape;492;p50"/>
          <p:cNvSpPr txBox="1"/>
          <p:nvPr/>
        </p:nvSpPr>
        <p:spPr>
          <a:xfrm>
            <a:off x="3171997" y="5157192"/>
            <a:ext cx="3198440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dispersão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71600" y="2204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609600"/>
                <a:gridCol w="835150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Peso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Altura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50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70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1,9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55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77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1,78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1,7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2060848"/>
            <a:ext cx="6318448" cy="4323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 flipH="1" rot="10800000">
            <a:off x="3347864" y="3356992"/>
            <a:ext cx="5328592" cy="237626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relevantes na análise dos Diagramas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DIREÇÃO (crescente, decrescente)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(linear, não-linear, aglomerados)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PONTOS DISCREPANTES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3429000"/>
            <a:ext cx="5832648" cy="3278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flipH="1" rot="10800000">
            <a:off x="2195736" y="4365104"/>
            <a:ext cx="5112568" cy="194421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28737" y="943917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11" y="943917"/>
            <a:ext cx="8409853" cy="558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Padrões de dispersao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67544" y="692696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 de correlação linear </a:t>
            </a:r>
            <a:r>
              <a:rPr b="1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Mede o grau de influencia que a variável independente tem sobre a variável dependente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Mede a intensidade (valor) e a direção (sinal) da correlação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maior o valor absoluto de </a:t>
            </a: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maior é a influência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positivo = correlação positiva = as variáveis se atraem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aumento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provoca um aumento 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negativo = correlação negativa = as variáveis se repelem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aumento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provoca a diminuição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Coeficiente de 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Interpretação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intervalo de r (coeficiente de correlação) vai de -1 (correlação negativa perfeita) até 1 (correlação positiva perfeita)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12" y="2759398"/>
            <a:ext cx="8474760" cy="8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118436" y="3502748"/>
            <a:ext cx="864096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neutra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67544" y="4365104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negativa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67544" y="4715852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 variáveis se repelem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148064" y="4365104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positiva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48064" y="4715852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 variáveis se atraem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 rot="-5400000">
            <a:off x="536466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fraca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 rot="-5400000">
            <a:off x="608474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moderada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 rot="-5400000">
            <a:off x="686607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 rot="-5400000">
            <a:off x="7740932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muito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 rot="-5400000">
            <a:off x="2915236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fraca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 rot="-5400000">
            <a:off x="2082575" y="3634846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moderada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 rot="-5400000">
            <a:off x="1249454" y="363663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 rot="-5400000">
            <a:off x="437988" y="3627387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muito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467544" y="43651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467544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4572000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8748464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(DEMONSTRAÇÃO EM SALA)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o coeficiente de Pearson para a tabela Peso-Altura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Analisar a correção entre peso e altura observados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3851920" y="2492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{753FF88D-E42E-4F94-86EF-6C555FB15D33}</a:tableStyleId>
              </a:tblPr>
              <a:tblGrid>
                <a:gridCol w="609600"/>
                <a:gridCol w="60960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x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y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