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6858000" cx="12192000"/>
  <p:notesSz cx="6858000" cy="9144000"/>
  <p:embeddedFontLst>
    <p:embeddedFont>
      <p:font typeface="Roboto"/>
      <p:regular r:id="rId33"/>
      <p:bold r:id="rId34"/>
      <p:italic r:id="rId35"/>
      <p:boldItalic r:id="rId36"/>
    </p:embeddedFont>
    <p:embeddedFont>
      <p:font typeface="Century Gothic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1" roundtripDataSignature="AMtx7mj87UkKprxB4+YKO24uS8zSX0QG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enturyGothic-boldItalic.fntdata"/><Relationship Id="rId20" Type="http://schemas.openxmlformats.org/officeDocument/2006/relationships/slide" Target="slides/slide16.xml"/><Relationship Id="rId41" Type="http://customschemas.google.com/relationships/presentationmetadata" Target="meta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oboto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Roboto-italic.fntdata"/><Relationship Id="rId12" Type="http://schemas.openxmlformats.org/officeDocument/2006/relationships/slide" Target="slides/slide8.xml"/><Relationship Id="rId34" Type="http://schemas.openxmlformats.org/officeDocument/2006/relationships/font" Target="fonts/Roboto-bold.fntdata"/><Relationship Id="rId15" Type="http://schemas.openxmlformats.org/officeDocument/2006/relationships/slide" Target="slides/slide11.xml"/><Relationship Id="rId37" Type="http://schemas.openxmlformats.org/officeDocument/2006/relationships/font" Target="fonts/CenturyGothic-regular.fntdata"/><Relationship Id="rId14" Type="http://schemas.openxmlformats.org/officeDocument/2006/relationships/slide" Target="slides/slide10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3.xml"/><Relationship Id="rId39" Type="http://schemas.openxmlformats.org/officeDocument/2006/relationships/font" Target="fonts/CenturyGothic-italic.fntdata"/><Relationship Id="rId16" Type="http://schemas.openxmlformats.org/officeDocument/2006/relationships/slide" Target="slides/slide12.xml"/><Relationship Id="rId38" Type="http://schemas.openxmlformats.org/officeDocument/2006/relationships/font" Target="fonts/CenturyGothic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5" name="Google Shape;445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4" name="Google Shape;454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1" name="Google Shape;471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75c1d930cd_0_2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g75c1d930cd_0_2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1" name="Google Shape;501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3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5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5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5" name="Google Shape;45;p3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5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35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Legenda">
  <p:cSld name="Título e Legenda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4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4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1" name="Google Shape;111;p4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4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4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4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ção com Legenda">
  <p:cSld name="Citação com Legenda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5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5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18" name="Google Shape;118;p45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4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4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45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5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3" name="Google Shape;123;p45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4" name="Google Shape;124;p45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rtão de Nome">
  <p:cSld name="Cartão de Nome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6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46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28" name="Google Shape;128;p4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46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46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r o Cartão de Nome">
  <p:cSld name="Citar o Cartão de Nome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7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47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5" name="Google Shape;135;p47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6" name="Google Shape;136;p4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4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47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47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0" name="Google Shape;140;p47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41" name="Google Shape;141;p4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dadeiro ou Falso">
  <p:cSld name="Verdadeiro ou Falso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8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48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5" name="Google Shape;145;p48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6" name="Google Shape;146;p4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4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48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48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9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49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53" name="Google Shape;153;p4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4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49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4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e Título Vertical" type="vertTitleAndTx">
  <p:cSld name="VERTICAL_TITLE_AND_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0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50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60" name="Google Shape;160;p5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5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50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5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6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6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52" name="Google Shape;52;p3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7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7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3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7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7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8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8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6" name="Google Shape;66;p38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7" name="Google Shape;67;p3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8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3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9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9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4" name="Google Shape;74;p39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5" name="Google Shape;75;p39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6" name="Google Shape;76;p39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7" name="Google Shape;77;p3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9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3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0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0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1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4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2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b="0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2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95" name="Google Shape;95;p42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6" name="Google Shape;96;p4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4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2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3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3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3" name="Google Shape;103;p43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4" name="Google Shape;104;p4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3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3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4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1" name="Google Shape;11;p34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34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34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34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34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34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34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34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34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4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4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4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" name="Google Shape;23;p34"/>
          <p:cNvGrpSpPr/>
          <p:nvPr/>
        </p:nvGrpSpPr>
        <p:grpSpPr>
          <a:xfrm>
            <a:off x="27222" y="-786"/>
            <a:ext cx="2356674" cy="6854039"/>
            <a:chOff x="6627813" y="194833"/>
            <a:chExt cx="1952625" cy="5678918"/>
          </a:xfrm>
        </p:grpSpPr>
        <p:sp>
          <p:nvSpPr>
            <p:cNvPr id="24" name="Google Shape;24;p34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4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4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4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4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4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4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4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4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4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4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4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34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4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" name="Google Shape;38;p34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Google Shape;39;p3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0" name="Google Shape;40;p3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1" name="Google Shape;41;p34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"/>
          <p:cNvSpPr txBox="1"/>
          <p:nvPr>
            <p:ph type="ctrTitle"/>
          </p:nvPr>
        </p:nvSpPr>
        <p:spPr>
          <a:xfrm>
            <a:off x="2029653" y="3794079"/>
            <a:ext cx="9762013" cy="16520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500"/>
              <a:buFont typeface="Arial"/>
              <a:buNone/>
            </a:pPr>
            <a:r>
              <a:rPr b="1" lang="pt-BR" sz="4500">
                <a:latin typeface="Arial"/>
                <a:ea typeface="Arial"/>
                <a:cs typeface="Arial"/>
                <a:sym typeface="Arial"/>
              </a:rPr>
              <a:t>ANALISANDO A PRÁXIS EM EDUCAÇÃO AMBIENTAL:</a:t>
            </a:r>
            <a:endParaRPr b="1" sz="4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"/>
          <p:cNvSpPr txBox="1"/>
          <p:nvPr>
            <p:ph idx="1" type="subTitle"/>
          </p:nvPr>
        </p:nvSpPr>
        <p:spPr>
          <a:xfrm>
            <a:off x="1654339" y="5749000"/>
            <a:ext cx="10512640" cy="4732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>
                <a:latin typeface="Arial"/>
                <a:ea typeface="Arial"/>
                <a:cs typeface="Arial"/>
                <a:sym typeface="Arial"/>
              </a:rPr>
              <a:t>UM PANORAMA DAS ESCOLAS DO SISTEMA PÚBLICO DA GRANDE PORTO ALEGRE, RS.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213" y="-136478"/>
            <a:ext cx="3810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"/>
          <p:cNvSpPr txBox="1"/>
          <p:nvPr/>
        </p:nvSpPr>
        <p:spPr>
          <a:xfrm>
            <a:off x="7864069" y="350943"/>
            <a:ext cx="3927597" cy="14175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None/>
            </a:pPr>
            <a:r>
              <a:rPr b="0" i="0" lang="pt-BR" sz="1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TRABALHO DE CONCLUSÃO DE CURSO APRESENTADO SOB ORIENTAÇÃO DO </a:t>
            </a:r>
            <a:r>
              <a:rPr b="1" i="0" lang="pt-BR" sz="1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PROF. DR. JACKSON MÜLLER</a:t>
            </a:r>
            <a:endParaRPr b="0" i="0" sz="15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"/>
          <p:cNvSpPr txBox="1"/>
          <p:nvPr/>
        </p:nvSpPr>
        <p:spPr>
          <a:xfrm>
            <a:off x="7864069" y="2544666"/>
            <a:ext cx="4327931" cy="4732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Noto Sans Symbols"/>
              <a:buNone/>
            </a:pPr>
            <a:r>
              <a:rPr b="1" i="0" lang="pt-BR" sz="25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BRUNO ANDRADE ORSO</a:t>
            </a:r>
            <a:endParaRPr b="1" i="0" sz="25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MATERIAIS E MÉTODOS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6"/>
          <p:cNvSpPr txBox="1"/>
          <p:nvPr/>
        </p:nvSpPr>
        <p:spPr>
          <a:xfrm>
            <a:off x="2589212" y="1472820"/>
            <a:ext cx="8915400" cy="602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1" lang="pt-BR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GRUPO DE ESTUDO</a:t>
            </a:r>
            <a:endParaRPr b="1"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6"/>
          <p:cNvSpPr txBox="1"/>
          <p:nvPr>
            <p:ph idx="1" type="body"/>
          </p:nvPr>
        </p:nvSpPr>
        <p:spPr>
          <a:xfrm>
            <a:off x="2589322" y="2924465"/>
            <a:ext cx="4900159" cy="2672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🠶"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PROFESSORES DA REDE ESTADUAL;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DIVIDIDOS E AGRUPADOS CONFORME:</a:t>
            </a:r>
            <a:endParaRPr/>
          </a:p>
          <a:p>
            <a:pPr indent="-285750" lvl="1" marL="74295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Char char="🠶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FAIXA ETÁRIA;</a:t>
            </a:r>
            <a:endParaRPr/>
          </a:p>
          <a:p>
            <a:pPr indent="-285750" lvl="1" marL="74295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Char char="🠶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TEMPO DE CARREIRA;</a:t>
            </a:r>
            <a:endParaRPr/>
          </a:p>
          <a:p>
            <a:pPr indent="-285750" lvl="1" marL="74295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Char char="🠶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GRAU DE INSTRUÇÃO;</a:t>
            </a:r>
            <a:endParaRPr/>
          </a:p>
          <a:p>
            <a:pPr indent="-285750" lvl="1" marL="74295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Char char="🠶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CURSO DE GRADUAÇÃO;</a:t>
            </a:r>
            <a:endParaRPr/>
          </a:p>
        </p:txBody>
      </p:sp>
      <p:grpSp>
        <p:nvGrpSpPr>
          <p:cNvPr id="300" name="Google Shape;300;p16"/>
          <p:cNvGrpSpPr/>
          <p:nvPr/>
        </p:nvGrpSpPr>
        <p:grpSpPr>
          <a:xfrm>
            <a:off x="8639634" y="278541"/>
            <a:ext cx="4437062" cy="5170657"/>
            <a:chOff x="3877468" y="966922"/>
            <a:chExt cx="4437062" cy="5170657"/>
          </a:xfrm>
        </p:grpSpPr>
        <p:sp>
          <p:nvSpPr>
            <p:cNvPr id="301" name="Google Shape;301;p16"/>
            <p:cNvSpPr/>
            <p:nvPr/>
          </p:nvSpPr>
          <p:spPr>
            <a:xfrm>
              <a:off x="6939041" y="966922"/>
              <a:ext cx="1375489" cy="739510"/>
            </a:xfrm>
            <a:custGeom>
              <a:rect b="b" l="l" r="r" t="t"/>
              <a:pathLst>
                <a:path extrusionOk="0" h="739510" w="1375489">
                  <a:moveTo>
                    <a:pt x="0" y="0"/>
                  </a:moveTo>
                  <a:lnTo>
                    <a:pt x="1375489" y="0"/>
                  </a:lnTo>
                  <a:lnTo>
                    <a:pt x="1375489" y="739510"/>
                  </a:lnTo>
                  <a:lnTo>
                    <a:pt x="0" y="73951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02" name="Google Shape;302;p16"/>
            <p:cNvSpPr/>
            <p:nvPr/>
          </p:nvSpPr>
          <p:spPr>
            <a:xfrm>
              <a:off x="5252957" y="1766579"/>
              <a:ext cx="1072291" cy="1232518"/>
            </a:xfrm>
            <a:custGeom>
              <a:rect b="b" l="l" r="r" t="t"/>
              <a:pathLst>
                <a:path extrusionOk="0" h="1072290" w="1232517">
                  <a:moveTo>
                    <a:pt x="616259" y="0"/>
                  </a:moveTo>
                  <a:lnTo>
                    <a:pt x="1232516" y="233224"/>
                  </a:lnTo>
                  <a:lnTo>
                    <a:pt x="1232516" y="839067"/>
                  </a:lnTo>
                  <a:lnTo>
                    <a:pt x="616259" y="1072290"/>
                  </a:lnTo>
                  <a:lnTo>
                    <a:pt x="1" y="839067"/>
                  </a:lnTo>
                  <a:lnTo>
                    <a:pt x="1" y="233224"/>
                  </a:lnTo>
                  <a:lnTo>
                    <a:pt x="616259" y="0"/>
                  </a:lnTo>
                  <a:close/>
                </a:path>
              </a:pathLst>
            </a:custGeom>
            <a:solidFill>
              <a:srgbClr val="A52F0D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79675" lIns="254725" spcFirstLastPara="1" rIns="254725" wrap="square" tIns="279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2-</a:t>
              </a:r>
              <a:endParaRPr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3877468" y="2013083"/>
              <a:ext cx="1331118" cy="7395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5834212" y="2812740"/>
              <a:ext cx="1072291" cy="1232518"/>
            </a:xfrm>
            <a:custGeom>
              <a:rect b="b" l="l" r="r" t="t"/>
              <a:pathLst>
                <a:path extrusionOk="0" h="1072290" w="1232517">
                  <a:moveTo>
                    <a:pt x="616259" y="0"/>
                  </a:moveTo>
                  <a:lnTo>
                    <a:pt x="1232516" y="233224"/>
                  </a:lnTo>
                  <a:lnTo>
                    <a:pt x="1232516" y="839067"/>
                  </a:lnTo>
                  <a:lnTo>
                    <a:pt x="616259" y="1072290"/>
                  </a:lnTo>
                  <a:lnTo>
                    <a:pt x="1" y="839067"/>
                  </a:lnTo>
                  <a:lnTo>
                    <a:pt x="1" y="233224"/>
                  </a:lnTo>
                  <a:lnTo>
                    <a:pt x="616259" y="0"/>
                  </a:lnTo>
                  <a:close/>
                </a:path>
              </a:pathLst>
            </a:custGeom>
            <a:solidFill>
              <a:srgbClr val="A52F0D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79675" lIns="254725" spcFirstLastPara="1" rIns="254725" wrap="square" tIns="279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2-5</a:t>
              </a:r>
              <a:endParaRPr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6939041" y="3059244"/>
              <a:ext cx="1375489" cy="7395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6"/>
            <p:cNvSpPr/>
            <p:nvPr/>
          </p:nvSpPr>
          <p:spPr>
            <a:xfrm>
              <a:off x="5252957" y="3858901"/>
              <a:ext cx="1072291" cy="1232518"/>
            </a:xfrm>
            <a:custGeom>
              <a:rect b="b" l="l" r="r" t="t"/>
              <a:pathLst>
                <a:path extrusionOk="0" h="1072290" w="1232517">
                  <a:moveTo>
                    <a:pt x="616259" y="0"/>
                  </a:moveTo>
                  <a:lnTo>
                    <a:pt x="1232516" y="233224"/>
                  </a:lnTo>
                  <a:lnTo>
                    <a:pt x="1232516" y="839067"/>
                  </a:lnTo>
                  <a:lnTo>
                    <a:pt x="616259" y="1072290"/>
                  </a:lnTo>
                  <a:lnTo>
                    <a:pt x="1" y="839067"/>
                  </a:lnTo>
                  <a:lnTo>
                    <a:pt x="1" y="233224"/>
                  </a:lnTo>
                  <a:lnTo>
                    <a:pt x="616259" y="0"/>
                  </a:lnTo>
                  <a:close/>
                </a:path>
              </a:pathLst>
            </a:custGeom>
            <a:solidFill>
              <a:srgbClr val="A52F0D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79675" lIns="254725" spcFirstLastPara="1" rIns="254725" wrap="square" tIns="279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6-10</a:t>
              </a:r>
              <a:endParaRPr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07" name="Google Shape;307;p16"/>
            <p:cNvSpPr/>
            <p:nvPr/>
          </p:nvSpPr>
          <p:spPr>
            <a:xfrm>
              <a:off x="3877468" y="4105405"/>
              <a:ext cx="1331118" cy="739510"/>
            </a:xfrm>
            <a:custGeom>
              <a:rect b="b" l="l" r="r" t="t"/>
              <a:pathLst>
                <a:path extrusionOk="0" h="739510" w="1331118">
                  <a:moveTo>
                    <a:pt x="0" y="0"/>
                  </a:moveTo>
                  <a:lnTo>
                    <a:pt x="1331118" y="0"/>
                  </a:lnTo>
                  <a:lnTo>
                    <a:pt x="1331118" y="739510"/>
                  </a:lnTo>
                  <a:lnTo>
                    <a:pt x="0" y="73951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5834212" y="4905061"/>
              <a:ext cx="1072291" cy="1232518"/>
            </a:xfrm>
            <a:custGeom>
              <a:rect b="b" l="l" r="r" t="t"/>
              <a:pathLst>
                <a:path extrusionOk="0" h="1072290" w="1232517">
                  <a:moveTo>
                    <a:pt x="616259" y="0"/>
                  </a:moveTo>
                  <a:lnTo>
                    <a:pt x="1232516" y="233224"/>
                  </a:lnTo>
                  <a:lnTo>
                    <a:pt x="1232516" y="839067"/>
                  </a:lnTo>
                  <a:lnTo>
                    <a:pt x="616259" y="1072290"/>
                  </a:lnTo>
                  <a:lnTo>
                    <a:pt x="1" y="839067"/>
                  </a:lnTo>
                  <a:lnTo>
                    <a:pt x="1" y="233224"/>
                  </a:lnTo>
                  <a:lnTo>
                    <a:pt x="616259" y="0"/>
                  </a:lnTo>
                  <a:close/>
                </a:path>
              </a:pathLst>
            </a:custGeom>
            <a:solidFill>
              <a:srgbClr val="A52F0D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79675" lIns="254725" spcFirstLastPara="1" rIns="254725" wrap="square" tIns="279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11-20</a:t>
              </a:r>
              <a:endParaRPr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6939041" y="5151565"/>
              <a:ext cx="1375489" cy="739510"/>
            </a:xfrm>
            <a:custGeom>
              <a:rect b="b" l="l" r="r" t="t"/>
              <a:pathLst>
                <a:path extrusionOk="0" h="739510" w="1375489">
                  <a:moveTo>
                    <a:pt x="0" y="0"/>
                  </a:moveTo>
                  <a:lnTo>
                    <a:pt x="1375489" y="0"/>
                  </a:lnTo>
                  <a:lnTo>
                    <a:pt x="1375489" y="739510"/>
                  </a:lnTo>
                  <a:lnTo>
                    <a:pt x="0" y="73951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310" name="Google Shape;310;p16"/>
          <p:cNvGrpSpPr/>
          <p:nvPr/>
        </p:nvGrpSpPr>
        <p:grpSpPr>
          <a:xfrm>
            <a:off x="6790360" y="1324702"/>
            <a:ext cx="4437062" cy="5170657"/>
            <a:chOff x="3877468" y="966922"/>
            <a:chExt cx="4437062" cy="5170657"/>
          </a:xfrm>
        </p:grpSpPr>
        <p:sp>
          <p:nvSpPr>
            <p:cNvPr id="311" name="Google Shape;311;p16"/>
            <p:cNvSpPr/>
            <p:nvPr/>
          </p:nvSpPr>
          <p:spPr>
            <a:xfrm>
              <a:off x="6939041" y="966922"/>
              <a:ext cx="1375489" cy="739510"/>
            </a:xfrm>
            <a:custGeom>
              <a:rect b="b" l="l" r="r" t="t"/>
              <a:pathLst>
                <a:path extrusionOk="0" h="739510" w="1375489">
                  <a:moveTo>
                    <a:pt x="0" y="0"/>
                  </a:moveTo>
                  <a:lnTo>
                    <a:pt x="1375489" y="0"/>
                  </a:lnTo>
                  <a:lnTo>
                    <a:pt x="1375489" y="739510"/>
                  </a:lnTo>
                  <a:lnTo>
                    <a:pt x="0" y="73951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5252957" y="1766579"/>
              <a:ext cx="1072291" cy="1232518"/>
            </a:xfrm>
            <a:custGeom>
              <a:rect b="b" l="l" r="r" t="t"/>
              <a:pathLst>
                <a:path extrusionOk="0" h="1072290" w="1232517">
                  <a:moveTo>
                    <a:pt x="616259" y="0"/>
                  </a:moveTo>
                  <a:lnTo>
                    <a:pt x="1232516" y="233224"/>
                  </a:lnTo>
                  <a:lnTo>
                    <a:pt x="1232516" y="839067"/>
                  </a:lnTo>
                  <a:lnTo>
                    <a:pt x="616259" y="1072290"/>
                  </a:lnTo>
                  <a:lnTo>
                    <a:pt x="1" y="839067"/>
                  </a:lnTo>
                  <a:lnTo>
                    <a:pt x="1" y="233224"/>
                  </a:lnTo>
                  <a:lnTo>
                    <a:pt x="616259" y="0"/>
                  </a:lnTo>
                  <a:close/>
                </a:path>
              </a:pathLst>
            </a:custGeom>
            <a:solidFill>
              <a:srgbClr val="A52F0D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79675" lIns="254725" spcFirstLastPara="1" rIns="254725" wrap="square" tIns="279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18-25</a:t>
              </a:r>
              <a:endParaRPr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3877468" y="2013083"/>
              <a:ext cx="1331118" cy="7395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5834212" y="2812740"/>
              <a:ext cx="1072291" cy="1232518"/>
            </a:xfrm>
            <a:custGeom>
              <a:rect b="b" l="l" r="r" t="t"/>
              <a:pathLst>
                <a:path extrusionOk="0" h="1072290" w="1232517">
                  <a:moveTo>
                    <a:pt x="616259" y="0"/>
                  </a:moveTo>
                  <a:lnTo>
                    <a:pt x="1232516" y="233224"/>
                  </a:lnTo>
                  <a:lnTo>
                    <a:pt x="1232516" y="839067"/>
                  </a:lnTo>
                  <a:lnTo>
                    <a:pt x="616259" y="1072290"/>
                  </a:lnTo>
                  <a:lnTo>
                    <a:pt x="1" y="839067"/>
                  </a:lnTo>
                  <a:lnTo>
                    <a:pt x="1" y="233224"/>
                  </a:lnTo>
                  <a:lnTo>
                    <a:pt x="616259" y="0"/>
                  </a:lnTo>
                  <a:close/>
                </a:path>
              </a:pathLst>
            </a:custGeom>
            <a:solidFill>
              <a:srgbClr val="A52F0D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79675" lIns="254725" spcFirstLastPara="1" rIns="254725" wrap="square" tIns="279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26-40</a:t>
              </a:r>
              <a:endParaRPr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5" name="Google Shape;315;p16"/>
            <p:cNvSpPr/>
            <p:nvPr/>
          </p:nvSpPr>
          <p:spPr>
            <a:xfrm>
              <a:off x="6939041" y="3059244"/>
              <a:ext cx="1375489" cy="7395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6"/>
            <p:cNvSpPr/>
            <p:nvPr/>
          </p:nvSpPr>
          <p:spPr>
            <a:xfrm>
              <a:off x="5252957" y="3858901"/>
              <a:ext cx="1072291" cy="1232518"/>
            </a:xfrm>
            <a:custGeom>
              <a:rect b="b" l="l" r="r" t="t"/>
              <a:pathLst>
                <a:path extrusionOk="0" h="1072290" w="1232517">
                  <a:moveTo>
                    <a:pt x="616259" y="0"/>
                  </a:moveTo>
                  <a:lnTo>
                    <a:pt x="1232516" y="233224"/>
                  </a:lnTo>
                  <a:lnTo>
                    <a:pt x="1232516" y="839067"/>
                  </a:lnTo>
                  <a:lnTo>
                    <a:pt x="616259" y="1072290"/>
                  </a:lnTo>
                  <a:lnTo>
                    <a:pt x="1" y="839067"/>
                  </a:lnTo>
                  <a:lnTo>
                    <a:pt x="1" y="233224"/>
                  </a:lnTo>
                  <a:lnTo>
                    <a:pt x="616259" y="0"/>
                  </a:lnTo>
                  <a:close/>
                </a:path>
              </a:pathLst>
            </a:custGeom>
            <a:solidFill>
              <a:srgbClr val="A52F0D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79675" lIns="254725" spcFirstLastPara="1" rIns="254725" wrap="square" tIns="279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41-60</a:t>
              </a:r>
              <a:endParaRPr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7" name="Google Shape;317;p16"/>
            <p:cNvSpPr/>
            <p:nvPr/>
          </p:nvSpPr>
          <p:spPr>
            <a:xfrm>
              <a:off x="3877468" y="4105405"/>
              <a:ext cx="1331118" cy="739510"/>
            </a:xfrm>
            <a:custGeom>
              <a:rect b="b" l="l" r="r" t="t"/>
              <a:pathLst>
                <a:path extrusionOk="0" h="739510" w="1331118">
                  <a:moveTo>
                    <a:pt x="0" y="0"/>
                  </a:moveTo>
                  <a:lnTo>
                    <a:pt x="1331118" y="0"/>
                  </a:lnTo>
                  <a:lnTo>
                    <a:pt x="1331118" y="739510"/>
                  </a:lnTo>
                  <a:lnTo>
                    <a:pt x="0" y="73951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5834212" y="4905061"/>
              <a:ext cx="1072291" cy="1232518"/>
            </a:xfrm>
            <a:custGeom>
              <a:rect b="b" l="l" r="r" t="t"/>
              <a:pathLst>
                <a:path extrusionOk="0" h="1072290" w="1232517">
                  <a:moveTo>
                    <a:pt x="616259" y="0"/>
                  </a:moveTo>
                  <a:lnTo>
                    <a:pt x="1232516" y="233224"/>
                  </a:lnTo>
                  <a:lnTo>
                    <a:pt x="1232516" y="839067"/>
                  </a:lnTo>
                  <a:lnTo>
                    <a:pt x="616259" y="1072290"/>
                  </a:lnTo>
                  <a:lnTo>
                    <a:pt x="1" y="839067"/>
                  </a:lnTo>
                  <a:lnTo>
                    <a:pt x="1" y="233224"/>
                  </a:lnTo>
                  <a:lnTo>
                    <a:pt x="616259" y="0"/>
                  </a:lnTo>
                  <a:close/>
                </a:path>
              </a:pathLst>
            </a:custGeom>
            <a:solidFill>
              <a:srgbClr val="A52F0D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79675" lIns="254725" spcFirstLastPara="1" rIns="254725" wrap="square" tIns="279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+60</a:t>
              </a:r>
              <a:endParaRPr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9" name="Google Shape;319;p16"/>
            <p:cNvSpPr/>
            <p:nvPr/>
          </p:nvSpPr>
          <p:spPr>
            <a:xfrm>
              <a:off x="6939041" y="5151565"/>
              <a:ext cx="1375489" cy="739510"/>
            </a:xfrm>
            <a:custGeom>
              <a:rect b="b" l="l" r="r" t="t"/>
              <a:pathLst>
                <a:path extrusionOk="0" h="739510" w="1375489">
                  <a:moveTo>
                    <a:pt x="0" y="0"/>
                  </a:moveTo>
                  <a:lnTo>
                    <a:pt x="1375489" y="0"/>
                  </a:lnTo>
                  <a:lnTo>
                    <a:pt x="1375489" y="739510"/>
                  </a:lnTo>
                  <a:lnTo>
                    <a:pt x="0" y="73951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87625" lIns="87625" spcFirstLastPara="1" rIns="87625" wrap="square" tIns="876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320" name="Google Shape;320;p16"/>
          <p:cNvSpPr/>
          <p:nvPr/>
        </p:nvSpPr>
        <p:spPr>
          <a:xfrm>
            <a:off x="10078931" y="5262841"/>
            <a:ext cx="1072291" cy="1232518"/>
          </a:xfrm>
          <a:custGeom>
            <a:rect b="b" l="l" r="r" t="t"/>
            <a:pathLst>
              <a:path extrusionOk="0" h="1072290" w="1232517">
                <a:moveTo>
                  <a:pt x="616259" y="0"/>
                </a:moveTo>
                <a:lnTo>
                  <a:pt x="1232516" y="233224"/>
                </a:lnTo>
                <a:lnTo>
                  <a:pt x="1232516" y="839067"/>
                </a:lnTo>
                <a:lnTo>
                  <a:pt x="616259" y="1072290"/>
                </a:lnTo>
                <a:lnTo>
                  <a:pt x="1" y="839067"/>
                </a:lnTo>
                <a:lnTo>
                  <a:pt x="1" y="233224"/>
                </a:lnTo>
                <a:lnTo>
                  <a:pt x="616259" y="0"/>
                </a:lnTo>
                <a:close/>
              </a:path>
            </a:pathLst>
          </a:custGeom>
          <a:solidFill>
            <a:srgbClr val="A52F0D"/>
          </a:solidFill>
          <a:ln cap="rnd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9675" lIns="254725" spcFirstLastPara="1" rIns="254725" wrap="square" tIns="2796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20+</a:t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1" name="Google Shape;321;p16"/>
          <p:cNvSpPr/>
          <p:nvPr/>
        </p:nvSpPr>
        <p:spPr>
          <a:xfrm>
            <a:off x="7804078" y="1631994"/>
            <a:ext cx="1779141" cy="394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FAIXA ETÁRIA</a:t>
            </a:r>
            <a:endParaRPr b="1"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6"/>
          <p:cNvSpPr/>
          <p:nvPr/>
        </p:nvSpPr>
        <p:spPr>
          <a:xfrm>
            <a:off x="9900346" y="218394"/>
            <a:ext cx="1454244" cy="757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TEMPO DE 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CARREIRA</a:t>
            </a:r>
            <a:endParaRPr b="1"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6"/>
          <p:cNvSpPr/>
          <p:nvPr/>
        </p:nvSpPr>
        <p:spPr>
          <a:xfrm>
            <a:off x="9397722" y="4216055"/>
            <a:ext cx="1072290" cy="1233134"/>
          </a:xfrm>
          <a:custGeom>
            <a:rect b="b" l="l" r="r" t="t"/>
            <a:pathLst>
              <a:path extrusionOk="0" h="1072290" w="1232517">
                <a:moveTo>
                  <a:pt x="616259" y="0"/>
                </a:moveTo>
                <a:lnTo>
                  <a:pt x="1232516" y="233224"/>
                </a:lnTo>
                <a:lnTo>
                  <a:pt x="1232516" y="839067"/>
                </a:lnTo>
                <a:lnTo>
                  <a:pt x="616259" y="1072290"/>
                </a:lnTo>
                <a:lnTo>
                  <a:pt x="1" y="839067"/>
                </a:lnTo>
                <a:lnTo>
                  <a:pt x="1" y="233224"/>
                </a:lnTo>
                <a:lnTo>
                  <a:pt x="616259" y="0"/>
                </a:lnTo>
                <a:close/>
              </a:path>
            </a:pathLst>
          </a:custGeom>
          <a:solidFill>
            <a:srgbClr val="A52F0D"/>
          </a:solidFill>
          <a:ln cap="rnd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9675" lIns="254725" spcFirstLastPara="1" rIns="254725" wrap="square" tIns="2796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7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MATERIAIS E MÉTODOS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7"/>
          <p:cNvSpPr txBox="1"/>
          <p:nvPr/>
        </p:nvSpPr>
        <p:spPr>
          <a:xfrm>
            <a:off x="2589212" y="1472820"/>
            <a:ext cx="8915400" cy="602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1" lang="pt-BR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GRUPO DE ESTUDO</a:t>
            </a:r>
            <a:endParaRPr b="1"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0" name="Google Shape;330;p17"/>
          <p:cNvGrpSpPr/>
          <p:nvPr/>
        </p:nvGrpSpPr>
        <p:grpSpPr>
          <a:xfrm>
            <a:off x="2647270" y="2075755"/>
            <a:ext cx="4900156" cy="4782245"/>
            <a:chOff x="0" y="0"/>
            <a:chExt cx="4900156" cy="4782245"/>
          </a:xfrm>
        </p:grpSpPr>
        <p:cxnSp>
          <p:nvCxnSpPr>
            <p:cNvPr id="331" name="Google Shape;331;p17"/>
            <p:cNvCxnSpPr/>
            <p:nvPr/>
          </p:nvCxnSpPr>
          <p:spPr>
            <a:xfrm>
              <a:off x="0" y="0"/>
              <a:ext cx="4900156" cy="0"/>
            </a:xfrm>
            <a:prstGeom prst="straightConnector1">
              <a:avLst/>
            </a:prstGeom>
            <a:solidFill>
              <a:srgbClr val="A52F0D"/>
            </a:solidFill>
            <a:ln cap="rnd" cmpd="sng" w="15875">
              <a:solidFill>
                <a:srgbClr val="A52F0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32" name="Google Shape;332;p17"/>
            <p:cNvSpPr/>
            <p:nvPr/>
          </p:nvSpPr>
          <p:spPr>
            <a:xfrm>
              <a:off x="0" y="0"/>
              <a:ext cx="1379074" cy="47822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7"/>
            <p:cNvSpPr txBox="1"/>
            <p:nvPr/>
          </p:nvSpPr>
          <p:spPr>
            <a:xfrm>
              <a:off x="0" y="0"/>
              <a:ext cx="1379074" cy="47822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950" lIns="60950" spcFirstLastPara="1" rIns="60950" wrap="square" tIns="6095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6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GRAU DE INSTRUÇAO</a:t>
              </a:r>
              <a:endParaRPr b="1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7"/>
            <p:cNvSpPr/>
            <p:nvPr/>
          </p:nvSpPr>
          <p:spPr>
            <a:xfrm>
              <a:off x="1445039" y="37653"/>
              <a:ext cx="3452193" cy="7530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7"/>
            <p:cNvSpPr txBox="1"/>
            <p:nvPr/>
          </p:nvSpPr>
          <p:spPr>
            <a:xfrm>
              <a:off x="1445039" y="37653"/>
              <a:ext cx="3452193" cy="7530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950" lIns="60950" spcFirstLastPara="1" rIns="60950" wrap="square" tIns="6095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Ensino superior completo;</a:t>
              </a:r>
              <a:endParaRPr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6" name="Google Shape;336;p17"/>
            <p:cNvCxnSpPr/>
            <p:nvPr/>
          </p:nvCxnSpPr>
          <p:spPr>
            <a:xfrm>
              <a:off x="1379074" y="790716"/>
              <a:ext cx="3518158" cy="0"/>
            </a:xfrm>
            <a:prstGeom prst="straightConnector1">
              <a:avLst/>
            </a:prstGeom>
            <a:solidFill>
              <a:srgbClr val="A52F0D"/>
            </a:solidFill>
            <a:ln cap="rnd" cmpd="sng" w="15875">
              <a:solidFill>
                <a:srgbClr val="D8BBB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37" name="Google Shape;337;p17"/>
            <p:cNvSpPr/>
            <p:nvPr/>
          </p:nvSpPr>
          <p:spPr>
            <a:xfrm>
              <a:off x="1445039" y="828369"/>
              <a:ext cx="3452193" cy="7530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7"/>
            <p:cNvSpPr txBox="1"/>
            <p:nvPr/>
          </p:nvSpPr>
          <p:spPr>
            <a:xfrm>
              <a:off x="1445039" y="828369"/>
              <a:ext cx="3452193" cy="7530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950" lIns="60950" spcFirstLastPara="1" rIns="60950" wrap="square" tIns="6095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Ensino superior incompleto;</a:t>
              </a:r>
              <a:endParaRPr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9" name="Google Shape;339;p17"/>
            <p:cNvCxnSpPr/>
            <p:nvPr/>
          </p:nvCxnSpPr>
          <p:spPr>
            <a:xfrm>
              <a:off x="1379074" y="1581433"/>
              <a:ext cx="3518158" cy="0"/>
            </a:xfrm>
            <a:prstGeom prst="straightConnector1">
              <a:avLst/>
            </a:prstGeom>
            <a:solidFill>
              <a:srgbClr val="A52F0D"/>
            </a:solidFill>
            <a:ln cap="rnd" cmpd="sng" w="15875">
              <a:solidFill>
                <a:srgbClr val="D8BBB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40" name="Google Shape;340;p17"/>
            <p:cNvSpPr/>
            <p:nvPr/>
          </p:nvSpPr>
          <p:spPr>
            <a:xfrm>
              <a:off x="1445039" y="1619086"/>
              <a:ext cx="3452193" cy="7530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7"/>
            <p:cNvSpPr txBox="1"/>
            <p:nvPr/>
          </p:nvSpPr>
          <p:spPr>
            <a:xfrm>
              <a:off x="1445039" y="1619086"/>
              <a:ext cx="3452193" cy="7530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950" lIns="60950" spcFirstLastPara="1" rIns="60950" wrap="square" tIns="6095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Ensino superior c/ pós-graduação lato sensu (especialização ou MBA);</a:t>
              </a:r>
              <a:endParaRPr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2" name="Google Shape;342;p17"/>
            <p:cNvCxnSpPr/>
            <p:nvPr/>
          </p:nvCxnSpPr>
          <p:spPr>
            <a:xfrm>
              <a:off x="1379074" y="2372149"/>
              <a:ext cx="3518158" cy="0"/>
            </a:xfrm>
            <a:prstGeom prst="straightConnector1">
              <a:avLst/>
            </a:prstGeom>
            <a:solidFill>
              <a:srgbClr val="A52F0D"/>
            </a:solidFill>
            <a:ln cap="rnd" cmpd="sng" w="15875">
              <a:solidFill>
                <a:srgbClr val="D8BBB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43" name="Google Shape;343;p17"/>
            <p:cNvSpPr/>
            <p:nvPr/>
          </p:nvSpPr>
          <p:spPr>
            <a:xfrm>
              <a:off x="1445039" y="2409803"/>
              <a:ext cx="3452193" cy="7530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7"/>
            <p:cNvSpPr txBox="1"/>
            <p:nvPr/>
          </p:nvSpPr>
          <p:spPr>
            <a:xfrm>
              <a:off x="1445039" y="2409803"/>
              <a:ext cx="3452193" cy="7530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950" lIns="60950" spcFirstLastPara="1" rIns="60950" wrap="square" tIns="6095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Ensino superior c/ pós-graduação stricto sensu (mestrado ou doutorado);</a:t>
              </a:r>
              <a:endParaRPr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5" name="Google Shape;345;p17"/>
            <p:cNvCxnSpPr/>
            <p:nvPr/>
          </p:nvCxnSpPr>
          <p:spPr>
            <a:xfrm>
              <a:off x="1379074" y="3162866"/>
              <a:ext cx="3518158" cy="0"/>
            </a:xfrm>
            <a:prstGeom prst="straightConnector1">
              <a:avLst/>
            </a:prstGeom>
            <a:solidFill>
              <a:srgbClr val="A52F0D"/>
            </a:solidFill>
            <a:ln cap="rnd" cmpd="sng" w="15875">
              <a:solidFill>
                <a:srgbClr val="D8BBB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46" name="Google Shape;346;p17"/>
            <p:cNvSpPr/>
            <p:nvPr/>
          </p:nvSpPr>
          <p:spPr>
            <a:xfrm>
              <a:off x="1445039" y="3200519"/>
              <a:ext cx="3452193" cy="7530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7"/>
            <p:cNvSpPr txBox="1"/>
            <p:nvPr/>
          </p:nvSpPr>
          <p:spPr>
            <a:xfrm>
              <a:off x="1445039" y="3200519"/>
              <a:ext cx="3452193" cy="7530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950" lIns="60950" spcFirstLastPara="1" rIns="60950" wrap="square" tIns="6095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Ensino superior c/ pós-graduação lato e stricto sensu;</a:t>
              </a:r>
              <a:endParaRPr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8" name="Google Shape;348;p17"/>
            <p:cNvCxnSpPr/>
            <p:nvPr/>
          </p:nvCxnSpPr>
          <p:spPr>
            <a:xfrm>
              <a:off x="1379074" y="3953583"/>
              <a:ext cx="3518158" cy="0"/>
            </a:xfrm>
            <a:prstGeom prst="straightConnector1">
              <a:avLst/>
            </a:prstGeom>
            <a:solidFill>
              <a:srgbClr val="A52F0D"/>
            </a:solidFill>
            <a:ln cap="rnd" cmpd="sng" w="15875">
              <a:solidFill>
                <a:srgbClr val="D8BBB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49" name="Google Shape;349;p17"/>
            <p:cNvSpPr/>
            <p:nvPr/>
          </p:nvSpPr>
          <p:spPr>
            <a:xfrm>
              <a:off x="1445039" y="3991236"/>
              <a:ext cx="3452193" cy="7530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7"/>
            <p:cNvSpPr txBox="1"/>
            <p:nvPr/>
          </p:nvSpPr>
          <p:spPr>
            <a:xfrm>
              <a:off x="1445039" y="3991236"/>
              <a:ext cx="3452193" cy="7530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950" lIns="60950" spcFirstLastPara="1" rIns="60950" wrap="square" tIns="60950">
              <a:noAutofit/>
            </a:bodyPr>
            <a:lstStyle/>
            <a:p>
              <a:pPr indent="0" lvl="0" marL="0" marR="0" rtl="0" algn="just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Ensino médio c/ magistério;</a:t>
              </a:r>
              <a:endParaRPr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1" name="Google Shape;351;p17"/>
            <p:cNvCxnSpPr/>
            <p:nvPr/>
          </p:nvCxnSpPr>
          <p:spPr>
            <a:xfrm>
              <a:off x="1379074" y="4744299"/>
              <a:ext cx="3518158" cy="0"/>
            </a:xfrm>
            <a:prstGeom prst="straightConnector1">
              <a:avLst/>
            </a:prstGeom>
            <a:solidFill>
              <a:srgbClr val="A52F0D"/>
            </a:solidFill>
            <a:ln cap="rnd" cmpd="sng" w="15875">
              <a:solidFill>
                <a:srgbClr val="D8BBB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52" name="Google Shape;352;p17"/>
          <p:cNvGrpSpPr/>
          <p:nvPr/>
        </p:nvGrpSpPr>
        <p:grpSpPr>
          <a:xfrm>
            <a:off x="7823199" y="2075967"/>
            <a:ext cx="4145417" cy="3853707"/>
            <a:chOff x="0" y="0"/>
            <a:chExt cx="4145417" cy="3853707"/>
          </a:xfrm>
        </p:grpSpPr>
        <p:cxnSp>
          <p:nvCxnSpPr>
            <p:cNvPr id="353" name="Google Shape;353;p17"/>
            <p:cNvCxnSpPr/>
            <p:nvPr/>
          </p:nvCxnSpPr>
          <p:spPr>
            <a:xfrm>
              <a:off x="0" y="0"/>
              <a:ext cx="4145417" cy="0"/>
            </a:xfrm>
            <a:prstGeom prst="straightConnector1">
              <a:avLst/>
            </a:prstGeom>
            <a:solidFill>
              <a:srgbClr val="A52F0D"/>
            </a:solidFill>
            <a:ln cap="rnd" cmpd="sng" w="15875">
              <a:solidFill>
                <a:srgbClr val="A52F0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54" name="Google Shape;354;p17"/>
            <p:cNvSpPr/>
            <p:nvPr/>
          </p:nvSpPr>
          <p:spPr>
            <a:xfrm>
              <a:off x="0" y="0"/>
              <a:ext cx="1527972" cy="38537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7"/>
            <p:cNvSpPr txBox="1"/>
            <p:nvPr/>
          </p:nvSpPr>
          <p:spPr>
            <a:xfrm>
              <a:off x="0" y="0"/>
              <a:ext cx="1527972" cy="38537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950" lIns="60950" spcFirstLastPara="1" rIns="60950" wrap="square" tIns="6095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6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CURSO DE GRADUAÇÃO</a:t>
              </a:r>
              <a:endParaRPr b="1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1577037" y="22792"/>
              <a:ext cx="2567729" cy="4558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7"/>
            <p:cNvSpPr txBox="1"/>
            <p:nvPr/>
          </p:nvSpPr>
          <p:spPr>
            <a:xfrm>
              <a:off x="1577037" y="22792"/>
              <a:ext cx="2567729" cy="4558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Artes</a:t>
              </a:r>
              <a:endParaRPr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8" name="Google Shape;358;p17"/>
            <p:cNvCxnSpPr/>
            <p:nvPr/>
          </p:nvCxnSpPr>
          <p:spPr>
            <a:xfrm>
              <a:off x="1527972" y="478632"/>
              <a:ext cx="2616794" cy="0"/>
            </a:xfrm>
            <a:prstGeom prst="straightConnector1">
              <a:avLst/>
            </a:prstGeom>
            <a:solidFill>
              <a:srgbClr val="A52F0D"/>
            </a:solidFill>
            <a:ln cap="rnd" cmpd="sng" w="15875">
              <a:solidFill>
                <a:srgbClr val="D8BBB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59" name="Google Shape;359;p17"/>
            <p:cNvSpPr/>
            <p:nvPr/>
          </p:nvSpPr>
          <p:spPr>
            <a:xfrm>
              <a:off x="1577037" y="501424"/>
              <a:ext cx="2567729" cy="4558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7"/>
            <p:cNvSpPr txBox="1"/>
            <p:nvPr/>
          </p:nvSpPr>
          <p:spPr>
            <a:xfrm>
              <a:off x="1577037" y="501424"/>
              <a:ext cx="2567729" cy="4558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Biologia</a:t>
              </a:r>
              <a:endParaRPr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1" name="Google Shape;361;p17"/>
            <p:cNvCxnSpPr/>
            <p:nvPr/>
          </p:nvCxnSpPr>
          <p:spPr>
            <a:xfrm>
              <a:off x="1527972" y="957264"/>
              <a:ext cx="2616794" cy="0"/>
            </a:xfrm>
            <a:prstGeom prst="straightConnector1">
              <a:avLst/>
            </a:prstGeom>
            <a:solidFill>
              <a:srgbClr val="A52F0D"/>
            </a:solidFill>
            <a:ln cap="rnd" cmpd="sng" w="15875">
              <a:solidFill>
                <a:srgbClr val="D8BBB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62" name="Google Shape;362;p17"/>
            <p:cNvSpPr/>
            <p:nvPr/>
          </p:nvSpPr>
          <p:spPr>
            <a:xfrm>
              <a:off x="1577037" y="980056"/>
              <a:ext cx="2567729" cy="4558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7"/>
            <p:cNvSpPr txBox="1"/>
            <p:nvPr/>
          </p:nvSpPr>
          <p:spPr>
            <a:xfrm>
              <a:off x="1577037" y="980056"/>
              <a:ext cx="2567729" cy="4558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Educação Física</a:t>
              </a:r>
              <a:endParaRPr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4" name="Google Shape;364;p17"/>
            <p:cNvCxnSpPr/>
            <p:nvPr/>
          </p:nvCxnSpPr>
          <p:spPr>
            <a:xfrm>
              <a:off x="1527972" y="1435896"/>
              <a:ext cx="2616794" cy="0"/>
            </a:xfrm>
            <a:prstGeom prst="straightConnector1">
              <a:avLst/>
            </a:prstGeom>
            <a:solidFill>
              <a:srgbClr val="A52F0D"/>
            </a:solidFill>
            <a:ln cap="rnd" cmpd="sng" w="15875">
              <a:solidFill>
                <a:srgbClr val="D8BBB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65" name="Google Shape;365;p17"/>
            <p:cNvSpPr/>
            <p:nvPr/>
          </p:nvSpPr>
          <p:spPr>
            <a:xfrm>
              <a:off x="1577037" y="1458688"/>
              <a:ext cx="2567729" cy="4558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7"/>
            <p:cNvSpPr txBox="1"/>
            <p:nvPr/>
          </p:nvSpPr>
          <p:spPr>
            <a:xfrm>
              <a:off x="1577037" y="1458688"/>
              <a:ext cx="2567729" cy="4558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História</a:t>
              </a:r>
              <a:endParaRPr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7" name="Google Shape;367;p17"/>
            <p:cNvCxnSpPr/>
            <p:nvPr/>
          </p:nvCxnSpPr>
          <p:spPr>
            <a:xfrm>
              <a:off x="1527972" y="1914528"/>
              <a:ext cx="2616794" cy="0"/>
            </a:xfrm>
            <a:prstGeom prst="straightConnector1">
              <a:avLst/>
            </a:prstGeom>
            <a:solidFill>
              <a:srgbClr val="A52F0D"/>
            </a:solidFill>
            <a:ln cap="rnd" cmpd="sng" w="15875">
              <a:solidFill>
                <a:srgbClr val="D8BBB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68" name="Google Shape;368;p17"/>
            <p:cNvSpPr/>
            <p:nvPr/>
          </p:nvSpPr>
          <p:spPr>
            <a:xfrm>
              <a:off x="1577037" y="1937320"/>
              <a:ext cx="2567729" cy="4558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7"/>
            <p:cNvSpPr txBox="1"/>
            <p:nvPr/>
          </p:nvSpPr>
          <p:spPr>
            <a:xfrm>
              <a:off x="1577037" y="1937320"/>
              <a:ext cx="2567729" cy="4558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Letras</a:t>
              </a:r>
              <a:endParaRPr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0" name="Google Shape;370;p17"/>
            <p:cNvCxnSpPr/>
            <p:nvPr/>
          </p:nvCxnSpPr>
          <p:spPr>
            <a:xfrm>
              <a:off x="1527972" y="2393160"/>
              <a:ext cx="2616794" cy="0"/>
            </a:xfrm>
            <a:prstGeom prst="straightConnector1">
              <a:avLst/>
            </a:prstGeom>
            <a:solidFill>
              <a:srgbClr val="A52F0D"/>
            </a:solidFill>
            <a:ln cap="rnd" cmpd="sng" w="15875">
              <a:solidFill>
                <a:srgbClr val="D8BBB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71" name="Google Shape;371;p17"/>
            <p:cNvSpPr/>
            <p:nvPr/>
          </p:nvSpPr>
          <p:spPr>
            <a:xfrm>
              <a:off x="1577037" y="2415952"/>
              <a:ext cx="2567729" cy="4558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7"/>
            <p:cNvSpPr txBox="1"/>
            <p:nvPr/>
          </p:nvSpPr>
          <p:spPr>
            <a:xfrm>
              <a:off x="1577037" y="2415952"/>
              <a:ext cx="2567729" cy="4558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Matemática</a:t>
              </a:r>
              <a:endParaRPr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3" name="Google Shape;373;p17"/>
            <p:cNvCxnSpPr/>
            <p:nvPr/>
          </p:nvCxnSpPr>
          <p:spPr>
            <a:xfrm>
              <a:off x="1527972" y="2871792"/>
              <a:ext cx="2616794" cy="0"/>
            </a:xfrm>
            <a:prstGeom prst="straightConnector1">
              <a:avLst/>
            </a:prstGeom>
            <a:solidFill>
              <a:srgbClr val="A52F0D"/>
            </a:solidFill>
            <a:ln cap="rnd" cmpd="sng" w="15875">
              <a:solidFill>
                <a:srgbClr val="D8BBB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74" name="Google Shape;374;p17"/>
            <p:cNvSpPr/>
            <p:nvPr/>
          </p:nvSpPr>
          <p:spPr>
            <a:xfrm>
              <a:off x="1577037" y="2894584"/>
              <a:ext cx="2567729" cy="4558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7"/>
            <p:cNvSpPr txBox="1"/>
            <p:nvPr/>
          </p:nvSpPr>
          <p:spPr>
            <a:xfrm>
              <a:off x="1577037" y="2894584"/>
              <a:ext cx="2567729" cy="4558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Pedagogia</a:t>
              </a:r>
              <a:endParaRPr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6" name="Google Shape;376;p17"/>
            <p:cNvCxnSpPr/>
            <p:nvPr/>
          </p:nvCxnSpPr>
          <p:spPr>
            <a:xfrm>
              <a:off x="1527972" y="3350424"/>
              <a:ext cx="2616794" cy="0"/>
            </a:xfrm>
            <a:prstGeom prst="straightConnector1">
              <a:avLst/>
            </a:prstGeom>
            <a:solidFill>
              <a:srgbClr val="A52F0D"/>
            </a:solidFill>
            <a:ln cap="rnd" cmpd="sng" w="15875">
              <a:solidFill>
                <a:srgbClr val="D8BBB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77" name="Google Shape;377;p17"/>
            <p:cNvSpPr/>
            <p:nvPr/>
          </p:nvSpPr>
          <p:spPr>
            <a:xfrm>
              <a:off x="1577037" y="3373216"/>
              <a:ext cx="2567729" cy="4558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7"/>
            <p:cNvSpPr txBox="1"/>
            <p:nvPr/>
          </p:nvSpPr>
          <p:spPr>
            <a:xfrm>
              <a:off x="1577037" y="3373216"/>
              <a:ext cx="2567729" cy="4558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Química</a:t>
              </a:r>
              <a:endParaRPr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9" name="Google Shape;379;p17"/>
            <p:cNvCxnSpPr/>
            <p:nvPr/>
          </p:nvCxnSpPr>
          <p:spPr>
            <a:xfrm>
              <a:off x="1527972" y="3829056"/>
              <a:ext cx="2616794" cy="0"/>
            </a:xfrm>
            <a:prstGeom prst="straightConnector1">
              <a:avLst/>
            </a:prstGeom>
            <a:solidFill>
              <a:srgbClr val="A52F0D"/>
            </a:solidFill>
            <a:ln cap="rnd" cmpd="sng" w="15875">
              <a:solidFill>
                <a:srgbClr val="D8BBB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8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MATERIAIS E MÉTODOS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18"/>
          <p:cNvSpPr txBox="1"/>
          <p:nvPr/>
        </p:nvSpPr>
        <p:spPr>
          <a:xfrm>
            <a:off x="2589212" y="1472820"/>
            <a:ext cx="8915400" cy="602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1" lang="pt-BR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FORMULÁRIO DE QUESTÕES</a:t>
            </a:r>
            <a:endParaRPr b="1"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18"/>
          <p:cNvSpPr txBox="1"/>
          <p:nvPr>
            <p:ph idx="1" type="body"/>
          </p:nvPr>
        </p:nvSpPr>
        <p:spPr>
          <a:xfrm>
            <a:off x="2589213" y="2401950"/>
            <a:ext cx="4305074" cy="3331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🠶"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AS QUESTÕES ABORDARAM OS SEGUINTES TÓPICOS:</a:t>
            </a:r>
            <a:endParaRPr/>
          </a:p>
          <a:p>
            <a:pPr indent="-285750" lvl="1" marL="74295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Char char="🠶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INSERÇÃO DE ELEMENTOS QUE </a:t>
            </a:r>
            <a:r>
              <a:rPr lang="pt-BR" sz="1400">
                <a:latin typeface="Arial"/>
                <a:ea typeface="Arial"/>
                <a:cs typeface="Arial"/>
                <a:sym typeface="Arial"/>
              </a:rPr>
              <a:t>REFERENCIAM</a:t>
            </a:r>
            <a:r>
              <a:rPr lang="pt-BR" sz="1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pt-BR" sz="1400">
                <a:latin typeface="Arial"/>
                <a:ea typeface="Arial"/>
                <a:cs typeface="Arial"/>
                <a:sym typeface="Arial"/>
              </a:rPr>
              <a:t>EA EM SEUS PLANEJAMENTOS DE AULA</a:t>
            </a:r>
            <a:r>
              <a:rPr lang="pt-BR" sz="1400"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-285750" lvl="1" marL="74295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Char char="🠶"/>
            </a:pPr>
            <a:r>
              <a:rPr b="1" lang="pt-BR" sz="1400">
                <a:latin typeface="Arial"/>
                <a:ea typeface="Arial"/>
                <a:cs typeface="Arial"/>
                <a:sym typeface="Arial"/>
              </a:rPr>
              <a:t>PROJETOS QUE JÁ FORAM EXECUTADOS NA ESCOLA</a:t>
            </a:r>
            <a:r>
              <a:rPr lang="pt-BR" sz="1400">
                <a:latin typeface="Arial"/>
                <a:ea typeface="Arial"/>
                <a:cs typeface="Arial"/>
                <a:sym typeface="Arial"/>
              </a:rPr>
              <a:t> QUE ABORDEM O TEMA DIRETA OU INDIRETAMENTE E SOBRE A </a:t>
            </a:r>
            <a:r>
              <a:rPr b="1" lang="pt-BR" sz="1400">
                <a:latin typeface="Arial"/>
                <a:ea typeface="Arial"/>
                <a:cs typeface="Arial"/>
                <a:sym typeface="Arial"/>
              </a:rPr>
              <a:t>OPINIÃO PESSOAL DO INDIVÍDUO SOBRE A INSERÇÃO DESSE TEMA</a:t>
            </a:r>
            <a:r>
              <a:rPr lang="pt-BR" sz="14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387" name="Google Shape;387;p18"/>
          <p:cNvPicPr preferRelativeResize="0"/>
          <p:nvPr/>
        </p:nvPicPr>
        <p:blipFill rotWithShape="1">
          <a:blip r:embed="rId3">
            <a:alphaModFix/>
          </a:blip>
          <a:srcRect b="19720" l="29703" r="31571" t="16182"/>
          <a:stretch/>
        </p:blipFill>
        <p:spPr>
          <a:xfrm>
            <a:off x="7079538" y="1472820"/>
            <a:ext cx="4749605" cy="4419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9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MATERIAIS E MÉTODOS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3" name="Google Shape;393;p19"/>
          <p:cNvPicPr preferRelativeResize="0"/>
          <p:nvPr/>
        </p:nvPicPr>
        <p:blipFill rotWithShape="1">
          <a:blip r:embed="rId3">
            <a:alphaModFix/>
          </a:blip>
          <a:srcRect b="10763" l="30923" r="32039" t="10070"/>
          <a:stretch/>
        </p:blipFill>
        <p:spPr>
          <a:xfrm>
            <a:off x="2197327" y="1383405"/>
            <a:ext cx="4347196" cy="5224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19"/>
          <p:cNvPicPr preferRelativeResize="0"/>
          <p:nvPr/>
        </p:nvPicPr>
        <p:blipFill rotWithShape="1">
          <a:blip r:embed="rId4">
            <a:alphaModFix/>
          </a:blip>
          <a:srcRect b="12551" l="30813" r="32039" t="9474"/>
          <a:stretch/>
        </p:blipFill>
        <p:spPr>
          <a:xfrm>
            <a:off x="7039428" y="1383406"/>
            <a:ext cx="4426857" cy="5224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0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MATERIAIS E MÉTODOS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0" name="Google Shape;400;p20"/>
          <p:cNvPicPr preferRelativeResize="0"/>
          <p:nvPr/>
        </p:nvPicPr>
        <p:blipFill rotWithShape="1">
          <a:blip r:embed="rId3">
            <a:alphaModFix/>
          </a:blip>
          <a:srcRect b="14334" l="31259" r="32710" t="22173"/>
          <a:stretch/>
        </p:blipFill>
        <p:spPr>
          <a:xfrm>
            <a:off x="6585043" y="1472819"/>
            <a:ext cx="5149983" cy="5102151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20"/>
          <p:cNvSpPr txBox="1"/>
          <p:nvPr>
            <p:ph idx="1" type="body"/>
          </p:nvPr>
        </p:nvSpPr>
        <p:spPr>
          <a:xfrm>
            <a:off x="2592925" y="2933511"/>
            <a:ext cx="3782559" cy="14153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🠶"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ESSAS QUESTÕES FORAM VEICULADAS POR REDE SOCIAL E E-MAIL, UTILIZANDO A PLATAFORMA </a:t>
            </a:r>
            <a:r>
              <a:rPr i="1" lang="pt-BR" sz="1600">
                <a:latin typeface="Arial"/>
                <a:ea typeface="Arial"/>
                <a:cs typeface="Arial"/>
                <a:sym typeface="Arial"/>
              </a:rPr>
              <a:t>GOOGLE FORMS</a:t>
            </a:r>
            <a:r>
              <a:rPr lang="pt-BR" sz="16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1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RESULTADOS E DISCUSSÃO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7" name="Google Shape;407;p21"/>
          <p:cNvPicPr preferRelativeResize="0"/>
          <p:nvPr/>
        </p:nvPicPr>
        <p:blipFill rotWithShape="1">
          <a:blip r:embed="rId3">
            <a:alphaModFix/>
          </a:blip>
          <a:srcRect b="6993" l="24120" r="20216" t="25744"/>
          <a:stretch/>
        </p:blipFill>
        <p:spPr>
          <a:xfrm>
            <a:off x="4261983" y="1394373"/>
            <a:ext cx="7242629" cy="4920343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1"/>
          <p:cNvSpPr txBox="1"/>
          <p:nvPr/>
        </p:nvSpPr>
        <p:spPr>
          <a:xfrm>
            <a:off x="1635125" y="5038050"/>
            <a:ext cx="4495800" cy="7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</a:pPr>
            <a:r>
              <a:rPr lang="pt-B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NO TOTAL, 54 INDIVÍDUOS RESPONDERAM A PESQUISA;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2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RESULTADOS E DISCUSSÃO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4" name="Google Shape;414;p22"/>
          <p:cNvPicPr preferRelativeResize="0"/>
          <p:nvPr/>
        </p:nvPicPr>
        <p:blipFill rotWithShape="1">
          <a:blip r:embed="rId3">
            <a:alphaModFix/>
          </a:blip>
          <a:srcRect b="17509" l="25570" r="21442" t="31498"/>
          <a:stretch/>
        </p:blipFill>
        <p:spPr>
          <a:xfrm>
            <a:off x="2619114" y="1636477"/>
            <a:ext cx="8859308" cy="4793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3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RESULTADOS E DISCUSSÃO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0" name="Google Shape;420;p23"/>
          <p:cNvPicPr preferRelativeResize="0"/>
          <p:nvPr/>
        </p:nvPicPr>
        <p:blipFill rotWithShape="1">
          <a:blip r:embed="rId3">
            <a:alphaModFix/>
          </a:blip>
          <a:srcRect b="12152" l="28917" r="24900" t="31498"/>
          <a:stretch/>
        </p:blipFill>
        <p:spPr>
          <a:xfrm>
            <a:off x="3193141" y="1436282"/>
            <a:ext cx="7373257" cy="5057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4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RESULTADOS E DISCUSSÃO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6" name="Google Shape;426;p24"/>
          <p:cNvPicPr preferRelativeResize="0"/>
          <p:nvPr/>
        </p:nvPicPr>
        <p:blipFill rotWithShape="1">
          <a:blip r:embed="rId3">
            <a:alphaModFix/>
          </a:blip>
          <a:srcRect b="8977" l="25346" r="22112" t="23760"/>
          <a:stretch/>
        </p:blipFill>
        <p:spPr>
          <a:xfrm>
            <a:off x="1954213" y="1264555"/>
            <a:ext cx="7460343" cy="5369547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24"/>
          <p:cNvSpPr txBox="1"/>
          <p:nvPr/>
        </p:nvSpPr>
        <p:spPr>
          <a:xfrm>
            <a:off x="8561089" y="2791814"/>
            <a:ext cx="3434217" cy="1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</a:pPr>
            <a:r>
              <a:rPr lang="pt-B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92,6% DOS INDIVÍDUOS RESPONDERAM “SIM, SEMPRE QUE POSSÍVEL” PARA ESSA QUESTÃO.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5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RESULTADOS E DISCUSSÃO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3" name="Google Shape;433;p25"/>
          <p:cNvPicPr preferRelativeResize="0"/>
          <p:nvPr/>
        </p:nvPicPr>
        <p:blipFill rotWithShape="1">
          <a:blip r:embed="rId3">
            <a:alphaModFix/>
          </a:blip>
          <a:srcRect b="11557" l="29475" r="26462" t="23362"/>
          <a:stretch/>
        </p:blipFill>
        <p:spPr>
          <a:xfrm>
            <a:off x="1576925" y="1380669"/>
            <a:ext cx="6444343" cy="5351252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25"/>
          <p:cNvSpPr txBox="1"/>
          <p:nvPr/>
        </p:nvSpPr>
        <p:spPr>
          <a:xfrm>
            <a:off x="8218039" y="1485002"/>
            <a:ext cx="3630911" cy="1943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</a:pPr>
            <a:r>
              <a:rPr lang="pt-B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JÁ PLANEJARAM E EXECUTARAM PROJETOS DE EA:</a:t>
            </a:r>
            <a:endParaRPr/>
          </a:p>
          <a:p>
            <a:pPr indent="-285750" lvl="1" marL="74295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</a:pPr>
            <a:r>
              <a:rPr b="0" i="0" lang="pt-BR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47% COM MAIS DE 20 ANOS;</a:t>
            </a:r>
            <a:endParaRPr/>
          </a:p>
          <a:p>
            <a:pPr indent="-285750" lvl="1" marL="74295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</a:pPr>
            <a:r>
              <a:rPr b="0" i="0" lang="pt-BR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53% ENTRE 6-10 ANOS;</a:t>
            </a:r>
            <a:endParaRPr/>
          </a:p>
        </p:txBody>
      </p:sp>
      <p:sp>
        <p:nvSpPr>
          <p:cNvPr id="435" name="Google Shape;435;p25"/>
          <p:cNvSpPr txBox="1"/>
          <p:nvPr/>
        </p:nvSpPr>
        <p:spPr>
          <a:xfrm>
            <a:off x="8218039" y="4288996"/>
            <a:ext cx="3765867" cy="1631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pt-B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INFERE-SE QUE INDIVÍDUOS COM CARREIRAS ENTRE 6-10 ANOS TEM TENDÊNCIA LIGEIRAMENTE MAIOR A EN</a:t>
            </a:r>
            <a:r>
              <a:rPr lang="pt-BR" sz="1600">
                <a:solidFill>
                  <a:srgbClr val="3F3F3F"/>
                </a:solidFill>
              </a:rPr>
              <a:t>VOLVEREM</a:t>
            </a:r>
            <a:r>
              <a:rPr lang="pt-B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-SE COM ESSES PROJETOS;</a:t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ÍNDICE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"/>
          <p:cNvSpPr txBox="1"/>
          <p:nvPr>
            <p:ph idx="1" type="body"/>
          </p:nvPr>
        </p:nvSpPr>
        <p:spPr>
          <a:xfrm>
            <a:off x="2592924" y="2183642"/>
            <a:ext cx="4394729" cy="41625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🠶"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INTRODUÇÃO;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JUSTIFICATIVA;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OBJETIVOS;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FUNDAMENTAÇÃO TEÓRICA;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00"/>
              <a:buChar char="🠶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BREVE HISTÓRICO DA EA NO MUNDO;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00"/>
              <a:buChar char="🠶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BREVE HISTÓRICO DA EA NO BRASIL;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00"/>
              <a:buChar char="🠶"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PANORAMA DA PRÁXIS DE EA NO BRASIL ATUAL;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184150" lvl="1" marL="74295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"/>
          <p:cNvSpPr txBox="1"/>
          <p:nvPr/>
        </p:nvSpPr>
        <p:spPr>
          <a:xfrm>
            <a:off x="7547213" y="2183642"/>
            <a:ext cx="4148468" cy="3821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</a:pPr>
            <a:r>
              <a:rPr b="0" i="0" lang="pt-BR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MATERIAIS E MÉTODOS;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</a:pPr>
            <a:r>
              <a:rPr b="0" i="0" lang="pt-BR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ÁREA DE ESTUDO;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</a:pPr>
            <a:r>
              <a:rPr b="0" i="0" lang="pt-BR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GRUPO DE ESTUDO;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</a:pPr>
            <a:r>
              <a:rPr b="0" i="0" lang="pt-BR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FORMULÁRIO DE QUESTÕES;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</a:pPr>
            <a:r>
              <a:rPr b="0" i="0" lang="pt-BR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RESULTADOS E DISCUSSÃO;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</a:pPr>
            <a:r>
              <a:rPr b="0" i="0" lang="pt-BR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CONSIDERAÇÕES FINAIS;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</a:pPr>
            <a:r>
              <a:rPr b="0" i="0" lang="pt-BR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REFERÊNCIAS;</a:t>
            </a:r>
            <a:endParaRPr/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</a:pPr>
            <a:r>
              <a:rPr b="0" i="0" lang="pt-BR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AGRADECIMENTOS.</a:t>
            </a:r>
            <a:endParaRPr b="1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6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RESULTADOS E DISCUSSÃO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6"/>
          <p:cNvSpPr txBox="1"/>
          <p:nvPr/>
        </p:nvSpPr>
        <p:spPr>
          <a:xfrm>
            <a:off x="8101925" y="2750490"/>
            <a:ext cx="3630911" cy="269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</a:pPr>
            <a:r>
              <a:rPr lang="pt-B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JÁ PLANEJARAM E EXECUTARAM PROJETOS DE EA:</a:t>
            </a:r>
            <a:endParaRPr/>
          </a:p>
          <a:p>
            <a:pPr indent="-285750" lvl="1" marL="74295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</a:pPr>
            <a:r>
              <a:rPr b="0" i="0" lang="pt-BR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56% BIOLOGIA;</a:t>
            </a:r>
            <a:endParaRPr/>
          </a:p>
          <a:p>
            <a:pPr indent="-285750" lvl="1" marL="74295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</a:pPr>
            <a:r>
              <a:rPr b="0" i="0" lang="pt-BR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55% HISTÓRIA;</a:t>
            </a:r>
            <a:endParaRPr/>
          </a:p>
          <a:p>
            <a:pPr indent="-285750" lvl="1" marL="74295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</a:pPr>
            <a:r>
              <a:rPr b="0" i="0" lang="pt-BR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45% PEDAGOGIA;</a:t>
            </a:r>
            <a:endParaRPr/>
          </a:p>
          <a:p>
            <a:pPr indent="-285750" lvl="1" marL="74295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</a:pPr>
            <a:r>
              <a:rPr b="0" i="0" lang="pt-BR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37% LETRAS:</a:t>
            </a:r>
            <a:endParaRPr/>
          </a:p>
        </p:txBody>
      </p:sp>
      <p:pic>
        <p:nvPicPr>
          <p:cNvPr id="442" name="Google Shape;442;p26"/>
          <p:cNvPicPr preferRelativeResize="0"/>
          <p:nvPr/>
        </p:nvPicPr>
        <p:blipFill rotWithShape="1">
          <a:blip r:embed="rId3">
            <a:alphaModFix/>
          </a:blip>
          <a:srcRect b="8780" l="29585" r="26462" t="24752"/>
          <a:stretch/>
        </p:blipFill>
        <p:spPr>
          <a:xfrm>
            <a:off x="1727199" y="1485002"/>
            <a:ext cx="6146501" cy="5226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7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RESULTADOS E DISCUSSÃO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7"/>
          <p:cNvSpPr txBox="1"/>
          <p:nvPr/>
        </p:nvSpPr>
        <p:spPr>
          <a:xfrm>
            <a:off x="6264998" y="1487158"/>
            <a:ext cx="5723802" cy="2344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</a:pPr>
            <a:r>
              <a:rPr lang="pt-B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JÁ PLANEJARAM E EXECUTARAM PROJETOS DE EA:</a:t>
            </a:r>
            <a:endParaRPr/>
          </a:p>
          <a:p>
            <a:pPr indent="-285750" lvl="1" marL="74295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</a:pPr>
            <a:r>
              <a:rPr b="0" i="0" lang="pt-BR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63% </a:t>
            </a:r>
            <a:r>
              <a:rPr b="0" i="0" lang="pt-BR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ENSINO SUPERIOR C/ PÓS GRADUAÇÃO </a:t>
            </a:r>
            <a:r>
              <a:rPr b="0" i="1" lang="pt-BR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LATO SENSU</a:t>
            </a:r>
            <a:r>
              <a:rPr b="0" i="0" lang="pt-BR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-285750" lvl="1" marL="74295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</a:pPr>
            <a:r>
              <a:rPr b="0" i="0" lang="pt-BR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57% </a:t>
            </a:r>
            <a:r>
              <a:rPr b="0" i="0" lang="pt-BR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ENSINO SUPERIOR COMPLETO</a:t>
            </a:r>
            <a:r>
              <a:rPr b="0" i="0" lang="pt-BR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-285750" lvl="1" marL="74295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</a:pPr>
            <a:r>
              <a:rPr b="0" i="0" lang="pt-BR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50% </a:t>
            </a:r>
            <a:r>
              <a:rPr b="0" i="0" lang="pt-BR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ENSINO SUPERIOR C/ PÓS GRADUAÇÃO </a:t>
            </a:r>
            <a:r>
              <a:rPr b="0" i="1" lang="pt-BR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STRICTU SENSU</a:t>
            </a:r>
            <a:r>
              <a:rPr b="0" i="0" lang="pt-BR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0" name="Google Shape;450;p27"/>
          <p:cNvPicPr preferRelativeResize="0"/>
          <p:nvPr/>
        </p:nvPicPr>
        <p:blipFill rotWithShape="1">
          <a:blip r:embed="rId3">
            <a:alphaModFix/>
          </a:blip>
          <a:srcRect b="6796" l="30925" r="28358" t="23363"/>
          <a:stretch/>
        </p:blipFill>
        <p:spPr>
          <a:xfrm>
            <a:off x="454110" y="1298473"/>
            <a:ext cx="5675086" cy="547296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27"/>
          <p:cNvSpPr txBox="1"/>
          <p:nvPr/>
        </p:nvSpPr>
        <p:spPr>
          <a:xfrm>
            <a:off x="6264998" y="4280433"/>
            <a:ext cx="5723802" cy="22655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</a:pPr>
            <a:r>
              <a:rPr lang="pt-B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NÃO PARTICIPARAM OU EXERCERAM PROJETOS:</a:t>
            </a:r>
            <a:endParaRPr/>
          </a:p>
          <a:p>
            <a:pPr indent="-285750" lvl="1" marL="74295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</a:pPr>
            <a:r>
              <a:rPr b="0" i="0" lang="pt-BR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22% </a:t>
            </a:r>
            <a:r>
              <a:rPr b="0" i="0" lang="pt-BR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ENSINO SUPERIOR COMPLETO</a:t>
            </a:r>
            <a:r>
              <a:rPr b="0" i="0" lang="pt-BR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-285750" lvl="1" marL="74295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</a:pPr>
            <a:r>
              <a:rPr b="0" i="0" lang="pt-BR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13% </a:t>
            </a:r>
            <a:r>
              <a:rPr b="0" i="0" lang="pt-BR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ENSINO SUPERIOR C/ PÓS GRADUAÇÃO </a:t>
            </a:r>
            <a:r>
              <a:rPr b="0" i="1" lang="pt-BR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STRICTU SENSU</a:t>
            </a:r>
            <a:r>
              <a:rPr b="0" i="0" lang="pt-BR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-285750" lvl="1" marL="74295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</a:pPr>
            <a:r>
              <a:rPr b="0" i="0" lang="pt-BR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6% </a:t>
            </a:r>
            <a:r>
              <a:rPr b="0" i="0" lang="pt-BR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ENSINO SUPERIOR C/ PÓS GRADUAÇÃO </a:t>
            </a:r>
            <a:r>
              <a:rPr b="0" i="1" lang="pt-BR" sz="1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LATO SENSU</a:t>
            </a:r>
            <a:r>
              <a:rPr b="0" i="0" lang="pt-BR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8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RESULTADOS E DISCUSSÃO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8"/>
          <p:cNvSpPr txBox="1"/>
          <p:nvPr/>
        </p:nvSpPr>
        <p:spPr>
          <a:xfrm>
            <a:off x="2592926" y="1672988"/>
            <a:ext cx="4681200" cy="45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41300" lvl="0" marL="34290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</a:pPr>
            <a:r>
              <a:rPr lang="pt-B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POUCOS SUJEITOS FORAM CAPAZES DE SUGERIR MÉTODOS </a:t>
            </a:r>
            <a:r>
              <a:rPr lang="pt-BR" sz="1600">
                <a:solidFill>
                  <a:srgbClr val="3F3F3F"/>
                </a:solidFill>
              </a:rPr>
              <a:t>PARA A MELHORIA DAS PRÁXIS DE EA</a:t>
            </a:r>
            <a:r>
              <a:rPr lang="pt-B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-241300" lvl="0" marL="34290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</a:pPr>
            <a:r>
              <a:rPr lang="pt-B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INCLUSÃO DE PEDAGOGIAS ALTERNATIVAS PARA AS DISCIPLINAS QUE TANGENCIAM MENOS O MEIO AMBIENTE </a:t>
            </a:r>
            <a:r>
              <a:rPr lang="pt-BR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pt-BR">
                <a:solidFill>
                  <a:srgbClr val="3F3F3F"/>
                </a:solidFill>
              </a:rPr>
              <a:t>SILVA, 2018)</a:t>
            </a:r>
            <a:r>
              <a:rPr lang="pt-B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</p:txBody>
      </p:sp>
      <p:pic>
        <p:nvPicPr>
          <p:cNvPr id="459" name="Google Shape;45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04597" y="1741227"/>
            <a:ext cx="4400266" cy="4400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0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RESULTADOS E DISCUSSÃO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30"/>
          <p:cNvSpPr/>
          <p:nvPr/>
        </p:nvSpPr>
        <p:spPr>
          <a:xfrm>
            <a:off x="2402003" y="1555737"/>
            <a:ext cx="8911987" cy="698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"...PRÁTICAS EM CONSONÂNCIA COM PODER PÚBLICO E PRIVADO E QUE NÃO </a:t>
            </a:r>
            <a:r>
              <a:rPr lang="pt-BR">
                <a:solidFill>
                  <a:schemeClr val="dk1"/>
                </a:solidFill>
              </a:rPr>
              <a:t>ENGLOBA</a:t>
            </a: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APENAS A COMUNIDADE ESCOLAR RESTRITA AOS SEUS MUROS E CERCAS."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6" name="Google Shape;466;p30"/>
          <p:cNvSpPr/>
          <p:nvPr/>
        </p:nvSpPr>
        <p:spPr>
          <a:xfrm>
            <a:off x="2402003" y="2763448"/>
            <a:ext cx="8911987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"...ACREDITO QUE A GRANDE DIFICULDADE DOS PROJETOS DE EA NÃO SE REFEREM A SUA APLICAÇÃO, MAS SIM, A SUA PERMANÊNCIA E MANUTENÇÃO...”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7" name="Google Shape;467;p30"/>
          <p:cNvSpPr/>
          <p:nvPr/>
        </p:nvSpPr>
        <p:spPr>
          <a:xfrm>
            <a:off x="2402003" y="4011299"/>
            <a:ext cx="8911987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“...JOVENS UNIVERSITÁRIOS NAS ESCOLAS BÁSICAS SERIA MOTIVADOR PARA OS ALUNOS E TAMBÉM PROFESSORES.”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30"/>
          <p:cNvSpPr/>
          <p:nvPr/>
        </p:nvSpPr>
        <p:spPr>
          <a:xfrm>
            <a:off x="2402003" y="5259150"/>
            <a:ext cx="8911987" cy="10618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pt-BR"/>
              <a:t>...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SUGESTÃO É A REALIZAÇÃO DE OFICINAS OU </a:t>
            </a:r>
            <a:r>
              <a:rPr lang="pt-BR"/>
              <a:t>MINICURSOS</a:t>
            </a:r>
            <a:r>
              <a:rPr lang="pt-BR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PREPARAR OS PROFISSIONAIS DA ÁREA DA EDUCAÇÃO...”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9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RESULTADOS E DISCUSSÃO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29"/>
          <p:cNvSpPr txBox="1"/>
          <p:nvPr/>
        </p:nvSpPr>
        <p:spPr>
          <a:xfrm>
            <a:off x="2592926" y="1905000"/>
            <a:ext cx="4329137" cy="4536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</a:pPr>
            <a:r>
              <a:rPr lang="pt-B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PROJETO MATEMÁTICO EM CANOAS, RS SOBRE CONSUMO DE PAPEL </a:t>
            </a:r>
            <a:r>
              <a:rPr lang="pt-B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(SILVA, 1999)</a:t>
            </a:r>
            <a:r>
              <a:rPr lang="pt-B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-241300" lvl="0" marL="34290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</a:pPr>
            <a:r>
              <a:rPr lang="pt-B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RELAÇÃO SOBRE CIVILIZAÇÕES E SUAS RELAÇÕES COM O MEIO AMBIENTE </a:t>
            </a:r>
            <a:r>
              <a:rPr lang="pt-B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(CARVALHO, 2011)</a:t>
            </a:r>
            <a:r>
              <a:rPr lang="pt-B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-241300" lvl="0" marL="34290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</a:pPr>
            <a:r>
              <a:rPr lang="pt-B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USO DE ARTE, FOTOGRAFIA, DESENHO NA REPRESENTAÇÃO DE CRÍTICAS SOCIAIS </a:t>
            </a:r>
            <a:r>
              <a:rPr lang="pt-BR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(ROSA, 2000)</a:t>
            </a:r>
            <a:r>
              <a:rPr lang="pt-B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</p:txBody>
      </p:sp>
      <p:pic>
        <p:nvPicPr>
          <p:cNvPr id="476" name="Google Shape;47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22063" y="1618914"/>
            <a:ext cx="4934744" cy="454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1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CONSIDERAÇÕES FINAIS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31"/>
          <p:cNvSpPr txBox="1"/>
          <p:nvPr/>
        </p:nvSpPr>
        <p:spPr>
          <a:xfrm>
            <a:off x="2592925" y="2286000"/>
            <a:ext cx="85404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</a:pPr>
            <a:r>
              <a:rPr lang="pt-BR" sz="1600">
                <a:solidFill>
                  <a:srgbClr val="3F3F3F"/>
                </a:solidFill>
              </a:rPr>
              <a:t>INSERÇÃO DE METODOLOGIAS SIMPLES QUE SÃO ENGLOBADAS NO DIA-A-DIA DAS PESSOAS E DAS ENTIDADES JURÍDICAS;</a:t>
            </a:r>
            <a:endParaRPr/>
          </a:p>
          <a:p>
            <a:pPr indent="-241300" lvl="0" marL="34290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</a:pPr>
            <a:r>
              <a:rPr lang="pt-BR" sz="1600">
                <a:solidFill>
                  <a:srgbClr val="3F3F3F"/>
                </a:solidFill>
              </a:rPr>
              <a:t>A INCAPACIDADE DO HOMEM DE SE VER COMO IGUAL AOS DEMAIS INDIVÍDUOS ORIGINA VÁRIAS OUTRAS CAUSAS RUINS DA SOCIEDADE </a:t>
            </a:r>
            <a:r>
              <a:rPr lang="pt-BR">
                <a:solidFill>
                  <a:srgbClr val="3F3F3F"/>
                </a:solidFill>
              </a:rPr>
              <a:t>(MACHISMO, RACISMO, HOMOFOBIA, ETC.);</a:t>
            </a:r>
            <a:endParaRPr/>
          </a:p>
          <a:p>
            <a:pPr indent="-241300" lvl="0" marL="34290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</a:pPr>
            <a:r>
              <a:rPr lang="pt-BR" sz="1600">
                <a:solidFill>
                  <a:srgbClr val="3F3F3F"/>
                </a:solidFill>
              </a:rPr>
              <a:t>INTEGRAÇÃO DA SOCIEDADE COM AS SITUAÇÕES DE VULNERABILIDADE GERA ESTREITAMENTO NOS LAÇOS SOCIAIS, PROMOVE A EMPATIA E O SENSO DE COMUNIDADE.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75c1d930cd_0_202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CONSIDERAÇÕES FINAIS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g75c1d930cd_0_202"/>
          <p:cNvSpPr/>
          <p:nvPr/>
        </p:nvSpPr>
        <p:spPr>
          <a:xfrm>
            <a:off x="4611246" y="1997170"/>
            <a:ext cx="4668300" cy="4668300"/>
          </a:xfrm>
          <a:prstGeom prst="ellipse">
            <a:avLst/>
          </a:prstGeom>
          <a:solidFill>
            <a:srgbClr val="EDA29B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9" name="Google Shape;489;g75c1d930cd_0_202"/>
          <p:cNvGrpSpPr/>
          <p:nvPr/>
        </p:nvGrpSpPr>
        <p:grpSpPr>
          <a:xfrm>
            <a:off x="5501380" y="1466856"/>
            <a:ext cx="2887928" cy="2887928"/>
            <a:chOff x="3611776" y="414352"/>
            <a:chExt cx="2166000" cy="2166000"/>
          </a:xfrm>
        </p:grpSpPr>
        <p:sp>
          <p:nvSpPr>
            <p:cNvPr id="490" name="Google Shape;490;g75c1d930cd_0_202"/>
            <p:cNvSpPr/>
            <p:nvPr/>
          </p:nvSpPr>
          <p:spPr>
            <a:xfrm>
              <a:off x="3611776" y="414352"/>
              <a:ext cx="2166000" cy="2166000"/>
            </a:xfrm>
            <a:prstGeom prst="ellipse">
              <a:avLst/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g75c1d930cd_0_202"/>
            <p:cNvSpPr txBox="1"/>
            <p:nvPr/>
          </p:nvSpPr>
          <p:spPr>
            <a:xfrm>
              <a:off x="3967546" y="1027503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CONHECIMENTO SOBRE OS NOVOS DESAFIOS POLÍTICOS A NÍVEL GLOBAL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92" name="Google Shape;492;g75c1d930cd_0_202"/>
          <p:cNvGrpSpPr/>
          <p:nvPr/>
        </p:nvGrpSpPr>
        <p:grpSpPr>
          <a:xfrm>
            <a:off x="6768659" y="3624818"/>
            <a:ext cx="2887928" cy="2887928"/>
            <a:chOff x="4562258" y="2032864"/>
            <a:chExt cx="2166000" cy="2166000"/>
          </a:xfrm>
        </p:grpSpPr>
        <p:sp>
          <p:nvSpPr>
            <p:cNvPr id="493" name="Google Shape;493;g75c1d930cd_0_202"/>
            <p:cNvSpPr/>
            <p:nvPr/>
          </p:nvSpPr>
          <p:spPr>
            <a:xfrm>
              <a:off x="4562258" y="2032864"/>
              <a:ext cx="2166000" cy="2166000"/>
            </a:xfrm>
            <a:prstGeom prst="ellipse">
              <a:avLst/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g75c1d930cd_0_202"/>
            <p:cNvSpPr txBox="1"/>
            <p:nvPr/>
          </p:nvSpPr>
          <p:spPr>
            <a:xfrm>
              <a:off x="5079846" y="2834728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MUDANÇA DE ATITUDES COM ÉTICA E SOLIDARIEDADE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95" name="Google Shape;495;g75c1d930cd_0_202"/>
          <p:cNvGrpSpPr/>
          <p:nvPr/>
        </p:nvGrpSpPr>
        <p:grpSpPr>
          <a:xfrm>
            <a:off x="4289544" y="3624818"/>
            <a:ext cx="2887928" cy="2887928"/>
            <a:chOff x="2702876" y="2032864"/>
            <a:chExt cx="2166000" cy="2166000"/>
          </a:xfrm>
        </p:grpSpPr>
        <p:sp>
          <p:nvSpPr>
            <p:cNvPr id="496" name="Google Shape;496;g75c1d930cd_0_202"/>
            <p:cNvSpPr/>
            <p:nvPr/>
          </p:nvSpPr>
          <p:spPr>
            <a:xfrm>
              <a:off x="2702876" y="2032864"/>
              <a:ext cx="2166000" cy="2166000"/>
            </a:xfrm>
            <a:prstGeom prst="ellipse">
              <a:avLst/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g75c1d930cd_0_202"/>
            <p:cNvSpPr txBox="1"/>
            <p:nvPr/>
          </p:nvSpPr>
          <p:spPr>
            <a:xfrm>
              <a:off x="2855281" y="2834728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DIÁLOGO COOPERATIVO ENTRE OS DIFERENTES SABERES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98" name="Google Shape;498;g75c1d930cd_0_202"/>
          <p:cNvSpPr/>
          <p:nvPr/>
        </p:nvSpPr>
        <p:spPr>
          <a:xfrm>
            <a:off x="6132040" y="3509388"/>
            <a:ext cx="1634400" cy="1634400"/>
          </a:xfrm>
          <a:prstGeom prst="ellipse">
            <a:avLst/>
          </a:prstGeom>
          <a:solidFill>
            <a:srgbClr val="EDA29B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AGENTES EFICAZES PARA A PRÁXIS DE EA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2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REFERÊNCIAS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32"/>
          <p:cNvSpPr txBox="1"/>
          <p:nvPr/>
        </p:nvSpPr>
        <p:spPr>
          <a:xfrm>
            <a:off x="2592925" y="1476095"/>
            <a:ext cx="9226035" cy="525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🠶"/>
            </a:pPr>
            <a:r>
              <a:rPr lang="pt-BR" sz="13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BRASIL. A implantação da educação ambiental no Brasil. Brasília, DF, 1998.</a:t>
            </a:r>
            <a:endParaRPr/>
          </a:p>
          <a:p>
            <a:pPr indent="-342900" lvl="0" marL="34290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🠶"/>
            </a:pPr>
            <a:r>
              <a:rPr lang="pt-BR" sz="13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CARVALHO, Isabel Cristina de Moura. Em direção ao mundo da vida: interdisciplinaridade e educação ambiental / Conceitos para se fazer educação ambiental. Brasília: IPÊ - Instituto de Pesquisas Ecológicas, 1998.</a:t>
            </a:r>
            <a:endParaRPr/>
          </a:p>
          <a:p>
            <a:pPr indent="-342900" lvl="0" marL="34290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🠶"/>
            </a:pPr>
            <a:r>
              <a:rPr lang="pt-BR" sz="13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DIECKERT, J.; Kurz, D.; Brodtmann, D. Elementos e Princípios da Educação Física: uma antologia. Rio de Janeiro: Ao Livro Técnico, 1985.</a:t>
            </a:r>
            <a:endParaRPr/>
          </a:p>
          <a:p>
            <a:pPr indent="-342900" lvl="0" marL="34290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🠶"/>
            </a:pPr>
            <a:r>
              <a:rPr lang="pt-BR" sz="13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GONZÁLEZ MUÑHOZ, M. C. Principales tendencias y modelos de la Educación Ambiental en el sistema escolar. Revista Iberoamericana de Educación. Espanha, OEI, n 11, 1999.</a:t>
            </a:r>
            <a:endParaRPr/>
          </a:p>
          <a:p>
            <a:pPr indent="-342900" lvl="0" marL="34290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🠶"/>
            </a:pPr>
            <a:r>
              <a:rPr lang="pt-BR" sz="13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HARARI, Yuval Noah. Sapiens – uma breve história da humanidade. Editora L&amp;PM. Rio Grande do Sul, RS, 2012.</a:t>
            </a:r>
            <a:endParaRPr/>
          </a:p>
          <a:p>
            <a:pPr indent="-342900" lvl="0" marL="34290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🠶"/>
            </a:pPr>
            <a:r>
              <a:rPr lang="pt-BR" sz="13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LOUREIRO, C. F. B. e COSSÍO, M. F. B. Um olhar sobre a educação ambiental nas escolas: considerações iniciais sobre os resultados do projeto “O que fazem as escolas que dizem que fazem educação ambiental”. In: MELLO, S. e TRAJBER, R. (orgs.) Vamos cuidar do Brasil: conceitos e práticas em educação ambiental. Brasília: MEC/UNESCO, 2007.</a:t>
            </a:r>
            <a:endParaRPr/>
          </a:p>
          <a:p>
            <a:pPr indent="-342900" lvl="0" marL="34290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🠶"/>
            </a:pPr>
            <a:r>
              <a:rPr lang="pt-BR" sz="13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MACHADO, Gleysson. História da educação ambiental no Brasil e no mundo. Portal Resíduos Sólidos. 2013. </a:t>
            </a:r>
            <a:endParaRPr/>
          </a:p>
          <a:p>
            <a:pPr indent="-342900" lvl="0" marL="34290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🠶"/>
            </a:pPr>
            <a:r>
              <a:rPr lang="pt-BR" sz="13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MIRANDA, Jussara. O Antropoceno, a Educação Ambiental e o Ensino de Química. Revista Virtual de Química., vol 10, n. 6, 2018.</a:t>
            </a:r>
            <a:endParaRPr/>
          </a:p>
          <a:p>
            <a:pPr indent="-342900" lvl="0" marL="34290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🠶"/>
            </a:pPr>
            <a:r>
              <a:rPr lang="pt-BR" sz="13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SAUVÉ, Lucie. Uma cartografia das correntes em educação ambiental. IN: SATO, Michèle &amp; CARVALHO, Isabel Cristina Moura (orgs) Educação Ambiental: pesquisa e desafios. Porto Alegre: Artmed, p. 17-44, 2005.</a:t>
            </a:r>
            <a:endParaRPr/>
          </a:p>
          <a:p>
            <a:pPr indent="-342900" lvl="0" marL="342900" marR="0" rtl="0" algn="just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🠶"/>
            </a:pPr>
            <a:r>
              <a:rPr lang="pt-BR" sz="13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SORRENTINO, Marcos. Educação ambiental, participação e organização de cidadãos. Brasília: Em Aberto, v. 49, n. 49, 1991.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3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AGRADECIMENTOS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33"/>
          <p:cNvSpPr txBox="1"/>
          <p:nvPr/>
        </p:nvSpPr>
        <p:spPr>
          <a:xfrm>
            <a:off x="2592925" y="4771031"/>
            <a:ext cx="8911686" cy="17798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</a:pPr>
            <a:r>
              <a:rPr lang="pt-B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AGRADECIMENTO ESPECIAL AOS PROFESSORES DOUTORES </a:t>
            </a:r>
            <a:r>
              <a:rPr b="1" lang="pt-B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JACKSON MÜLLER </a:t>
            </a:r>
            <a:r>
              <a:rPr lang="pt-B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 TELMO ADAMS;</a:t>
            </a:r>
            <a:endParaRPr/>
          </a:p>
          <a:p>
            <a:pPr indent="-241300" lvl="0" marL="34290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</a:pPr>
            <a:r>
              <a:rPr lang="pt-BR" sz="1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AGRADECIMENTO TAMBÉM AOS PROFESSORES PEDRO SIMÕES E LÜI NORNBERG;</a:t>
            </a:r>
            <a:endParaRPr/>
          </a:p>
          <a:p>
            <a:pPr indent="0" lvl="0" marL="0" marR="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33"/>
          <p:cNvSpPr txBox="1"/>
          <p:nvPr/>
        </p:nvSpPr>
        <p:spPr>
          <a:xfrm>
            <a:off x="5147331" y="2697570"/>
            <a:ext cx="2945791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pt-BR" sz="3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OBRIGADO!</a:t>
            </a:r>
            <a:endParaRPr sz="36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INTRODUÇÃO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REVOLUÇÃO COGNITIVA </a:t>
            </a:r>
            <a:r>
              <a:rPr lang="pt-BR" sz="1400">
                <a:latin typeface="Arial"/>
                <a:ea typeface="Arial"/>
                <a:cs typeface="Arial"/>
                <a:sym typeface="Arial"/>
              </a:rPr>
              <a:t>(HARARI, 2012)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LEI 9.795/99 – POLÍTICA NACIONAL DE EDUCAÇÃO AMBIENTAL </a:t>
            </a:r>
            <a:r>
              <a:rPr lang="pt-BR" sz="1400">
                <a:latin typeface="Arial"/>
                <a:ea typeface="Arial"/>
                <a:cs typeface="Arial"/>
                <a:sym typeface="Arial"/>
              </a:rPr>
              <a:t>(BRASIL, 1999)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;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CAUSA AMBIENTAL É VISTA COMO SECUNDÁRIA </a:t>
            </a:r>
            <a:r>
              <a:rPr lang="pt-BR" sz="1400">
                <a:latin typeface="Arial"/>
                <a:ea typeface="Arial"/>
                <a:cs typeface="Arial"/>
                <a:sym typeface="Arial"/>
              </a:rPr>
              <a:t>(LOUREIRO, 2007)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;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CARÊNCIA DE METODOLOGIAS TRANSDISCIPLINARES </a:t>
            </a:r>
            <a:r>
              <a:rPr lang="pt-BR" sz="1400">
                <a:latin typeface="Arial"/>
                <a:ea typeface="Arial"/>
                <a:cs typeface="Arial"/>
                <a:sym typeface="Arial"/>
              </a:rPr>
              <a:t>(LOUREIRO, 2007)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;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"/>
          <p:cNvSpPr/>
          <p:nvPr/>
        </p:nvSpPr>
        <p:spPr>
          <a:xfrm>
            <a:off x="5032664" y="4430951"/>
            <a:ext cx="6755191" cy="1823576"/>
          </a:xfrm>
          <a:prstGeom prst="rect">
            <a:avLst/>
          </a:prstGeom>
          <a:solidFill>
            <a:srgbClr val="FAE5CD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"Há 70 mil anos, o </a:t>
            </a:r>
            <a:r>
              <a:rPr b="0" i="1" lang="pt-B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homo sapiens</a:t>
            </a:r>
            <a:r>
              <a:rPr b="0" i="0" lang="pt-B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ainda era um animal insignificante cuidando da sua própria vida em algum canto da África. Nos milênios seguintes, ele se transformou no senhor de todo o planeta, e no terror do ecossistema“</a:t>
            </a:r>
            <a:endParaRPr/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Sapiens, Uma Breve História da Humanidade, Harari, 2012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3"/>
          <p:cNvPicPr preferRelativeResize="0"/>
          <p:nvPr/>
        </p:nvPicPr>
        <p:blipFill rotWithShape="1">
          <a:blip r:embed="rId3">
            <a:alphaModFix/>
          </a:blip>
          <a:srcRect b="11496" l="0" r="0" t="5051"/>
          <a:stretch/>
        </p:blipFill>
        <p:spPr>
          <a:xfrm>
            <a:off x="1332551" y="4430951"/>
            <a:ext cx="3596970" cy="1823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JUSTIFICATIVA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3" name="Google Shape;193;p6"/>
          <p:cNvGrpSpPr/>
          <p:nvPr/>
        </p:nvGrpSpPr>
        <p:grpSpPr>
          <a:xfrm>
            <a:off x="3488687" y="1524339"/>
            <a:ext cx="7120160" cy="5035778"/>
            <a:chOff x="895763" y="339"/>
            <a:chExt cx="7120160" cy="5035778"/>
          </a:xfrm>
        </p:grpSpPr>
        <p:sp>
          <p:nvSpPr>
            <p:cNvPr id="194" name="Google Shape;194;p6"/>
            <p:cNvSpPr/>
            <p:nvPr/>
          </p:nvSpPr>
          <p:spPr>
            <a:xfrm>
              <a:off x="3306810" y="2738051"/>
              <a:ext cx="2298066" cy="2298066"/>
            </a:xfrm>
            <a:prstGeom prst="ellipse">
              <a:avLst/>
            </a:prstGeom>
            <a:solidFill>
              <a:srgbClr val="A52F0D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6"/>
            <p:cNvSpPr txBox="1"/>
            <p:nvPr/>
          </p:nvSpPr>
          <p:spPr>
            <a:xfrm>
              <a:off x="3643354" y="3150795"/>
              <a:ext cx="1625100" cy="162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950" lIns="13950" spcFirstLastPara="1" rIns="13950" wrap="square" tIns="1395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2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PRÁXIS EM EDUCAÇÃO AMBIENTAL</a:t>
              </a:r>
              <a:endPara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6"/>
            <p:cNvSpPr/>
            <p:nvPr/>
          </p:nvSpPr>
          <p:spPr>
            <a:xfrm rot="-8700000">
              <a:off x="1828026" y="2336441"/>
              <a:ext cx="1761902" cy="654948"/>
            </a:xfrm>
            <a:prstGeom prst="leftArrow">
              <a:avLst>
                <a:gd fmla="val 60000" name="adj1"/>
                <a:gd fmla="val 50000" name="adj2"/>
              </a:avLst>
            </a:prstGeom>
            <a:solidFill>
              <a:srgbClr val="CFAA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895763" y="1285358"/>
              <a:ext cx="2183163" cy="1746530"/>
            </a:xfrm>
            <a:prstGeom prst="roundRect">
              <a:avLst>
                <a:gd fmla="val 10000" name="adj"/>
              </a:avLst>
            </a:prstGeom>
            <a:solidFill>
              <a:srgbClr val="A52F0D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6"/>
            <p:cNvSpPr txBox="1"/>
            <p:nvPr/>
          </p:nvSpPr>
          <p:spPr>
            <a:xfrm>
              <a:off x="946917" y="1336512"/>
              <a:ext cx="2080855" cy="16442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750" lIns="24750" spcFirstLastPara="1" rIns="24750" wrap="square" tIns="2475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METODOLOGIAS  DESCONHECIDAS E/OU NÃO TRANSDISCIPLINARES</a:t>
              </a:r>
              <a:endPara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6"/>
            <p:cNvSpPr/>
            <p:nvPr/>
          </p:nvSpPr>
          <p:spPr>
            <a:xfrm rot="-5400000">
              <a:off x="3574892" y="1427081"/>
              <a:ext cx="1761902" cy="654948"/>
            </a:xfrm>
            <a:prstGeom prst="leftArrow">
              <a:avLst>
                <a:gd fmla="val 60000" name="adj1"/>
                <a:gd fmla="val 50000" name="adj2"/>
              </a:avLst>
            </a:prstGeom>
            <a:solidFill>
              <a:srgbClr val="CFAA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3364261" y="339"/>
              <a:ext cx="2183163" cy="1746530"/>
            </a:xfrm>
            <a:prstGeom prst="roundRect">
              <a:avLst>
                <a:gd fmla="val 10000" name="adj"/>
              </a:avLst>
            </a:prstGeom>
            <a:solidFill>
              <a:srgbClr val="A52F0D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6"/>
            <p:cNvSpPr txBox="1"/>
            <p:nvPr/>
          </p:nvSpPr>
          <p:spPr>
            <a:xfrm>
              <a:off x="3415415" y="51493"/>
              <a:ext cx="2080855" cy="16442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750" lIns="24750" spcFirstLastPara="1" rIns="24750" wrap="square" tIns="2475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QUESTÃO AMBIENTAL PERCEBIDA COM NIILISMO OU IGNORÂNCIA</a:t>
              </a:r>
              <a:endPara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6"/>
            <p:cNvSpPr/>
            <p:nvPr/>
          </p:nvSpPr>
          <p:spPr>
            <a:xfrm rot="-2100000">
              <a:off x="5321757" y="2336441"/>
              <a:ext cx="1761902" cy="654948"/>
            </a:xfrm>
            <a:prstGeom prst="leftArrow">
              <a:avLst>
                <a:gd fmla="val 60000" name="adj1"/>
                <a:gd fmla="val 50000" name="adj2"/>
              </a:avLst>
            </a:prstGeom>
            <a:solidFill>
              <a:srgbClr val="CFAA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5832760" y="1285358"/>
              <a:ext cx="2183163" cy="1746530"/>
            </a:xfrm>
            <a:prstGeom prst="roundRect">
              <a:avLst>
                <a:gd fmla="val 10000" name="adj"/>
              </a:avLst>
            </a:prstGeom>
            <a:solidFill>
              <a:srgbClr val="A52F0D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6"/>
            <p:cNvSpPr txBox="1"/>
            <p:nvPr/>
          </p:nvSpPr>
          <p:spPr>
            <a:xfrm>
              <a:off x="5883914" y="1336512"/>
              <a:ext cx="2080855" cy="16442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750" lIns="24750" spcFirstLastPara="1" rIns="24750" wrap="square" tIns="2475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ESCOLA VISTA COMO ÚNICO </a:t>
              </a:r>
              <a:r>
                <a:rPr lang="pt-BR" sz="1300">
                  <a:solidFill>
                    <a:schemeClr val="lt1"/>
                  </a:solidFill>
                </a:rPr>
                <a:t>TERRENO</a:t>
              </a:r>
              <a:r>
                <a:rPr b="0" i="0" lang="pt-BR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DOS INDIVÍDUOS </a:t>
              </a:r>
              <a:r>
                <a:rPr lang="pt-BR" sz="1300">
                  <a:solidFill>
                    <a:schemeClr val="lt1"/>
                  </a:solidFill>
                </a:rPr>
                <a:t>PARA </a:t>
              </a:r>
              <a:r>
                <a:rPr b="0" i="0" lang="pt-BR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 EDUCAÇÃO AMBIENTAL</a:t>
              </a:r>
              <a:endPara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OBJETIVOS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7"/>
          <p:cNvSpPr txBox="1"/>
          <p:nvPr>
            <p:ph idx="1" type="body"/>
          </p:nvPr>
        </p:nvSpPr>
        <p:spPr>
          <a:xfrm>
            <a:off x="2592925" y="2778462"/>
            <a:ext cx="8572274" cy="343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pt-BR" sz="1600">
                <a:latin typeface="Arial"/>
                <a:ea typeface="Arial"/>
                <a:cs typeface="Arial"/>
                <a:sym typeface="Arial"/>
              </a:rPr>
              <a:t>GERAL</a:t>
            </a:r>
            <a:r>
              <a:rPr lang="pt-BR" sz="1600"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ANALISAR COMO VEM SENDO PRATICADA A EDUCAÇÃO AMBIENTAL EM ESCOLAS DA GRANDE PORTO ALEGRE;</a:t>
            </a:r>
            <a:endParaRPr/>
          </a:p>
          <a:p>
            <a:pPr indent="-2413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pt-BR" sz="1600">
                <a:latin typeface="Arial"/>
                <a:ea typeface="Arial"/>
                <a:cs typeface="Arial"/>
                <a:sym typeface="Arial"/>
              </a:rPr>
              <a:t>ESPECÍFICOS</a:t>
            </a:r>
            <a:r>
              <a:rPr lang="pt-BR" sz="1600"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IDENTIFICAR O PERFIL DOS DOCENTES E CORRELACIONAR COM MÉTODOS E PRÁTICAS DE EA;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REFLETIR SOBRE A PRÁTICA METODOLÓGICA DOS PROFESSORES PARA COM A EA;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1600"/>
              <a:buChar char="🠶"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PROPOR ESTRATÉGIAS E ALTERNATIVAS PEDAGÓGICAS PARA A PRÁTICA DA EA QUE VÃO PARA ALÉM DOS LIMITES ESCOLARES;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16454" y="189363"/>
            <a:ext cx="2688158" cy="2688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FUNDAMENTAÇÃO TEÓRICA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8"/>
          <p:cNvSpPr txBox="1"/>
          <p:nvPr>
            <p:ph idx="1" type="body"/>
          </p:nvPr>
        </p:nvSpPr>
        <p:spPr>
          <a:xfrm>
            <a:off x="2589212" y="2309109"/>
            <a:ext cx="9602788" cy="724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🠶"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O TERMO </a:t>
            </a:r>
            <a:r>
              <a:rPr b="1" lang="pt-BR" sz="1600">
                <a:latin typeface="Arial"/>
                <a:ea typeface="Arial"/>
                <a:cs typeface="Arial"/>
                <a:sym typeface="Arial"/>
              </a:rPr>
              <a:t>EDUCAÇÃO AMBIENTAL</a:t>
            </a:r>
            <a:r>
              <a:rPr lang="pt-BR" sz="1600">
                <a:latin typeface="Arial"/>
                <a:ea typeface="Arial"/>
                <a:cs typeface="Arial"/>
                <a:sym typeface="Arial"/>
              </a:rPr>
              <a:t> SURGIU JUNTO COM A </a:t>
            </a:r>
            <a:r>
              <a:rPr b="1" lang="pt-BR" sz="1600">
                <a:latin typeface="Arial"/>
                <a:ea typeface="Arial"/>
                <a:cs typeface="Arial"/>
                <a:sym typeface="Arial"/>
              </a:rPr>
              <a:t>IUCN</a:t>
            </a:r>
            <a:r>
              <a:rPr lang="pt-BR" sz="1600">
                <a:latin typeface="Arial"/>
                <a:ea typeface="Arial"/>
                <a:cs typeface="Arial"/>
                <a:sym typeface="Arial"/>
              </a:rPr>
              <a:t>, EM 1948;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8"/>
          <p:cNvSpPr txBox="1"/>
          <p:nvPr/>
        </p:nvSpPr>
        <p:spPr>
          <a:xfrm>
            <a:off x="2589212" y="1445527"/>
            <a:ext cx="8915400" cy="602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1" i="0" lang="pt-BR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BREVE HISTÓRICO DA EA NO MUNDO;</a:t>
            </a:r>
            <a:endParaRPr b="1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93943" y="391335"/>
            <a:ext cx="1910669" cy="18215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0" name="Google Shape;220;p8"/>
          <p:cNvGrpSpPr/>
          <p:nvPr/>
        </p:nvGrpSpPr>
        <p:grpSpPr>
          <a:xfrm>
            <a:off x="2589213" y="3415802"/>
            <a:ext cx="8915398" cy="2739330"/>
            <a:chOff x="0" y="9"/>
            <a:chExt cx="8915398" cy="2739330"/>
          </a:xfrm>
        </p:grpSpPr>
        <p:sp>
          <p:nvSpPr>
            <p:cNvPr id="221" name="Google Shape;221;p8"/>
            <p:cNvSpPr/>
            <p:nvPr/>
          </p:nvSpPr>
          <p:spPr>
            <a:xfrm rot="5400000">
              <a:off x="-157499" y="157508"/>
              <a:ext cx="1049994" cy="734996"/>
            </a:xfrm>
            <a:prstGeom prst="chevron">
              <a:avLst>
                <a:gd fmla="val 50000" name="adj"/>
              </a:avLst>
            </a:prstGeom>
            <a:solidFill>
              <a:srgbClr val="A52F0D"/>
            </a:solidFill>
            <a:ln cap="rnd" cmpd="sng" w="15875">
              <a:solidFill>
                <a:srgbClr val="A52F0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8"/>
            <p:cNvSpPr txBox="1"/>
            <p:nvPr/>
          </p:nvSpPr>
          <p:spPr>
            <a:xfrm>
              <a:off x="0" y="367507"/>
              <a:ext cx="734996" cy="314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20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1972</a:t>
              </a:r>
              <a:endPara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3" name="Google Shape;223;p8"/>
            <p:cNvSpPr/>
            <p:nvPr/>
          </p:nvSpPr>
          <p:spPr>
            <a:xfrm rot="5400000">
              <a:off x="4483949" y="-3735007"/>
              <a:ext cx="682496" cy="8180403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rnd" cmpd="sng" w="15875">
              <a:solidFill>
                <a:srgbClr val="A52F0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8"/>
            <p:cNvSpPr txBox="1"/>
            <p:nvPr/>
          </p:nvSpPr>
          <p:spPr>
            <a:xfrm>
              <a:off x="734996" y="47263"/>
              <a:ext cx="8147086" cy="6158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50" lIns="92450" spcFirstLastPara="1" rIns="8250" wrap="square" tIns="825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b="1" i="0" lang="pt-BR" sz="1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CONFERÊNCIA DE ESTOCOLMO</a:t>
              </a:r>
              <a:r>
                <a:rPr b="0" i="0" lang="pt-BR" sz="1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;</a:t>
              </a:r>
              <a:endParaRPr b="0" i="0" sz="13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95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b="0" i="0" lang="pt-BR" sz="1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Inserida a EA como tópico da agenda internacional;</a:t>
              </a:r>
              <a:endParaRPr b="0" i="0" sz="13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5" name="Google Shape;225;p8"/>
            <p:cNvSpPr/>
            <p:nvPr/>
          </p:nvSpPr>
          <p:spPr>
            <a:xfrm rot="5400000">
              <a:off x="-157499" y="1002176"/>
              <a:ext cx="1049994" cy="734996"/>
            </a:xfrm>
            <a:prstGeom prst="chevron">
              <a:avLst>
                <a:gd fmla="val 50000" name="adj"/>
              </a:avLst>
            </a:prstGeom>
            <a:solidFill>
              <a:srgbClr val="A52F0D"/>
            </a:solidFill>
            <a:ln cap="rnd" cmpd="sng" w="15875">
              <a:solidFill>
                <a:srgbClr val="A52F0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8"/>
            <p:cNvSpPr txBox="1"/>
            <p:nvPr/>
          </p:nvSpPr>
          <p:spPr>
            <a:xfrm>
              <a:off x="0" y="1212175"/>
              <a:ext cx="734996" cy="314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20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1975</a:t>
              </a:r>
              <a:endPara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7" name="Google Shape;227;p8"/>
            <p:cNvSpPr/>
            <p:nvPr/>
          </p:nvSpPr>
          <p:spPr>
            <a:xfrm rot="5400000">
              <a:off x="4483949" y="-2904276"/>
              <a:ext cx="682496" cy="8180403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rnd" cmpd="sng" w="15875">
              <a:solidFill>
                <a:srgbClr val="A52F0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8"/>
            <p:cNvSpPr txBox="1"/>
            <p:nvPr/>
          </p:nvSpPr>
          <p:spPr>
            <a:xfrm>
              <a:off x="734996" y="877994"/>
              <a:ext cx="8147086" cy="6158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50" lIns="92450" spcFirstLastPara="1" rIns="8250" wrap="square" tIns="825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b="1" i="0" lang="pt-BR" sz="1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PROGRAMA INTERNACIONAL DE EDUCAÇÃO AMBIENTAL</a:t>
              </a:r>
              <a:r>
                <a:rPr b="0" i="0" lang="pt-BR" sz="1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 BELGRADO;</a:t>
              </a:r>
              <a:endParaRPr b="0" i="0" sz="13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95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b="0" i="0" lang="pt-BR" sz="1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Princípios e orientações para práticas atuais em EA;</a:t>
              </a:r>
              <a:endParaRPr b="0" i="0" sz="13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9" name="Google Shape;229;p8"/>
            <p:cNvSpPr/>
            <p:nvPr/>
          </p:nvSpPr>
          <p:spPr>
            <a:xfrm rot="5400000">
              <a:off x="-157499" y="1846844"/>
              <a:ext cx="1049994" cy="734996"/>
            </a:xfrm>
            <a:prstGeom prst="chevron">
              <a:avLst>
                <a:gd fmla="val 50000" name="adj"/>
              </a:avLst>
            </a:prstGeom>
            <a:solidFill>
              <a:srgbClr val="A52F0D"/>
            </a:solidFill>
            <a:ln cap="rnd" cmpd="sng" w="15875">
              <a:solidFill>
                <a:srgbClr val="A52F0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8"/>
            <p:cNvSpPr txBox="1"/>
            <p:nvPr/>
          </p:nvSpPr>
          <p:spPr>
            <a:xfrm>
              <a:off x="0" y="2056843"/>
              <a:ext cx="734996" cy="3149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20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1977</a:t>
              </a:r>
              <a:endParaRPr b="1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1" name="Google Shape;231;p8"/>
            <p:cNvSpPr/>
            <p:nvPr/>
          </p:nvSpPr>
          <p:spPr>
            <a:xfrm rot="5400000">
              <a:off x="4483949" y="-2059608"/>
              <a:ext cx="682496" cy="8180403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rnd" cmpd="sng" w="15875">
              <a:solidFill>
                <a:srgbClr val="A52F0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8"/>
            <p:cNvSpPr txBox="1"/>
            <p:nvPr/>
          </p:nvSpPr>
          <p:spPr>
            <a:xfrm>
              <a:off x="734996" y="1722662"/>
              <a:ext cx="8147086" cy="6158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250" lIns="92450" spcFirstLastPara="1" rIns="8250" wrap="square" tIns="825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b="1" i="0" lang="pt-BR" sz="1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CONFERÊNCIA INTERGOVERNAMENTAL SOBRE EDUCAÇÃO AMBIENTAL</a:t>
              </a:r>
              <a:r>
                <a:rPr b="0" i="0" lang="pt-BR" sz="1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 TBLISI (GEÓRGIA);</a:t>
              </a:r>
              <a:endParaRPr b="0" i="0" sz="13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95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Char char="•"/>
              </a:pPr>
              <a:r>
                <a:rPr b="0" i="0" lang="pt-BR" sz="1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Organizado pela UNESCO e ONU, difundiu as estratégias e princípios da EA para outros países;</a:t>
              </a:r>
              <a:endParaRPr b="0" i="0" sz="13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FUNDAMENTAÇÃO TEÓRICA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1"/>
          <p:cNvSpPr txBox="1"/>
          <p:nvPr/>
        </p:nvSpPr>
        <p:spPr>
          <a:xfrm>
            <a:off x="2589212" y="1472820"/>
            <a:ext cx="8915400" cy="602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1" lang="pt-BR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BREVE HISTÓRICO DA EA NO BRASIL;</a:t>
            </a:r>
            <a:endParaRPr b="1"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9" name="Google Shape;239;p11"/>
          <p:cNvGrpSpPr/>
          <p:nvPr/>
        </p:nvGrpSpPr>
        <p:grpSpPr>
          <a:xfrm>
            <a:off x="1815153" y="2077247"/>
            <a:ext cx="10017454" cy="4635962"/>
            <a:chOff x="1" y="1490"/>
            <a:chExt cx="10017454" cy="4635962"/>
          </a:xfrm>
        </p:grpSpPr>
        <p:sp>
          <p:nvSpPr>
            <p:cNvPr id="240" name="Google Shape;240;p11"/>
            <p:cNvSpPr/>
            <p:nvPr/>
          </p:nvSpPr>
          <p:spPr>
            <a:xfrm rot="5400000">
              <a:off x="-153234" y="154725"/>
              <a:ext cx="1021564" cy="715095"/>
            </a:xfrm>
            <a:prstGeom prst="chevron">
              <a:avLst>
                <a:gd fmla="val 50000" name="adj"/>
              </a:avLst>
            </a:prstGeom>
            <a:solidFill>
              <a:srgbClr val="A52F0D"/>
            </a:solidFill>
            <a:ln cap="rnd" cmpd="sng" w="15875">
              <a:solidFill>
                <a:srgbClr val="A52F0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1"/>
            <p:cNvSpPr txBox="1"/>
            <p:nvPr/>
          </p:nvSpPr>
          <p:spPr>
            <a:xfrm>
              <a:off x="1" y="359039"/>
              <a:ext cx="715095" cy="3064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1977</a:t>
              </a:r>
              <a:endParaRPr b="1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2" name="Google Shape;242;p11"/>
            <p:cNvSpPr/>
            <p:nvPr/>
          </p:nvSpPr>
          <p:spPr>
            <a:xfrm rot="5400000">
              <a:off x="5034267" y="-4304122"/>
              <a:ext cx="664016" cy="930236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rnd" cmpd="sng" w="15875">
              <a:solidFill>
                <a:srgbClr val="A52F0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1"/>
            <p:cNvSpPr txBox="1"/>
            <p:nvPr/>
          </p:nvSpPr>
          <p:spPr>
            <a:xfrm>
              <a:off x="715096" y="47464"/>
              <a:ext cx="9269945" cy="599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00" lIns="85325" spcFirstLastPara="1" rIns="7600" wrap="square" tIns="760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•"/>
              </a:pPr>
              <a:r>
                <a:rPr b="1" i="0" lang="pt-B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PRIMEIRO DOCUMENTO OFICIAL NO BRASIL TRATANDO DE EDUCAÇÃO AMBIENTAL;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•"/>
              </a:pPr>
              <a:r>
                <a:rPr b="0" i="0" lang="pt-B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Cita que “o objetivo específico do processo de EA é criar uma interação mais harmônica, positiva e permanente entre o homem e o meio criado por ele, dum lado e o que ele não criou, de outro”;</a:t>
              </a:r>
              <a:r>
                <a:rPr b="0" baseline="30000" i="0" lang="pt-B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1"/>
            <p:cNvSpPr/>
            <p:nvPr/>
          </p:nvSpPr>
          <p:spPr>
            <a:xfrm rot="5400000">
              <a:off x="-153234" y="1058324"/>
              <a:ext cx="1021564" cy="715095"/>
            </a:xfrm>
            <a:prstGeom prst="chevron">
              <a:avLst>
                <a:gd fmla="val 50000" name="adj"/>
              </a:avLst>
            </a:prstGeom>
            <a:solidFill>
              <a:srgbClr val="A52F0D"/>
            </a:solidFill>
            <a:ln cap="rnd" cmpd="sng" w="15875">
              <a:solidFill>
                <a:srgbClr val="A52F0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1"/>
            <p:cNvSpPr txBox="1"/>
            <p:nvPr/>
          </p:nvSpPr>
          <p:spPr>
            <a:xfrm>
              <a:off x="1" y="1262638"/>
              <a:ext cx="715095" cy="3064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1981</a:t>
              </a:r>
              <a:endParaRPr b="1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6" name="Google Shape;246;p11"/>
            <p:cNvSpPr/>
            <p:nvPr/>
          </p:nvSpPr>
          <p:spPr>
            <a:xfrm rot="5400000">
              <a:off x="5034267" y="-3414081"/>
              <a:ext cx="664016" cy="930236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rnd" cmpd="sng" w="15875">
              <a:solidFill>
                <a:srgbClr val="A52F0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1"/>
            <p:cNvSpPr txBox="1"/>
            <p:nvPr/>
          </p:nvSpPr>
          <p:spPr>
            <a:xfrm>
              <a:off x="715096" y="937505"/>
              <a:ext cx="9269945" cy="599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00" lIns="85325" spcFirstLastPara="1" rIns="7600" wrap="square" tIns="760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•"/>
              </a:pPr>
              <a:r>
                <a:rPr b="1" i="0" lang="pt-B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CRIAÇÃO DA LEI 6.902;</a:t>
              </a:r>
              <a:endPara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•"/>
              </a:pPr>
              <a:r>
                <a:rPr b="0" i="0" lang="pt-B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Cita a EA como um dos objetivos da preservação de estações ecológicas;</a:t>
              </a:r>
              <a:endPara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48" name="Google Shape;248;p11"/>
            <p:cNvSpPr/>
            <p:nvPr/>
          </p:nvSpPr>
          <p:spPr>
            <a:xfrm rot="5400000">
              <a:off x="-153234" y="1961924"/>
              <a:ext cx="1021564" cy="715095"/>
            </a:xfrm>
            <a:prstGeom prst="chevron">
              <a:avLst>
                <a:gd fmla="val 50000" name="adj"/>
              </a:avLst>
            </a:prstGeom>
            <a:solidFill>
              <a:srgbClr val="A52F0D"/>
            </a:solidFill>
            <a:ln cap="rnd" cmpd="sng" w="15875">
              <a:solidFill>
                <a:srgbClr val="A52F0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1"/>
            <p:cNvSpPr txBox="1"/>
            <p:nvPr/>
          </p:nvSpPr>
          <p:spPr>
            <a:xfrm>
              <a:off x="1" y="2166238"/>
              <a:ext cx="715095" cy="3064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1992</a:t>
              </a:r>
              <a:endParaRPr b="1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0" name="Google Shape;250;p11"/>
            <p:cNvSpPr/>
            <p:nvPr/>
          </p:nvSpPr>
          <p:spPr>
            <a:xfrm rot="5400000">
              <a:off x="5034267" y="-2510482"/>
              <a:ext cx="664016" cy="930236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rnd" cmpd="sng" w="15875">
              <a:solidFill>
                <a:srgbClr val="A52F0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1"/>
            <p:cNvSpPr txBox="1"/>
            <p:nvPr/>
          </p:nvSpPr>
          <p:spPr>
            <a:xfrm>
              <a:off x="715096" y="1841104"/>
              <a:ext cx="9269945" cy="599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00" lIns="85325" spcFirstLastPara="1" rIns="7600" wrap="square" tIns="760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•"/>
              </a:pPr>
              <a:r>
                <a:rPr b="1" i="0" lang="pt-B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CONFERÊNCIA DAS NAÇÕES UNIDAS SOBRE MEIO AMBIENTE E DESENVOLVIMENTO – RIO-92</a:t>
              </a:r>
              <a:endPara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•"/>
              </a:pPr>
              <a:r>
                <a:rPr b="0" i="0" lang="pt-B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Participação de comunidade científica global para formular documentos norteadores para a EA (a </a:t>
              </a:r>
              <a:r>
                <a:rPr b="0" i="1" lang="pt-B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Agenda 21</a:t>
              </a:r>
              <a:r>
                <a:rPr b="0" i="0" lang="pt-B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 a </a:t>
              </a:r>
              <a:r>
                <a:rPr b="0" i="1" lang="pt-B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Carta Brasileira para a Educação Ambiental</a:t>
              </a:r>
              <a:r>
                <a:rPr b="0" i="0" lang="pt-B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e o </a:t>
              </a:r>
              <a:r>
                <a:rPr b="0" i="1" lang="pt-B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Tratado de Educação Ambiental para as Sociedades Sustentáveis e Responsabilidade Global</a:t>
              </a:r>
              <a:r>
                <a:rPr b="0" i="0" lang="pt-B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);</a:t>
              </a:r>
              <a:endPara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2" name="Google Shape;252;p11"/>
            <p:cNvSpPr/>
            <p:nvPr/>
          </p:nvSpPr>
          <p:spPr>
            <a:xfrm rot="5400000">
              <a:off x="-153234" y="2865524"/>
              <a:ext cx="1021564" cy="715095"/>
            </a:xfrm>
            <a:prstGeom prst="chevron">
              <a:avLst>
                <a:gd fmla="val 50000" name="adj"/>
              </a:avLst>
            </a:prstGeom>
            <a:solidFill>
              <a:srgbClr val="A52F0D"/>
            </a:solidFill>
            <a:ln cap="rnd" cmpd="sng" w="15875">
              <a:solidFill>
                <a:srgbClr val="A52F0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1"/>
            <p:cNvSpPr txBox="1"/>
            <p:nvPr/>
          </p:nvSpPr>
          <p:spPr>
            <a:xfrm>
              <a:off x="1" y="3069838"/>
              <a:ext cx="715095" cy="3064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1997</a:t>
              </a:r>
              <a:endParaRPr b="1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4" name="Google Shape;254;p11"/>
            <p:cNvSpPr/>
            <p:nvPr/>
          </p:nvSpPr>
          <p:spPr>
            <a:xfrm rot="5400000">
              <a:off x="5034267" y="-1606882"/>
              <a:ext cx="664016" cy="930236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rnd" cmpd="sng" w="15875">
              <a:solidFill>
                <a:srgbClr val="A52F0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1"/>
            <p:cNvSpPr txBox="1"/>
            <p:nvPr/>
          </p:nvSpPr>
          <p:spPr>
            <a:xfrm>
              <a:off x="715096" y="2744704"/>
              <a:ext cx="9269945" cy="599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00" lIns="85325" spcFirstLastPara="1" rIns="7600" wrap="square" tIns="760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•"/>
              </a:pPr>
              <a:r>
                <a:rPr b="1" i="0" lang="pt-B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MEIO AMBIENTE PASSA A SER INCLUSO NOS PARÂMETROS NACIONAIS CURRICULARES;</a:t>
              </a:r>
              <a:endPara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6" name="Google Shape;256;p11"/>
            <p:cNvSpPr/>
            <p:nvPr/>
          </p:nvSpPr>
          <p:spPr>
            <a:xfrm rot="5400000">
              <a:off x="-153234" y="3769123"/>
              <a:ext cx="1021564" cy="715095"/>
            </a:xfrm>
            <a:prstGeom prst="chevron">
              <a:avLst>
                <a:gd fmla="val 50000" name="adj"/>
              </a:avLst>
            </a:prstGeom>
            <a:solidFill>
              <a:srgbClr val="A52F0D"/>
            </a:solidFill>
            <a:ln cap="rnd" cmpd="sng" w="15875">
              <a:solidFill>
                <a:srgbClr val="A52F0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1"/>
            <p:cNvSpPr txBox="1"/>
            <p:nvPr/>
          </p:nvSpPr>
          <p:spPr>
            <a:xfrm>
              <a:off x="1" y="3973437"/>
              <a:ext cx="715095" cy="3064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12700" spcFirstLastPara="1" rIns="127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20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1999</a:t>
              </a:r>
              <a:endParaRPr b="1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8" name="Google Shape;258;p11"/>
            <p:cNvSpPr/>
            <p:nvPr/>
          </p:nvSpPr>
          <p:spPr>
            <a:xfrm rot="5400000">
              <a:off x="5034267" y="-703282"/>
              <a:ext cx="664016" cy="930236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rnd" cmpd="sng" w="15875">
              <a:solidFill>
                <a:srgbClr val="A52F0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1"/>
            <p:cNvSpPr txBox="1"/>
            <p:nvPr/>
          </p:nvSpPr>
          <p:spPr>
            <a:xfrm>
              <a:off x="715096" y="3648304"/>
              <a:ext cx="9269945" cy="599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00" lIns="85325" spcFirstLastPara="1" rIns="7600" wrap="square" tIns="760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•"/>
              </a:pPr>
              <a:r>
                <a:rPr b="1" i="0" lang="pt-B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CRIAÇÃO DA LEI 9.795;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•"/>
              </a:pPr>
              <a:r>
                <a:rPr b="0" i="0" lang="pt-B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Estabelece a Política Nacional de Educação Ambiental;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2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FUNDAMENTAÇÃO TEÓRICA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2"/>
          <p:cNvSpPr txBox="1"/>
          <p:nvPr/>
        </p:nvSpPr>
        <p:spPr>
          <a:xfrm>
            <a:off x="2589212" y="1472820"/>
            <a:ext cx="8915400" cy="602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1" lang="pt-BR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PANORAMA DA PRÁXIS DE EA NO BRASIL ATUAL</a:t>
            </a:r>
            <a:endParaRPr b="1"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6" name="Google Shape;266;p12"/>
          <p:cNvGrpSpPr/>
          <p:nvPr/>
        </p:nvGrpSpPr>
        <p:grpSpPr>
          <a:xfrm>
            <a:off x="9483556" y="609600"/>
            <a:ext cx="2361654" cy="5248120"/>
            <a:chOff x="101887" y="0"/>
            <a:chExt cx="2361654" cy="5248120"/>
          </a:xfrm>
        </p:grpSpPr>
        <p:sp>
          <p:nvSpPr>
            <p:cNvPr id="267" name="Google Shape;267;p12"/>
            <p:cNvSpPr/>
            <p:nvPr/>
          </p:nvSpPr>
          <p:spPr>
            <a:xfrm>
              <a:off x="101887" y="0"/>
              <a:ext cx="2361654" cy="1312030"/>
            </a:xfrm>
            <a:prstGeom prst="roundRect">
              <a:avLst>
                <a:gd fmla="val 10000" name="adj"/>
              </a:avLst>
            </a:prstGeom>
            <a:solidFill>
              <a:srgbClr val="A52F0D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2"/>
            <p:cNvSpPr txBox="1"/>
            <p:nvPr/>
          </p:nvSpPr>
          <p:spPr>
            <a:xfrm>
              <a:off x="140315" y="38428"/>
              <a:ext cx="2284798" cy="1235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SABERES DISCIPLINARES;</a:t>
              </a:r>
              <a:endParaRPr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 rot="5400000">
              <a:off x="1036708" y="1344830"/>
              <a:ext cx="492011" cy="59041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CFAA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2"/>
            <p:cNvSpPr txBox="1"/>
            <p:nvPr/>
          </p:nvSpPr>
          <p:spPr>
            <a:xfrm>
              <a:off x="1105591" y="1394031"/>
              <a:ext cx="354247" cy="3444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>
              <a:off x="101887" y="1968045"/>
              <a:ext cx="2361654" cy="1312030"/>
            </a:xfrm>
            <a:prstGeom prst="roundRect">
              <a:avLst>
                <a:gd fmla="val 10000" name="adj"/>
              </a:avLst>
            </a:prstGeom>
            <a:solidFill>
              <a:srgbClr val="A52F0D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2"/>
            <p:cNvSpPr txBox="1"/>
            <p:nvPr/>
          </p:nvSpPr>
          <p:spPr>
            <a:xfrm>
              <a:off x="140315" y="2006473"/>
              <a:ext cx="2284798" cy="1235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FORMA COMPARTIMENTADA DE ENSINAR;</a:t>
              </a:r>
              <a:endParaRPr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 rot="5400000">
              <a:off x="1036708" y="3312875"/>
              <a:ext cx="492011" cy="59041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CFAA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2"/>
            <p:cNvSpPr txBox="1"/>
            <p:nvPr/>
          </p:nvSpPr>
          <p:spPr>
            <a:xfrm>
              <a:off x="1105591" y="3362076"/>
              <a:ext cx="354247" cy="3444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>
              <a:off x="101887" y="3936090"/>
              <a:ext cx="2361654" cy="1312030"/>
            </a:xfrm>
            <a:prstGeom prst="roundRect">
              <a:avLst>
                <a:gd fmla="val 10000" name="adj"/>
              </a:avLst>
            </a:prstGeom>
            <a:solidFill>
              <a:srgbClr val="A52F0D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2"/>
            <p:cNvSpPr txBox="1"/>
            <p:nvPr/>
          </p:nvSpPr>
          <p:spPr>
            <a:xfrm>
              <a:off x="140315" y="3974518"/>
              <a:ext cx="2284798" cy="1235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NECESSIDADE DE ASSIMILAR </a:t>
              </a:r>
              <a:r>
                <a:rPr b="1" lang="pt-BR" sz="1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INTERDISCIPLINARIDADE</a:t>
              </a:r>
              <a:endParaRPr b="1" sz="13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77" name="Google Shape;277;p12"/>
          <p:cNvSpPr/>
          <p:nvPr/>
        </p:nvSpPr>
        <p:spPr>
          <a:xfrm>
            <a:off x="9845002" y="6006619"/>
            <a:ext cx="1822358" cy="327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(CARVALHO, 1998);</a:t>
            </a:r>
            <a:endParaRPr/>
          </a:p>
        </p:txBody>
      </p:sp>
      <p:grpSp>
        <p:nvGrpSpPr>
          <p:cNvPr id="278" name="Google Shape;278;p12"/>
          <p:cNvGrpSpPr/>
          <p:nvPr/>
        </p:nvGrpSpPr>
        <p:grpSpPr>
          <a:xfrm>
            <a:off x="1738161" y="2240846"/>
            <a:ext cx="6824377" cy="3312687"/>
            <a:chOff x="479" y="335846"/>
            <a:chExt cx="6824377" cy="3312687"/>
          </a:xfrm>
        </p:grpSpPr>
        <p:sp>
          <p:nvSpPr>
            <p:cNvPr id="279" name="Google Shape;279;p12"/>
            <p:cNvSpPr/>
            <p:nvPr/>
          </p:nvSpPr>
          <p:spPr>
            <a:xfrm rot="-5400000">
              <a:off x="479" y="335846"/>
              <a:ext cx="3312687" cy="3312687"/>
            </a:xfrm>
            <a:prstGeom prst="downArrow">
              <a:avLst>
                <a:gd fmla="val 50000" name="adj1"/>
                <a:gd fmla="val 35000" name="adj2"/>
              </a:avLst>
            </a:prstGeom>
            <a:solidFill>
              <a:srgbClr val="A52F0D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2"/>
            <p:cNvSpPr txBox="1"/>
            <p:nvPr/>
          </p:nvSpPr>
          <p:spPr>
            <a:xfrm>
              <a:off x="479" y="1164018"/>
              <a:ext cx="2732967" cy="16563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CARÊNCIA DE ORIENTAÇÃO, EM TERMOS DE </a:t>
              </a:r>
              <a:r>
                <a:rPr b="1" lang="pt-BR"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CONHECIMENTOS CULTURAIS, EPISTEMOLÓGICOS, SOCIAIS E TECNOLÓGICOS</a:t>
              </a:r>
              <a:r>
                <a:rPr lang="pt-BR"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; </a:t>
              </a:r>
              <a:endParaRPr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 rot="5400000">
              <a:off x="3512169" y="335846"/>
              <a:ext cx="3312687" cy="3312687"/>
            </a:xfrm>
            <a:prstGeom prst="downArrow">
              <a:avLst>
                <a:gd fmla="val 50000" name="adj1"/>
                <a:gd fmla="val 35000" name="adj2"/>
              </a:avLst>
            </a:prstGeom>
            <a:solidFill>
              <a:srgbClr val="A52F0D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2"/>
            <p:cNvSpPr txBox="1"/>
            <p:nvPr/>
          </p:nvSpPr>
          <p:spPr>
            <a:xfrm>
              <a:off x="4091889" y="1164018"/>
              <a:ext cx="2732967" cy="16563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DESCRENÇA NOS SISTEMAS POLÍTICOS </a:t>
              </a:r>
              <a:r>
                <a:rPr lang="pt-BR"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 DEMOCRÁTICOS E O </a:t>
              </a:r>
              <a:r>
                <a:rPr b="1" lang="pt-BR" sz="15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DISTANCIAMENTO DE AÇÕES COLETIVAS</a:t>
              </a:r>
              <a:endParaRPr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83" name="Google Shape;283;p12"/>
          <p:cNvSpPr/>
          <p:nvPr/>
        </p:nvSpPr>
        <p:spPr>
          <a:xfrm>
            <a:off x="3730728" y="5857720"/>
            <a:ext cx="2839244" cy="683264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78230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AGRAVAMENTO DOS PROBLEMAS AMBIENTAIS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2"/>
          <p:cNvSpPr/>
          <p:nvPr/>
        </p:nvSpPr>
        <p:spPr>
          <a:xfrm>
            <a:off x="6763070" y="6039749"/>
            <a:ext cx="2047355" cy="350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(SORRENTINO, 1991);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MATERIAIS E MÉTODOS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5"/>
          <p:cNvSpPr txBox="1"/>
          <p:nvPr/>
        </p:nvSpPr>
        <p:spPr>
          <a:xfrm>
            <a:off x="2589212" y="1472820"/>
            <a:ext cx="8915400" cy="602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1" lang="pt-BR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ÁREA DE ESTUDO</a:t>
            </a:r>
            <a:endParaRPr b="1"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1" name="Google Shape;291;p15"/>
          <p:cNvPicPr preferRelativeResize="0"/>
          <p:nvPr/>
        </p:nvPicPr>
        <p:blipFill rotWithShape="1">
          <a:blip r:embed="rId3">
            <a:alphaModFix/>
          </a:blip>
          <a:srcRect b="0" l="0" r="0" t="11479"/>
          <a:stretch/>
        </p:blipFill>
        <p:spPr>
          <a:xfrm>
            <a:off x="5708650" y="1204686"/>
            <a:ext cx="6164036" cy="5456464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2589212" y="2924465"/>
            <a:ext cx="3593874" cy="3142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🠶"/>
            </a:pPr>
            <a:r>
              <a:rPr lang="pt-BR" sz="1600">
                <a:latin typeface="Arial"/>
                <a:ea typeface="Arial"/>
                <a:cs typeface="Arial"/>
                <a:sym typeface="Arial"/>
              </a:rPr>
              <a:t>A REGIÃO CONTA COM O TOTAL DE </a:t>
            </a:r>
            <a:r>
              <a:rPr b="1" lang="pt-BR" sz="1600">
                <a:latin typeface="Arial"/>
                <a:ea typeface="Arial"/>
                <a:cs typeface="Arial"/>
                <a:sym typeface="Arial"/>
              </a:rPr>
              <a:t>632 ESCOLAS DA REDE ESTADUAL </a:t>
            </a:r>
            <a:r>
              <a:rPr lang="pt-BR" sz="1600">
                <a:latin typeface="Arial"/>
                <a:ea typeface="Arial"/>
                <a:cs typeface="Arial"/>
                <a:sym typeface="Arial"/>
              </a:rPr>
              <a:t>DE ENSINO, E FOI ESCOLHIDA PARA PODER ENGLOBAR UM GRUPO MAIOR DE INDIVÍDUOS DE UMA MESMA REGIÃO, PORTANTO, FOI DEFINIDA A ÁREA DE ESTUDO CONFORME A AMOSTRAGEM COLETADA; 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acho">
  <a:themeElements>
    <a:clrScheme name="Cacho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2019-11-19T22:35:40Z</dcterms:created>
  <dc:creator>Bruno A. Orso</dc:creator>
</cp:coreProperties>
</file>