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59" r:id="rId6"/>
    <p:sldId id="260" r:id="rId7"/>
    <p:sldId id="262" r:id="rId8"/>
    <p:sldId id="261" r:id="rId9"/>
    <p:sldId id="263" r:id="rId10"/>
    <p:sldId id="264" r:id="rId11"/>
    <p:sldId id="265" r:id="rId12"/>
    <p:sldId id="266" r:id="rId13"/>
    <p:sldId id="267" r:id="rId14"/>
    <p:sldId id="268" r:id="rId15"/>
    <p:sldId id="269" r:id="rId16"/>
    <p:sldId id="271"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t.wikipedia.org/wiki/Lista_de_bairros_de_Porto_Aleg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pPr algn="ctr"/>
            <a:r>
              <a:rPr lang="en-US" sz="4000" dirty="0"/>
              <a:t>DETERMINING POSSIBLE LOCATIONS FOR A NEW ITALIAN RESTAURANT IN PORTO ALEGRE, BRAZIL</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407220"/>
          </a:xfrm>
        </p:spPr>
        <p:txBody>
          <a:bodyPr>
            <a:normAutofit/>
          </a:bodyPr>
          <a:lstStyle/>
          <a:p>
            <a:pPr indent="-228600" algn="ctr">
              <a:lnSpc>
                <a:spcPct val="150000"/>
              </a:lnSpc>
              <a:spcAft>
                <a:spcPts val="800"/>
              </a:spcAft>
            </a:pPr>
            <a:r>
              <a:rPr lang="en-CA" sz="1800" b="1" dirty="0">
                <a:effectLst/>
                <a:latin typeface="Times New Roman" panose="02020603050405020304" pitchFamily="18" charset="0"/>
                <a:ea typeface="Times New Roman" panose="02020603050405020304" pitchFamily="18" charset="0"/>
                <a:cs typeface="Times New Roman" panose="02020603050405020304" pitchFamily="18" charset="0"/>
              </a:rPr>
              <a:t>Bruno Peixoto Aguilar</a:t>
            </a:r>
          </a:p>
          <a:p>
            <a:pPr indent="-228600" algn="ctr">
              <a:lnSpc>
                <a:spcPct val="150000"/>
              </a:lnSpc>
              <a:spcAft>
                <a:spcPts val="800"/>
              </a:spcAft>
            </a:pPr>
            <a:r>
              <a:rPr lang="en-CA" sz="1800" b="1" dirty="0">
                <a:effectLst/>
                <a:latin typeface="Times New Roman" panose="02020603050405020304" pitchFamily="18" charset="0"/>
                <a:ea typeface="Times New Roman" panose="02020603050405020304" pitchFamily="18" charset="0"/>
              </a:rPr>
              <a:t>January 29, 2021</a:t>
            </a:r>
            <a:endParaRPr lang="en-CA"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85AB-4164-49AB-8265-7B4A0C2BB20A}"/>
              </a:ext>
            </a:extLst>
          </p:cNvPr>
          <p:cNvSpPr>
            <a:spLocks noGrp="1"/>
          </p:cNvSpPr>
          <p:nvPr>
            <p:ph type="title"/>
          </p:nvPr>
        </p:nvSpPr>
        <p:spPr/>
        <p:txBody>
          <a:bodyPr vert="horz" lIns="91440" tIns="45720" rIns="91440" bIns="45720" rtlCol="0" anchor="b">
            <a:normAutofit/>
          </a:bodyPr>
          <a:lstStyle/>
          <a:p>
            <a:r>
              <a:rPr lang="en-US" dirty="0"/>
              <a:t>DATA ANALYSIS</a:t>
            </a:r>
            <a:endParaRPr lang="en-CA" dirty="0"/>
          </a:p>
        </p:txBody>
      </p:sp>
      <p:sp>
        <p:nvSpPr>
          <p:cNvPr id="3" name="Content Placeholder 2">
            <a:extLst>
              <a:ext uri="{FF2B5EF4-FFF2-40B4-BE49-F238E27FC236}">
                <a16:creationId xmlns:a16="http://schemas.microsoft.com/office/drawing/2014/main" id="{8C5692E3-AEC7-4A5A-BCB9-5ADC89FCE9B8}"/>
              </a:ext>
            </a:extLst>
          </p:cNvPr>
          <p:cNvSpPr>
            <a:spLocks noGrp="1"/>
          </p:cNvSpPr>
          <p:nvPr>
            <p:ph idx="1"/>
          </p:nvPr>
        </p:nvSpPr>
        <p:spPr>
          <a:xfrm>
            <a:off x="1097279" y="2108201"/>
            <a:ext cx="2988945" cy="3760891"/>
          </a:xfrm>
        </p:spPr>
        <p:txBody>
          <a:bodyPr>
            <a:normAutofit/>
          </a:bodyPr>
          <a:lstStyle/>
          <a:p>
            <a:r>
              <a:rPr lang="en-CA" sz="2000" dirty="0">
                <a:latin typeface="Times New Roman" panose="02020603050405020304" pitchFamily="18" charset="0"/>
                <a:cs typeface="Times New Roman" panose="02020603050405020304" pitchFamily="18" charset="0"/>
              </a:rPr>
              <a:t>K-Means clustering did not show significant differences between cluster 1, 2 and 3.</a:t>
            </a:r>
          </a:p>
          <a:p>
            <a:r>
              <a:rPr lang="en-CA" sz="2000" dirty="0">
                <a:latin typeface="Times New Roman" panose="02020603050405020304" pitchFamily="18" charset="0"/>
                <a:cs typeface="Times New Roman" panose="02020603050405020304" pitchFamily="18" charset="0"/>
              </a:rPr>
              <a:t>Cluster 4 and 5 were excluded from the list of possible locations for the characteristics of the venues and the lack of data, respectively.</a:t>
            </a:r>
          </a:p>
        </p:txBody>
      </p:sp>
      <p:pic>
        <p:nvPicPr>
          <p:cNvPr id="5" name="Picture 4">
            <a:extLst>
              <a:ext uri="{FF2B5EF4-FFF2-40B4-BE49-F238E27FC236}">
                <a16:creationId xmlns:a16="http://schemas.microsoft.com/office/drawing/2014/main" id="{F201B7FD-08A1-4C19-9982-C1A0A4ECFF36}"/>
              </a:ext>
            </a:extLst>
          </p:cNvPr>
          <p:cNvPicPr/>
          <p:nvPr/>
        </p:nvPicPr>
        <p:blipFill>
          <a:blip r:embed="rId2"/>
          <a:stretch>
            <a:fillRect/>
          </a:stretch>
        </p:blipFill>
        <p:spPr>
          <a:xfrm>
            <a:off x="4648200" y="2108201"/>
            <a:ext cx="5943600" cy="3798570"/>
          </a:xfrm>
          <a:prstGeom prst="rect">
            <a:avLst/>
          </a:prstGeom>
        </p:spPr>
      </p:pic>
    </p:spTree>
    <p:extLst>
      <p:ext uri="{BB962C8B-B14F-4D97-AF65-F5344CB8AC3E}">
        <p14:creationId xmlns:p14="http://schemas.microsoft.com/office/powerpoint/2010/main" val="64170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6485AB-4164-49AB-8265-7B4A0C2BB20A}"/>
              </a:ext>
            </a:extLst>
          </p:cNvPr>
          <p:cNvSpPr>
            <a:spLocks noGrp="1"/>
          </p:cNvSpPr>
          <p:nvPr>
            <p:ph type="title"/>
          </p:nvPr>
        </p:nvSpPr>
        <p:spPr>
          <a:xfrm>
            <a:off x="878911" y="643468"/>
            <a:ext cx="3177847" cy="1674180"/>
          </a:xfrm>
        </p:spPr>
        <p:txBody>
          <a:bodyPr vert="horz" lIns="91440" tIns="45720" rIns="91440" bIns="45720" rtlCol="0">
            <a:normAutofit/>
          </a:bodyPr>
          <a:lstStyle/>
          <a:p>
            <a:r>
              <a:rPr lang="en-US" sz="4000"/>
              <a:t>DATA ANALYSIS</a:t>
            </a:r>
            <a:endParaRPr lang="en-CA" sz="4000"/>
          </a:p>
        </p:txBody>
      </p:sp>
      <p:cxnSp>
        <p:nvCxnSpPr>
          <p:cNvPr id="14" name="Straight Connector 13">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5692E3-AEC7-4A5A-BCB9-5ADC89FCE9B8}"/>
              </a:ext>
            </a:extLst>
          </p:cNvPr>
          <p:cNvSpPr>
            <a:spLocks noGrp="1"/>
          </p:cNvSpPr>
          <p:nvPr>
            <p:ph idx="1"/>
          </p:nvPr>
        </p:nvSpPr>
        <p:spPr>
          <a:xfrm>
            <a:off x="858064" y="2639380"/>
            <a:ext cx="3205049" cy="3229714"/>
          </a:xfrm>
        </p:spPr>
        <p:txBody>
          <a:bodyPr>
            <a:normAutofit/>
          </a:bodyPr>
          <a:lstStyle/>
          <a:p>
            <a:r>
              <a:rPr lang="en-CA" sz="2000" dirty="0">
                <a:latin typeface="Times New Roman" panose="02020603050405020304" pitchFamily="18" charset="0"/>
                <a:cs typeface="Times New Roman" panose="02020603050405020304" pitchFamily="18" charset="0"/>
              </a:rPr>
              <a:t>As there are many neighbourhoods with no Italian restaurants, neighbourhoods with at least one Italian restaurant were excluded from the analysis.</a:t>
            </a:r>
          </a:p>
        </p:txBody>
      </p:sp>
      <p:sp>
        <p:nvSpPr>
          <p:cNvPr id="16" name="Rectangle 15">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F89D0648-71C3-4D15-A6E0-DAEDE34B3FF6}"/>
              </a:ext>
            </a:extLst>
          </p:cNvPr>
          <p:cNvPicPr>
            <a:picLocks noChangeAspect="1"/>
          </p:cNvPicPr>
          <p:nvPr/>
        </p:nvPicPr>
        <p:blipFill>
          <a:blip r:embed="rId2"/>
          <a:stretch>
            <a:fillRect/>
          </a:stretch>
        </p:blipFill>
        <p:spPr>
          <a:xfrm>
            <a:off x="7183120" y="501335"/>
            <a:ext cx="2600325" cy="5067300"/>
          </a:xfrm>
          <a:prstGeom prst="rect">
            <a:avLst/>
          </a:prstGeom>
        </p:spPr>
      </p:pic>
    </p:spTree>
    <p:extLst>
      <p:ext uri="{BB962C8B-B14F-4D97-AF65-F5344CB8AC3E}">
        <p14:creationId xmlns:p14="http://schemas.microsoft.com/office/powerpoint/2010/main" val="1067948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6485AB-4164-49AB-8265-7B4A0C2BB20A}"/>
              </a:ext>
            </a:extLst>
          </p:cNvPr>
          <p:cNvSpPr>
            <a:spLocks noGrp="1"/>
          </p:cNvSpPr>
          <p:nvPr>
            <p:ph type="title"/>
          </p:nvPr>
        </p:nvSpPr>
        <p:spPr>
          <a:xfrm>
            <a:off x="492370" y="516836"/>
            <a:ext cx="3084844" cy="1961086"/>
          </a:xfrm>
        </p:spPr>
        <p:txBody>
          <a:bodyPr vert="horz" lIns="91440" tIns="45720" rIns="91440" bIns="45720" rtlCol="0">
            <a:normAutofit/>
          </a:bodyPr>
          <a:lstStyle/>
          <a:p>
            <a:r>
              <a:rPr lang="en-US" sz="4000">
                <a:solidFill>
                  <a:srgbClr val="FFFFFF"/>
                </a:solidFill>
              </a:rPr>
              <a:t>DATA ANALYSIS</a:t>
            </a:r>
            <a:endParaRPr lang="en-CA" sz="4000">
              <a:solidFill>
                <a:srgbClr val="FFFFFF"/>
              </a:solidFill>
            </a:endParaRPr>
          </a:p>
        </p:txBody>
      </p:sp>
      <p:cxnSp>
        <p:nvCxnSpPr>
          <p:cNvPr id="20"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5692E3-AEC7-4A5A-BCB9-5ADC89FCE9B8}"/>
              </a:ext>
            </a:extLst>
          </p:cNvPr>
          <p:cNvSpPr>
            <a:spLocks noGrp="1"/>
          </p:cNvSpPr>
          <p:nvPr>
            <p:ph idx="1"/>
          </p:nvPr>
        </p:nvSpPr>
        <p:spPr>
          <a:xfrm>
            <a:off x="571752" y="2799654"/>
            <a:ext cx="3005462" cy="3189665"/>
          </a:xfrm>
        </p:spPr>
        <p:txBody>
          <a:bodyPr>
            <a:normAutofit/>
          </a:bodyPr>
          <a:lstStyle/>
          <a:p>
            <a:r>
              <a:rPr lang="en-CA" sz="2000" dirty="0">
                <a:solidFill>
                  <a:srgbClr val="FFFFFF"/>
                </a:solidFill>
                <a:effectLst/>
                <a:latin typeface="Times New Roman" panose="02020603050405020304" pitchFamily="18" charset="0"/>
                <a:ea typeface="Calibri" panose="020F0502020204030204" pitchFamily="34" charset="0"/>
              </a:rPr>
              <a:t>The final list of possible neighbourhoods to open a new Italian restaurant in Porto Alegre is comprised of 16 neighbourhoods.</a:t>
            </a:r>
            <a:endParaRPr lang="en-CA" sz="2000" dirty="0">
              <a:solidFill>
                <a:srgbClr val="FFFFFF"/>
              </a:solidFill>
            </a:endParaRPr>
          </a:p>
        </p:txBody>
      </p:sp>
      <p:pic>
        <p:nvPicPr>
          <p:cNvPr id="13" name="Picture 12">
            <a:extLst>
              <a:ext uri="{FF2B5EF4-FFF2-40B4-BE49-F238E27FC236}">
                <a16:creationId xmlns:a16="http://schemas.microsoft.com/office/drawing/2014/main" id="{142B39BC-881A-4AA2-8500-791F49807D70}"/>
              </a:ext>
            </a:extLst>
          </p:cNvPr>
          <p:cNvPicPr>
            <a:picLocks noChangeAspect="1"/>
          </p:cNvPicPr>
          <p:nvPr/>
        </p:nvPicPr>
        <p:blipFill>
          <a:blip r:embed="rId2"/>
          <a:stretch>
            <a:fillRect/>
          </a:stretch>
        </p:blipFill>
        <p:spPr>
          <a:xfrm>
            <a:off x="5118195" y="902848"/>
            <a:ext cx="6021388" cy="5052304"/>
          </a:xfrm>
          <a:prstGeom prst="rect">
            <a:avLst/>
          </a:prstGeom>
        </p:spPr>
      </p:pic>
    </p:spTree>
    <p:extLst>
      <p:ext uri="{BB962C8B-B14F-4D97-AF65-F5344CB8AC3E}">
        <p14:creationId xmlns:p14="http://schemas.microsoft.com/office/powerpoint/2010/main" val="380413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85AB-4164-49AB-8265-7B4A0C2BB20A}"/>
              </a:ext>
            </a:extLst>
          </p:cNvPr>
          <p:cNvSpPr>
            <a:spLocks noGrp="1"/>
          </p:cNvSpPr>
          <p:nvPr>
            <p:ph type="title"/>
          </p:nvPr>
        </p:nvSpPr>
        <p:spPr/>
        <p:txBody>
          <a:bodyPr/>
          <a:lstStyle/>
          <a:p>
            <a:r>
              <a:rPr lang="en-US" dirty="0"/>
              <a:t>RESULTS AND DISCUSSION</a:t>
            </a:r>
            <a:endParaRPr lang="en-CA" dirty="0"/>
          </a:p>
        </p:txBody>
      </p:sp>
      <p:sp>
        <p:nvSpPr>
          <p:cNvPr id="3" name="Content Placeholder 2">
            <a:extLst>
              <a:ext uri="{FF2B5EF4-FFF2-40B4-BE49-F238E27FC236}">
                <a16:creationId xmlns:a16="http://schemas.microsoft.com/office/drawing/2014/main" id="{8C5692E3-AEC7-4A5A-BCB9-5ADC89FCE9B8}"/>
              </a:ext>
            </a:extLst>
          </p:cNvPr>
          <p:cNvSpPr>
            <a:spLocks noGrp="1"/>
          </p:cNvSpPr>
          <p:nvPr>
            <p:ph idx="1"/>
          </p:nvPr>
        </p:nvSpPr>
        <p:spPr/>
        <p:txBody>
          <a:bodyPr>
            <a:normAutofit/>
          </a:bodyPr>
          <a:lstStyle/>
          <a:p>
            <a:r>
              <a:rPr lang="en-CA" sz="2000" dirty="0">
                <a:effectLst/>
                <a:latin typeface="Times New Roman" panose="02020603050405020304" pitchFamily="18" charset="0"/>
                <a:ea typeface="Calibri" panose="020F0502020204030204" pitchFamily="34" charset="0"/>
              </a:rPr>
              <a:t>The analysis showed that restaurants are pulverized in all Porto Alegre. In other words, there is no specific area in which restaurants are extremely concentrated. </a:t>
            </a:r>
            <a:endParaRPr lang="en-CA" sz="2000" dirty="0">
              <a:latin typeface="Times New Roman" panose="02020603050405020304" pitchFamily="18" charset="0"/>
              <a:ea typeface="Calibri" panose="020F0502020204030204" pitchFamily="34" charset="0"/>
            </a:endParaRPr>
          </a:p>
          <a:p>
            <a:r>
              <a:rPr lang="en-CA" sz="2000" dirty="0">
                <a:effectLst/>
                <a:latin typeface="Times New Roman" panose="02020603050405020304" pitchFamily="18" charset="0"/>
                <a:ea typeface="Calibri" panose="020F0502020204030204" pitchFamily="34" charset="0"/>
              </a:rPr>
              <a:t>Moreover, there are some areas in which Foursquare did not provide any data on their restaurants</a:t>
            </a:r>
            <a:endParaRPr lang="en-CA" sz="2000" dirty="0">
              <a:latin typeface="Times New Roman" panose="02020603050405020304" pitchFamily="18" charset="0"/>
              <a:ea typeface="Calibri" panose="020F0502020204030204" pitchFamily="34" charset="0"/>
            </a:endParaRPr>
          </a:p>
          <a:p>
            <a:r>
              <a:rPr lang="en-CA" sz="2000" dirty="0">
                <a:effectLst/>
                <a:latin typeface="Times New Roman" panose="02020603050405020304" pitchFamily="18" charset="0"/>
                <a:ea typeface="Calibri" panose="020F0502020204030204" pitchFamily="34" charset="0"/>
                <a:cs typeface="Times New Roman" panose="02020603050405020304" pitchFamily="18" charset="0"/>
              </a:rPr>
              <a:t>After collecting all data required for this project, the first criteria to narrow down the possible neighbourhoods for establishing a new restaurant were the population and the average income in each neighbourhood. This process excluded many locations, reducing the candidate neighbourhoods to 33.</a:t>
            </a:r>
          </a:p>
          <a:p>
            <a:endParaRPr lang="en-US" sz="20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059252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85AB-4164-49AB-8265-7B4A0C2BB20A}"/>
              </a:ext>
            </a:extLst>
          </p:cNvPr>
          <p:cNvSpPr>
            <a:spLocks noGrp="1"/>
          </p:cNvSpPr>
          <p:nvPr>
            <p:ph type="title"/>
          </p:nvPr>
        </p:nvSpPr>
        <p:spPr/>
        <p:txBody>
          <a:bodyPr/>
          <a:lstStyle/>
          <a:p>
            <a:r>
              <a:rPr lang="en-US" dirty="0"/>
              <a:t>RESULTS AND DISCUSSION</a:t>
            </a:r>
            <a:endParaRPr lang="en-CA" dirty="0"/>
          </a:p>
        </p:txBody>
      </p:sp>
      <p:sp>
        <p:nvSpPr>
          <p:cNvPr id="3" name="Content Placeholder 2">
            <a:extLst>
              <a:ext uri="{FF2B5EF4-FFF2-40B4-BE49-F238E27FC236}">
                <a16:creationId xmlns:a16="http://schemas.microsoft.com/office/drawing/2014/main" id="{8C5692E3-AEC7-4A5A-BCB9-5ADC89FCE9B8}"/>
              </a:ext>
            </a:extLst>
          </p:cNvPr>
          <p:cNvSpPr>
            <a:spLocks noGrp="1"/>
          </p:cNvSpPr>
          <p:nvPr>
            <p:ph idx="1"/>
          </p:nvPr>
        </p:nvSpPr>
        <p:spPr/>
        <p:txBody>
          <a:bodyPr/>
          <a:lstStyle/>
          <a:p>
            <a:r>
              <a:rPr lang="en-CA" sz="2000" dirty="0">
                <a:effectLst/>
                <a:latin typeface="Times New Roman" panose="02020603050405020304" pitchFamily="18" charset="0"/>
                <a:ea typeface="Calibri" panose="020F0502020204030204" pitchFamily="34" charset="0"/>
              </a:rPr>
              <a:t>K-Means clustering provided some more information to exclude more neighbourhoods based on the characteristic of the restaurants in those clusters.</a:t>
            </a:r>
          </a:p>
          <a:p>
            <a:r>
              <a:rPr lang="en-CA" sz="2000" dirty="0">
                <a:effectLst/>
                <a:latin typeface="Times New Roman" panose="02020603050405020304" pitchFamily="18" charset="0"/>
                <a:ea typeface="Calibri" panose="020F0502020204030204" pitchFamily="34" charset="0"/>
                <a:cs typeface="Times New Roman" panose="02020603050405020304" pitchFamily="18" charset="0"/>
              </a:rPr>
              <a:t>It allowed only two clusters to be excluded. The first excluded cluster was characterized by the pubs and bars. These neighbourhoods were excluded because the areas of interest must be characterized by restaurants specifically. The other cluster excluded from the analysis was characterized by not having any data on its restaurants.</a:t>
            </a:r>
          </a:p>
          <a:p>
            <a:r>
              <a:rPr lang="en-CA" sz="2000" dirty="0">
                <a:effectLst/>
                <a:latin typeface="Times New Roman" panose="02020603050405020304" pitchFamily="18" charset="0"/>
                <a:ea typeface="Calibri" panose="020F0502020204030204" pitchFamily="34" charset="0"/>
                <a:cs typeface="Times New Roman" panose="02020603050405020304" pitchFamily="18" charset="0"/>
              </a:rPr>
              <a:t>Therefore, the last step was to exclude all other neighbourhoods that already have an Italian restaurant. The result of this process was a list of 16 neighbourhoods with no Italian restaurant and with people who have financial conditions to be a customer. </a:t>
            </a:r>
            <a:endParaRPr lang="en-CA"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076805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85AB-4164-49AB-8265-7B4A0C2BB20A}"/>
              </a:ext>
            </a:extLst>
          </p:cNvPr>
          <p:cNvSpPr>
            <a:spLocks noGrp="1"/>
          </p:cNvSpPr>
          <p:nvPr>
            <p:ph type="title"/>
          </p:nvPr>
        </p:nvSpPr>
        <p:spPr/>
        <p:txBody>
          <a:bodyPr/>
          <a:lstStyle/>
          <a:p>
            <a:r>
              <a:rPr lang="en-US" dirty="0"/>
              <a:t>CONCLUSIONS</a:t>
            </a:r>
            <a:endParaRPr lang="en-CA" dirty="0"/>
          </a:p>
        </p:txBody>
      </p:sp>
      <p:sp>
        <p:nvSpPr>
          <p:cNvPr id="3" name="Content Placeholder 2">
            <a:extLst>
              <a:ext uri="{FF2B5EF4-FFF2-40B4-BE49-F238E27FC236}">
                <a16:creationId xmlns:a16="http://schemas.microsoft.com/office/drawing/2014/main" id="{8C5692E3-AEC7-4A5A-BCB9-5ADC89FCE9B8}"/>
              </a:ext>
            </a:extLst>
          </p:cNvPr>
          <p:cNvSpPr>
            <a:spLocks noGrp="1"/>
          </p:cNvSpPr>
          <p:nvPr>
            <p:ph idx="1"/>
          </p:nvPr>
        </p:nvSpPr>
        <p:spPr/>
        <p:txBody>
          <a:bodyPr>
            <a:normAutofit/>
          </a:bodyPr>
          <a:lstStyle/>
          <a:p>
            <a:r>
              <a:rPr lang="en-CA" sz="2000" dirty="0">
                <a:solidFill>
                  <a:srgbClr val="000000"/>
                </a:solidFill>
                <a:effectLst/>
                <a:latin typeface="Times New Roman" panose="02020603050405020304" pitchFamily="18" charset="0"/>
                <a:ea typeface="Calibri" panose="020F0502020204030204" pitchFamily="34" charset="0"/>
              </a:rPr>
              <a:t>The main objective of this project was to determine the location of a new Italian restaurant in the city of Porto Alegre, Brazil.</a:t>
            </a:r>
          </a:p>
          <a:p>
            <a:r>
              <a:rPr lang="en-CA" sz="2000" dirty="0">
                <a:solidFill>
                  <a:srgbClr val="000000"/>
                </a:solidFill>
                <a:effectLst/>
                <a:latin typeface="Times New Roman" panose="02020603050405020304" pitchFamily="18" charset="0"/>
                <a:ea typeface="Calibri" panose="020F0502020204030204" pitchFamily="34" charset="0"/>
              </a:rPr>
              <a:t>By using Foursquare data to determine the distribution of restaurants in the city and using socio-economical data from the neighbourhoods, it was possible to reduce the area where the restaurant could be established. </a:t>
            </a:r>
          </a:p>
          <a:p>
            <a:r>
              <a:rPr lang="en-CA" sz="2000" dirty="0">
                <a:solidFill>
                  <a:srgbClr val="000000"/>
                </a:solidFill>
                <a:effectLst/>
                <a:latin typeface="Times New Roman" panose="02020603050405020304" pitchFamily="18" charset="0"/>
                <a:ea typeface="Calibri" panose="020F0502020204030204" pitchFamily="34" charset="0"/>
              </a:rPr>
              <a:t>The process is replicable to other cities depending on the available data. </a:t>
            </a:r>
          </a:p>
          <a:p>
            <a:r>
              <a:rPr lang="en-CA"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Lastly, to determine the final location for the restaurant, other factors would have to be taken into consideration including other characteristics of the neighbourhoods and the strategy to be implemented for this new restaurant.</a:t>
            </a:r>
            <a:endParaRPr lang="en-CA"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03126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85AB-4164-49AB-8265-7B4A0C2BB20A}"/>
              </a:ext>
            </a:extLst>
          </p:cNvPr>
          <p:cNvSpPr>
            <a:spLocks noGrp="1"/>
          </p:cNvSpPr>
          <p:nvPr>
            <p:ph type="title"/>
          </p:nvPr>
        </p:nvSpPr>
        <p:spPr/>
        <p:txBody>
          <a:bodyPr/>
          <a:lstStyle/>
          <a:p>
            <a:r>
              <a:rPr lang="en-US" dirty="0"/>
              <a:t>INTRODUCTION AND BUSINESS PROBLEM</a:t>
            </a:r>
            <a:endParaRPr lang="en-CA" dirty="0"/>
          </a:p>
        </p:txBody>
      </p:sp>
      <p:sp>
        <p:nvSpPr>
          <p:cNvPr id="3" name="Content Placeholder 2">
            <a:extLst>
              <a:ext uri="{FF2B5EF4-FFF2-40B4-BE49-F238E27FC236}">
                <a16:creationId xmlns:a16="http://schemas.microsoft.com/office/drawing/2014/main" id="{8C5692E3-AEC7-4A5A-BCB9-5ADC89FCE9B8}"/>
              </a:ext>
            </a:extLst>
          </p:cNvPr>
          <p:cNvSpPr>
            <a:spLocks noGrp="1"/>
          </p:cNvSpPr>
          <p:nvPr>
            <p:ph idx="1"/>
          </p:nvPr>
        </p:nvSpPr>
        <p:spPr/>
        <p:txBody>
          <a:bodyPr/>
          <a:lstStyle/>
          <a:p>
            <a:r>
              <a:rPr lang="en-CA" sz="2000" dirty="0">
                <a:effectLst/>
                <a:latin typeface="Times New Roman" panose="02020603050405020304" pitchFamily="18" charset="0"/>
                <a:ea typeface="Calibri" panose="020F0502020204030204" pitchFamily="34" charset="0"/>
              </a:rPr>
              <a:t>Porto Alegre is the largest city in the south of Brazil. Porto Alegre is home to more than 1.5 million people. In addition to its population, there are more than 3 million people who live in its metropolitan area. Economically, Porto Alegre is also a very important city of Brazil as its GDP is the eighth highest among all cities of Brazil.</a:t>
            </a:r>
          </a:p>
          <a:p>
            <a:r>
              <a:rPr lang="en-CA" sz="2000" dirty="0">
                <a:effectLst/>
                <a:latin typeface="Times New Roman" panose="02020603050405020304" pitchFamily="18" charset="0"/>
                <a:ea typeface="Calibri" panose="020F0502020204030204" pitchFamily="34" charset="0"/>
              </a:rPr>
              <a:t>Determining the location of a business is a crucial decision that business owners must make.</a:t>
            </a:r>
          </a:p>
          <a:p>
            <a:r>
              <a:rPr lang="en-CA" sz="2000" dirty="0">
                <a:effectLst/>
                <a:latin typeface="Times New Roman" panose="02020603050405020304" pitchFamily="18" charset="0"/>
                <a:ea typeface="Calibri" panose="020F0502020204030204" pitchFamily="34" charset="0"/>
                <a:cs typeface="Times New Roman" panose="02020603050405020304" pitchFamily="18" charset="0"/>
              </a:rPr>
              <a:t>The present project will attempt to answer this question supported by data.</a:t>
            </a:r>
          </a:p>
          <a:p>
            <a:endParaRPr lang="en-CA" dirty="0"/>
          </a:p>
        </p:txBody>
      </p:sp>
    </p:spTree>
    <p:extLst>
      <p:ext uri="{BB962C8B-B14F-4D97-AF65-F5344CB8AC3E}">
        <p14:creationId xmlns:p14="http://schemas.microsoft.com/office/powerpoint/2010/main" val="2115100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85AB-4164-49AB-8265-7B4A0C2BB20A}"/>
              </a:ext>
            </a:extLst>
          </p:cNvPr>
          <p:cNvSpPr>
            <a:spLocks noGrp="1"/>
          </p:cNvSpPr>
          <p:nvPr>
            <p:ph type="title"/>
          </p:nvPr>
        </p:nvSpPr>
        <p:spPr/>
        <p:txBody>
          <a:bodyPr/>
          <a:lstStyle/>
          <a:p>
            <a:r>
              <a:rPr lang="en-US" dirty="0"/>
              <a:t>INTRODUCTION AND BUSINESS PROBLEM</a:t>
            </a:r>
            <a:endParaRPr lang="en-CA" dirty="0"/>
          </a:p>
        </p:txBody>
      </p:sp>
      <p:sp>
        <p:nvSpPr>
          <p:cNvPr id="3" name="Content Placeholder 2">
            <a:extLst>
              <a:ext uri="{FF2B5EF4-FFF2-40B4-BE49-F238E27FC236}">
                <a16:creationId xmlns:a16="http://schemas.microsoft.com/office/drawing/2014/main" id="{8C5692E3-AEC7-4A5A-BCB9-5ADC89FCE9B8}"/>
              </a:ext>
            </a:extLst>
          </p:cNvPr>
          <p:cNvSpPr>
            <a:spLocks noGrp="1"/>
          </p:cNvSpPr>
          <p:nvPr>
            <p:ph idx="1"/>
          </p:nvPr>
        </p:nvSpPr>
        <p:spPr/>
        <p:txBody>
          <a:bodyPr/>
          <a:lstStyle/>
          <a:p>
            <a:r>
              <a:rPr lang="en-CA" sz="2000" dirty="0">
                <a:effectLst/>
                <a:latin typeface="Times New Roman" panose="02020603050405020304" pitchFamily="18" charset="0"/>
                <a:ea typeface="Calibri" panose="020F0502020204030204" pitchFamily="34" charset="0"/>
              </a:rPr>
              <a:t>Basic criteria to determine the ideal neighbourhood for th</a:t>
            </a:r>
            <a:r>
              <a:rPr lang="en-CA" sz="2000" dirty="0">
                <a:latin typeface="Times New Roman" panose="02020603050405020304" pitchFamily="18" charset="0"/>
                <a:ea typeface="Calibri" panose="020F0502020204030204" pitchFamily="34" charset="0"/>
              </a:rPr>
              <a:t>e new restaurant:</a:t>
            </a:r>
          </a:p>
          <a:p>
            <a:pPr marL="342900" indent="-342900">
              <a:buFont typeface="+mj-lt"/>
              <a:buAutoNum type="arabicPeriod"/>
            </a:pPr>
            <a:r>
              <a:rPr lang="en-CA" sz="2000" dirty="0">
                <a:effectLst/>
                <a:latin typeface="Times New Roman" panose="02020603050405020304" pitchFamily="18" charset="0"/>
                <a:ea typeface="Calibri" panose="020F0502020204030204" pitchFamily="34" charset="0"/>
              </a:rPr>
              <a:t>The neighbourhood must have a significant number of restaurants</a:t>
            </a:r>
          </a:p>
          <a:p>
            <a:pPr marL="342900" indent="-342900">
              <a:buFont typeface="+mj-lt"/>
              <a:buAutoNum type="arabicPeriod"/>
            </a:pPr>
            <a:r>
              <a:rPr lang="en-CA" sz="2000" dirty="0">
                <a:effectLst/>
                <a:latin typeface="Times New Roman" panose="02020603050405020304" pitchFamily="18" charset="0"/>
                <a:ea typeface="Calibri" panose="020F0502020204030204" pitchFamily="34" charset="0"/>
              </a:rPr>
              <a:t>The ideal neighbourhood must have a minimum population with financial conditions</a:t>
            </a:r>
            <a:r>
              <a:rPr lang="en-CA" sz="2000" dirty="0">
                <a:latin typeface="Times New Roman" panose="02020603050405020304" pitchFamily="18" charset="0"/>
                <a:ea typeface="Calibri" panose="020F0502020204030204" pitchFamily="34" charset="0"/>
              </a:rPr>
              <a:t> to be a customer of the restaurant</a:t>
            </a:r>
          </a:p>
          <a:p>
            <a:pPr marL="342900" indent="-342900">
              <a:buFont typeface="+mj-lt"/>
              <a:buAutoNum type="arabicPeriod"/>
            </a:pPr>
            <a:r>
              <a:rPr lang="en-CA" sz="2000" dirty="0">
                <a:effectLst/>
                <a:latin typeface="Times New Roman" panose="02020603050405020304" pitchFamily="18" charset="0"/>
                <a:ea typeface="Calibri" panose="020F0502020204030204" pitchFamily="34" charset="0"/>
              </a:rPr>
              <a:t>The focus will be to determine a neighbourhood with no Italian restaurants, if possible.</a:t>
            </a:r>
            <a:endParaRPr lang="en-CA"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3811122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85AB-4164-49AB-8265-7B4A0C2BB20A}"/>
              </a:ext>
            </a:extLst>
          </p:cNvPr>
          <p:cNvSpPr>
            <a:spLocks noGrp="1"/>
          </p:cNvSpPr>
          <p:nvPr>
            <p:ph type="title"/>
          </p:nvPr>
        </p:nvSpPr>
        <p:spPr/>
        <p:txBody>
          <a:bodyPr/>
          <a:lstStyle/>
          <a:p>
            <a:r>
              <a:rPr lang="en-US" dirty="0"/>
              <a:t>DATA ACQUISITION AND PREPROCESSING</a:t>
            </a:r>
            <a:endParaRPr lang="en-CA" dirty="0"/>
          </a:p>
        </p:txBody>
      </p:sp>
      <p:sp>
        <p:nvSpPr>
          <p:cNvPr id="3" name="Content Placeholder 2">
            <a:extLst>
              <a:ext uri="{FF2B5EF4-FFF2-40B4-BE49-F238E27FC236}">
                <a16:creationId xmlns:a16="http://schemas.microsoft.com/office/drawing/2014/main" id="{8C5692E3-AEC7-4A5A-BCB9-5ADC89FCE9B8}"/>
              </a:ext>
            </a:extLst>
          </p:cNvPr>
          <p:cNvSpPr>
            <a:spLocks noGrp="1"/>
          </p:cNvSpPr>
          <p:nvPr>
            <p:ph idx="1"/>
          </p:nvPr>
        </p:nvSpPr>
        <p:spPr/>
        <p:txBody>
          <a:bodyPr/>
          <a:lstStyle/>
          <a:p>
            <a:r>
              <a:rPr lang="en-US" sz="2000" dirty="0">
                <a:effectLst/>
                <a:latin typeface="Times New Roman" panose="02020603050405020304" pitchFamily="18" charset="0"/>
                <a:ea typeface="Calibri" panose="020F0502020204030204" pitchFamily="34" charset="0"/>
              </a:rPr>
              <a:t>The required data and their sources are listed below:</a:t>
            </a:r>
          </a:p>
          <a:p>
            <a:pPr marL="342900" lvl="0" indent="-342900" algn="just">
              <a:lnSpc>
                <a:spcPct val="150000"/>
              </a:lnSpc>
              <a:buFont typeface="+mj-lt"/>
              <a:buAutoNum type="arabicPeriod"/>
            </a:pPr>
            <a:r>
              <a:rPr lang="en-CA" sz="2000" dirty="0">
                <a:effectLst/>
                <a:latin typeface="Times New Roman" panose="02020603050405020304" pitchFamily="18" charset="0"/>
                <a:ea typeface="Calibri" panose="020F0502020204030204" pitchFamily="34" charset="0"/>
                <a:cs typeface="Times New Roman" panose="02020603050405020304" pitchFamily="18" charset="0"/>
                <a:hlinkClick r:id="rId2"/>
              </a:rPr>
              <a:t>Wikipedia</a:t>
            </a:r>
            <a:r>
              <a:rPr lang="en-CA" sz="2000" dirty="0">
                <a:effectLst/>
                <a:latin typeface="Times New Roman" panose="02020603050405020304" pitchFamily="18" charset="0"/>
                <a:ea typeface="Calibri" panose="020F0502020204030204" pitchFamily="34" charset="0"/>
                <a:cs typeface="Times New Roman" panose="02020603050405020304" pitchFamily="18" charset="0"/>
              </a:rPr>
              <a:t> list of Porto Alegre boroughs, their population and average income (79 rows)</a:t>
            </a:r>
          </a:p>
          <a:p>
            <a:pPr marL="342900" lvl="0" indent="-342900" algn="just">
              <a:lnSpc>
                <a:spcPct val="150000"/>
              </a:lnSpc>
              <a:spcAft>
                <a:spcPts val="800"/>
              </a:spcAft>
              <a:buFont typeface="+mj-lt"/>
              <a:buAutoNum type="arabicPeriod"/>
            </a:pPr>
            <a:r>
              <a:rPr lang="en-CA" sz="2000" dirty="0">
                <a:effectLst/>
                <a:latin typeface="Times New Roman" panose="02020603050405020304" pitchFamily="18" charset="0"/>
                <a:ea typeface="Calibri" panose="020F0502020204030204" pitchFamily="34" charset="0"/>
                <a:cs typeface="Times New Roman" panose="02020603050405020304" pitchFamily="18" charset="0"/>
              </a:rPr>
              <a:t>Coordinates for each boroughs of Porto Alegre retrieved geocoder.</a:t>
            </a:r>
          </a:p>
          <a:p>
            <a:pPr marL="342900" lvl="0" indent="-342900" algn="just">
              <a:lnSpc>
                <a:spcPct val="150000"/>
              </a:lnSpc>
              <a:spcAft>
                <a:spcPts val="800"/>
              </a:spcAft>
              <a:buFont typeface="+mj-lt"/>
              <a:buAutoNum type="arabicPeriod"/>
            </a:pPr>
            <a:r>
              <a:rPr lang="en-CA" sz="2000" dirty="0">
                <a:effectLst/>
                <a:latin typeface="Times New Roman" panose="02020603050405020304" pitchFamily="18" charset="0"/>
                <a:ea typeface="Calibri" panose="020F0502020204030204" pitchFamily="34" charset="0"/>
                <a:cs typeface="Times New Roman" panose="02020603050405020304" pitchFamily="18" charset="0"/>
              </a:rPr>
              <a:t>Foursquare data on restaurants locations </a:t>
            </a:r>
            <a:r>
              <a:rPr lang="en-CA" sz="2000" dirty="0">
                <a:latin typeface="Times New Roman" panose="02020603050405020304" pitchFamily="18" charset="0"/>
                <a:ea typeface="Calibri" panose="020F0502020204030204" pitchFamily="34" charset="0"/>
                <a:cs typeface="Times New Roman" panose="02020603050405020304" pitchFamily="18" charset="0"/>
              </a:rPr>
              <a:t>(620 rows)</a:t>
            </a:r>
            <a:endParaRPr lang="en-CA"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62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85AB-4164-49AB-8265-7B4A0C2BB20A}"/>
              </a:ext>
            </a:extLst>
          </p:cNvPr>
          <p:cNvSpPr>
            <a:spLocks noGrp="1"/>
          </p:cNvSpPr>
          <p:nvPr>
            <p:ph type="title"/>
          </p:nvPr>
        </p:nvSpPr>
        <p:spPr/>
        <p:txBody>
          <a:bodyPr vert="horz" lIns="91440" tIns="45720" rIns="91440" bIns="45720" rtlCol="0" anchor="b">
            <a:normAutofit/>
          </a:bodyPr>
          <a:lstStyle/>
          <a:p>
            <a:r>
              <a:rPr lang="en-US" dirty="0"/>
              <a:t>DATA ANALYSIS</a:t>
            </a:r>
            <a:endParaRPr lang="en-CA" dirty="0"/>
          </a:p>
        </p:txBody>
      </p:sp>
      <p:sp>
        <p:nvSpPr>
          <p:cNvPr id="3" name="Content Placeholder 2">
            <a:extLst>
              <a:ext uri="{FF2B5EF4-FFF2-40B4-BE49-F238E27FC236}">
                <a16:creationId xmlns:a16="http://schemas.microsoft.com/office/drawing/2014/main" id="{8C5692E3-AEC7-4A5A-BCB9-5ADC89FCE9B8}"/>
              </a:ext>
            </a:extLst>
          </p:cNvPr>
          <p:cNvSpPr>
            <a:spLocks noGrp="1"/>
          </p:cNvSpPr>
          <p:nvPr>
            <p:ph idx="1"/>
          </p:nvPr>
        </p:nvSpPr>
        <p:spPr>
          <a:xfrm>
            <a:off x="1097279" y="2108201"/>
            <a:ext cx="2988945" cy="3760891"/>
          </a:xfrm>
        </p:spPr>
        <p:txBody>
          <a:bodyPr>
            <a:normAutofit/>
          </a:bodyPr>
          <a:lstStyle/>
          <a:p>
            <a:r>
              <a:rPr lang="en-CA" sz="2000" dirty="0">
                <a:effectLst/>
                <a:latin typeface="Times New Roman" panose="02020603050405020304" pitchFamily="18" charset="0"/>
                <a:ea typeface="Calibri" panose="020F0502020204030204" pitchFamily="34" charset="0"/>
              </a:rPr>
              <a:t>The map of Porto Alegre with the neighbourhoods was initially generated to assure that coordinates were precise enough for the analysis.</a:t>
            </a:r>
            <a:endParaRPr lang="en-CA" sz="2000" dirty="0"/>
          </a:p>
        </p:txBody>
      </p:sp>
      <p:pic>
        <p:nvPicPr>
          <p:cNvPr id="4" name="Picture 3">
            <a:extLst>
              <a:ext uri="{FF2B5EF4-FFF2-40B4-BE49-F238E27FC236}">
                <a16:creationId xmlns:a16="http://schemas.microsoft.com/office/drawing/2014/main" id="{4B63C747-7217-4540-A8EC-ECE1590AE444}"/>
              </a:ext>
            </a:extLst>
          </p:cNvPr>
          <p:cNvPicPr>
            <a:picLocks noChangeAspect="1"/>
          </p:cNvPicPr>
          <p:nvPr/>
        </p:nvPicPr>
        <p:blipFill rotWithShape="1">
          <a:blip r:embed="rId2"/>
          <a:srcRect t="10559" b="4949"/>
          <a:stretch/>
        </p:blipFill>
        <p:spPr bwMode="auto">
          <a:xfrm>
            <a:off x="4241599" y="2108201"/>
            <a:ext cx="7319518" cy="37608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902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6485AB-4164-49AB-8265-7B4A0C2BB20A}"/>
              </a:ext>
            </a:extLst>
          </p:cNvPr>
          <p:cNvSpPr>
            <a:spLocks noGrp="1"/>
          </p:cNvSpPr>
          <p:nvPr>
            <p:ph type="title"/>
          </p:nvPr>
        </p:nvSpPr>
        <p:spPr>
          <a:xfrm>
            <a:off x="492370" y="516836"/>
            <a:ext cx="3084844" cy="1961086"/>
          </a:xfrm>
        </p:spPr>
        <p:txBody>
          <a:bodyPr vert="horz" lIns="91440" tIns="45720" rIns="91440" bIns="45720" rtlCol="0">
            <a:normAutofit/>
          </a:bodyPr>
          <a:lstStyle/>
          <a:p>
            <a:r>
              <a:rPr lang="en-US" sz="4000">
                <a:solidFill>
                  <a:srgbClr val="FFFFFF"/>
                </a:solidFill>
              </a:rPr>
              <a:t>DATA ANALYSIS</a:t>
            </a:r>
            <a:endParaRPr lang="en-CA" sz="4000">
              <a:solidFill>
                <a:srgbClr val="FFFFFF"/>
              </a:solidFill>
            </a:endParaRPr>
          </a:p>
        </p:txBody>
      </p:sp>
      <p:cxnSp>
        <p:nvCxnSpPr>
          <p:cNvPr id="24" name="Straight Connector 2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5692E3-AEC7-4A5A-BCB9-5ADC89FCE9B8}"/>
              </a:ext>
            </a:extLst>
          </p:cNvPr>
          <p:cNvSpPr>
            <a:spLocks noGrp="1"/>
          </p:cNvSpPr>
          <p:nvPr>
            <p:ph idx="1"/>
          </p:nvPr>
        </p:nvSpPr>
        <p:spPr>
          <a:xfrm>
            <a:off x="571752" y="2799654"/>
            <a:ext cx="3005462" cy="3189665"/>
          </a:xfrm>
        </p:spPr>
        <p:txBody>
          <a:bodyPr>
            <a:normAutofit/>
          </a:bodyPr>
          <a:lstStyle/>
          <a:p>
            <a:r>
              <a:rPr lang="en-CA" sz="2000" dirty="0">
                <a:solidFill>
                  <a:srgbClr val="FFFFFF"/>
                </a:solidFill>
                <a:effectLst/>
                <a:latin typeface="Times New Roman" panose="02020603050405020304" pitchFamily="18" charset="0"/>
                <a:ea typeface="Calibri" panose="020F0502020204030204" pitchFamily="34" charset="0"/>
              </a:rPr>
              <a:t>The bar chart shows the average income for each neighbourhood.</a:t>
            </a:r>
          </a:p>
          <a:p>
            <a:r>
              <a:rPr lang="en-CA" sz="2000" dirty="0">
                <a:solidFill>
                  <a:srgbClr val="FFFFFF"/>
                </a:solidFill>
                <a:latin typeface="Times New Roman" panose="02020603050405020304" pitchFamily="18" charset="0"/>
              </a:rPr>
              <a:t>Neighbourhoods with average income of less than BRL 10000,00 were excluded from the analysis.</a:t>
            </a:r>
            <a:endParaRPr lang="en-CA" sz="2000" dirty="0">
              <a:solidFill>
                <a:srgbClr val="FFFFFF"/>
              </a:solidFill>
            </a:endParaRPr>
          </a:p>
        </p:txBody>
      </p:sp>
      <p:pic>
        <p:nvPicPr>
          <p:cNvPr id="15" name="Picture 14">
            <a:extLst>
              <a:ext uri="{FF2B5EF4-FFF2-40B4-BE49-F238E27FC236}">
                <a16:creationId xmlns:a16="http://schemas.microsoft.com/office/drawing/2014/main" id="{CADE5E3A-BDDE-4CC0-AAA2-D8C68392A1F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173691" y="719117"/>
            <a:ext cx="7865909" cy="5419766"/>
          </a:xfrm>
          <a:prstGeom prst="rect">
            <a:avLst/>
          </a:prstGeom>
          <a:noFill/>
        </p:spPr>
      </p:pic>
    </p:spTree>
    <p:extLst>
      <p:ext uri="{BB962C8B-B14F-4D97-AF65-F5344CB8AC3E}">
        <p14:creationId xmlns:p14="http://schemas.microsoft.com/office/powerpoint/2010/main" val="1701469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6485AB-4164-49AB-8265-7B4A0C2BB20A}"/>
              </a:ext>
            </a:extLst>
          </p:cNvPr>
          <p:cNvSpPr>
            <a:spLocks noGrp="1"/>
          </p:cNvSpPr>
          <p:nvPr>
            <p:ph type="title"/>
          </p:nvPr>
        </p:nvSpPr>
        <p:spPr>
          <a:xfrm>
            <a:off x="492370" y="516836"/>
            <a:ext cx="3084844" cy="1961086"/>
          </a:xfrm>
        </p:spPr>
        <p:txBody>
          <a:bodyPr vert="horz" lIns="91440" tIns="45720" rIns="91440" bIns="45720" rtlCol="0">
            <a:normAutofit/>
          </a:bodyPr>
          <a:lstStyle/>
          <a:p>
            <a:r>
              <a:rPr lang="en-US" sz="4000">
                <a:solidFill>
                  <a:srgbClr val="FFFFFF"/>
                </a:solidFill>
              </a:rPr>
              <a:t>DATA ANALYSIS</a:t>
            </a:r>
            <a:endParaRPr lang="en-CA" sz="4000">
              <a:solidFill>
                <a:srgbClr val="FFFFFF"/>
              </a:solidFill>
            </a:endParaRPr>
          </a:p>
        </p:txBody>
      </p:sp>
      <p:cxnSp>
        <p:nvCxnSpPr>
          <p:cNvPr id="16"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5692E3-AEC7-4A5A-BCB9-5ADC89FCE9B8}"/>
              </a:ext>
            </a:extLst>
          </p:cNvPr>
          <p:cNvSpPr>
            <a:spLocks noGrp="1"/>
          </p:cNvSpPr>
          <p:nvPr>
            <p:ph idx="1"/>
          </p:nvPr>
        </p:nvSpPr>
        <p:spPr>
          <a:xfrm>
            <a:off x="571752" y="2799654"/>
            <a:ext cx="3005462" cy="3189665"/>
          </a:xfrm>
        </p:spPr>
        <p:txBody>
          <a:bodyPr>
            <a:normAutofit/>
          </a:bodyPr>
          <a:lstStyle/>
          <a:p>
            <a:r>
              <a:rPr lang="en-CA" sz="2000" dirty="0">
                <a:solidFill>
                  <a:srgbClr val="FFFFFF"/>
                </a:solidFill>
                <a:effectLst/>
                <a:latin typeface="Times New Roman" panose="02020603050405020304" pitchFamily="18" charset="0"/>
                <a:ea typeface="Calibri" panose="020F0502020204030204" pitchFamily="34" charset="0"/>
              </a:rPr>
              <a:t>The bar chart shows the population for each neighbourhood.</a:t>
            </a:r>
          </a:p>
          <a:p>
            <a:r>
              <a:rPr lang="en-CA" sz="2000" dirty="0">
                <a:solidFill>
                  <a:srgbClr val="FFFFFF"/>
                </a:solidFill>
                <a:latin typeface="Times New Roman" panose="02020603050405020304" pitchFamily="18" charset="0"/>
              </a:rPr>
              <a:t>Neighbourhoods with population less than 5,000 were excluded from the analysis.</a:t>
            </a:r>
            <a:endParaRPr lang="en-CA" sz="2000" dirty="0">
              <a:solidFill>
                <a:srgbClr val="FFFFFF"/>
              </a:solidFill>
            </a:endParaRPr>
          </a:p>
        </p:txBody>
      </p:sp>
      <p:pic>
        <p:nvPicPr>
          <p:cNvPr id="7" name="Picture 6">
            <a:extLst>
              <a:ext uri="{FF2B5EF4-FFF2-40B4-BE49-F238E27FC236}">
                <a16:creationId xmlns:a16="http://schemas.microsoft.com/office/drawing/2014/main" id="{A5620252-7364-4244-B3D6-D13CDE243F2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180042" y="718200"/>
            <a:ext cx="7866000" cy="5421600"/>
          </a:xfrm>
          <a:prstGeom prst="rect">
            <a:avLst/>
          </a:prstGeom>
          <a:noFill/>
        </p:spPr>
      </p:pic>
    </p:spTree>
    <p:extLst>
      <p:ext uri="{BB962C8B-B14F-4D97-AF65-F5344CB8AC3E}">
        <p14:creationId xmlns:p14="http://schemas.microsoft.com/office/powerpoint/2010/main" val="995962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6485AB-4164-49AB-8265-7B4A0C2BB20A}"/>
              </a:ext>
            </a:extLst>
          </p:cNvPr>
          <p:cNvSpPr>
            <a:spLocks noGrp="1"/>
          </p:cNvSpPr>
          <p:nvPr>
            <p:ph type="title"/>
          </p:nvPr>
        </p:nvSpPr>
        <p:spPr>
          <a:xfrm>
            <a:off x="878911" y="643468"/>
            <a:ext cx="3177847" cy="1674180"/>
          </a:xfrm>
        </p:spPr>
        <p:txBody>
          <a:bodyPr vert="horz" lIns="91440" tIns="45720" rIns="91440" bIns="45720" rtlCol="0">
            <a:normAutofit/>
          </a:bodyPr>
          <a:lstStyle/>
          <a:p>
            <a:r>
              <a:rPr lang="en-US" sz="4000"/>
              <a:t>DATA ANALYSIS</a:t>
            </a:r>
            <a:endParaRPr lang="en-CA" sz="4000"/>
          </a:p>
        </p:txBody>
      </p:sp>
      <p:cxnSp>
        <p:nvCxnSpPr>
          <p:cNvPr id="14" name="Straight Connector 13">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5692E3-AEC7-4A5A-BCB9-5ADC89FCE9B8}"/>
              </a:ext>
            </a:extLst>
          </p:cNvPr>
          <p:cNvSpPr>
            <a:spLocks noGrp="1"/>
          </p:cNvSpPr>
          <p:nvPr>
            <p:ph idx="1"/>
          </p:nvPr>
        </p:nvSpPr>
        <p:spPr>
          <a:xfrm>
            <a:off x="858064" y="2639380"/>
            <a:ext cx="3205049" cy="3229714"/>
          </a:xfrm>
        </p:spPr>
        <p:txBody>
          <a:bodyPr>
            <a:normAutofit/>
          </a:bodyPr>
          <a:lstStyle/>
          <a:p>
            <a:r>
              <a:rPr lang="en-CA" dirty="0">
                <a:effectLst/>
                <a:latin typeface="Times New Roman" panose="02020603050405020304" pitchFamily="18" charset="0"/>
                <a:ea typeface="Calibri" panose="020F0502020204030204" pitchFamily="34" charset="0"/>
              </a:rPr>
              <a:t>To understand if there was any relationship between the variables, scatter plot was used. </a:t>
            </a:r>
          </a:p>
          <a:p>
            <a:r>
              <a:rPr lang="en-CA" dirty="0">
                <a:latin typeface="Times New Roman" panose="02020603050405020304" pitchFamily="18" charset="0"/>
              </a:rPr>
              <a:t>The scatter plot allowed the visualization of the neighbourhoods of interest.</a:t>
            </a:r>
          </a:p>
          <a:p>
            <a:endParaRPr lang="en-CA" dirty="0"/>
          </a:p>
        </p:txBody>
      </p:sp>
      <p:sp>
        <p:nvSpPr>
          <p:cNvPr id="16" name="Rectangle 15">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a:extLst>
              <a:ext uri="{FF2B5EF4-FFF2-40B4-BE49-F238E27FC236}">
                <a16:creationId xmlns:a16="http://schemas.microsoft.com/office/drawing/2014/main" id="{4B827847-0626-4DE8-A7D3-A05289BF7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875" y="1126165"/>
            <a:ext cx="7448232" cy="4605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823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6485AB-4164-49AB-8265-7B4A0C2BB20A}"/>
              </a:ext>
            </a:extLst>
          </p:cNvPr>
          <p:cNvSpPr>
            <a:spLocks noGrp="1"/>
          </p:cNvSpPr>
          <p:nvPr>
            <p:ph type="title"/>
          </p:nvPr>
        </p:nvSpPr>
        <p:spPr>
          <a:xfrm>
            <a:off x="878911" y="643468"/>
            <a:ext cx="3177847" cy="1674180"/>
          </a:xfrm>
        </p:spPr>
        <p:txBody>
          <a:bodyPr vert="horz" lIns="91440" tIns="45720" rIns="91440" bIns="45720" rtlCol="0">
            <a:normAutofit/>
          </a:bodyPr>
          <a:lstStyle/>
          <a:p>
            <a:r>
              <a:rPr lang="en-US" sz="4000"/>
              <a:t>DATA ANALYSIS</a:t>
            </a:r>
            <a:endParaRPr lang="en-CA" sz="4000"/>
          </a:p>
        </p:txBody>
      </p:sp>
      <p:cxnSp>
        <p:nvCxnSpPr>
          <p:cNvPr id="14" name="Straight Connector 13">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5692E3-AEC7-4A5A-BCB9-5ADC89FCE9B8}"/>
              </a:ext>
            </a:extLst>
          </p:cNvPr>
          <p:cNvSpPr>
            <a:spLocks noGrp="1"/>
          </p:cNvSpPr>
          <p:nvPr>
            <p:ph idx="1"/>
          </p:nvPr>
        </p:nvSpPr>
        <p:spPr>
          <a:xfrm>
            <a:off x="858064" y="2639380"/>
            <a:ext cx="3205049" cy="3229714"/>
          </a:xfrm>
        </p:spPr>
        <p:txBody>
          <a:bodyPr>
            <a:normAutofit/>
          </a:bodyPr>
          <a:lstStyle/>
          <a:p>
            <a:r>
              <a:rPr lang="en-CA" sz="2000" dirty="0">
                <a:effectLst/>
                <a:latin typeface="Times New Roman" panose="02020603050405020304" pitchFamily="18" charset="0"/>
                <a:ea typeface="Calibri" panose="020F0502020204030204" pitchFamily="34" charset="0"/>
              </a:rPr>
              <a:t>Elbow analysis to determine the k for k-means clustering did not show a clear elbow. However, the most significant elbow </a:t>
            </a:r>
            <a:r>
              <a:rPr lang="en-CA" sz="2000" dirty="0">
                <a:latin typeface="Times New Roman" panose="02020603050405020304" pitchFamily="18" charset="0"/>
                <a:ea typeface="Calibri" panose="020F0502020204030204" pitchFamily="34" charset="0"/>
              </a:rPr>
              <a:t>is on k=4. </a:t>
            </a:r>
          </a:p>
          <a:p>
            <a:endParaRPr lang="en-CA" sz="2000" dirty="0">
              <a:latin typeface="Times New Roman" panose="02020603050405020304" pitchFamily="18" charset="0"/>
              <a:ea typeface="Calibri" panose="020F0502020204030204" pitchFamily="34" charset="0"/>
            </a:endParaRPr>
          </a:p>
          <a:p>
            <a:r>
              <a:rPr lang="en-CA" sz="2000" dirty="0">
                <a:latin typeface="Times New Roman" panose="02020603050405020304" pitchFamily="18" charset="0"/>
                <a:ea typeface="Calibri" panose="020F0502020204030204" pitchFamily="34" charset="0"/>
              </a:rPr>
              <a:t>Therefore, there will be 4 clusters.</a:t>
            </a:r>
            <a:endParaRPr lang="en-CA" sz="2000" dirty="0"/>
          </a:p>
        </p:txBody>
      </p:sp>
      <p:pic>
        <p:nvPicPr>
          <p:cNvPr id="7" name="Picture 6">
            <a:extLst>
              <a:ext uri="{FF2B5EF4-FFF2-40B4-BE49-F238E27FC236}">
                <a16:creationId xmlns:a16="http://schemas.microsoft.com/office/drawing/2014/main" id="{7A050BE6-2B34-44AB-BDB1-B467A1FD7F06}"/>
              </a:ext>
            </a:extLst>
          </p:cNvPr>
          <p:cNvPicPr/>
          <p:nvPr/>
        </p:nvPicPr>
        <p:blipFill rotWithShape="1">
          <a:blip r:embed="rId2"/>
          <a:srcRect t="2059"/>
          <a:stretch/>
        </p:blipFill>
        <p:spPr bwMode="auto">
          <a:xfrm>
            <a:off x="4653447" y="1062317"/>
            <a:ext cx="6892560" cy="4387918"/>
          </a:xfrm>
          <a:prstGeom prst="rect">
            <a:avLst/>
          </a:prstGeom>
          <a:extLst>
            <a:ext uri="{53640926-AAD7-44D8-BBD7-CCE9431645EC}">
              <a14:shadowObscured xmlns:a14="http://schemas.microsoft.com/office/drawing/2010/main"/>
            </a:ext>
          </a:extLst>
        </p:spPr>
      </p:pic>
      <p:sp>
        <p:nvSpPr>
          <p:cNvPr id="16" name="Rectangle 15">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9491463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{D3D8CD48-549A-43FD-92C1-7E50EBF63351}tf56160789_wac</Template>
  <TotalTime>0</TotalTime>
  <Words>794</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Franklin Gothic Book</vt:lpstr>
      <vt:lpstr>Times New Roman</vt:lpstr>
      <vt:lpstr>1_RetrospectVTI</vt:lpstr>
      <vt:lpstr>DETERMINING POSSIBLE LOCATIONS FOR A NEW ITALIAN RESTAURANT IN PORTO ALEGRE, BRAZIL</vt:lpstr>
      <vt:lpstr>INTRODUCTION AND BUSINESS PROBLEM</vt:lpstr>
      <vt:lpstr>INTRODUCTION AND BUSINESS PROBLEM</vt:lpstr>
      <vt:lpstr>DATA ACQUISITION AND PREPROCESSING</vt:lpstr>
      <vt:lpstr>DATA ANALYSIS</vt:lpstr>
      <vt:lpstr>DATA ANALYSIS</vt:lpstr>
      <vt:lpstr>DATA ANALYSIS</vt:lpstr>
      <vt:lpstr>DATA ANALYSIS</vt:lpstr>
      <vt:lpstr>DATA ANALYSIS</vt:lpstr>
      <vt:lpstr>DATA ANALYSIS</vt:lpstr>
      <vt:lpstr>DATA ANALYSIS</vt:lpstr>
      <vt:lpstr>DATA ANALYSIS</vt:lpstr>
      <vt:lpstr>RESULTS AND DISCUSSION</vt:lpstr>
      <vt:lpstr>RESULTS AND DISCUSSION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2021-01-29T05:18:55Z</dcterms:created>
  <dcterms:modified xsi:type="dcterms:W3CDTF">2021-01-29T06:27:07Z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