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2"/>
    <p:restoredTop sz="94694"/>
  </p:normalViewPr>
  <p:slideViewPr>
    <p:cSldViewPr snapToGrid="0">
      <p:cViewPr varScale="1">
        <p:scale>
          <a:sx n="89" d="100"/>
          <a:sy n="89" d="100"/>
        </p:scale>
        <p:origin x="1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2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4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5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4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2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8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92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1" descr="Paint in motion from the bottom of the view">
            <a:extLst>
              <a:ext uri="{FF2B5EF4-FFF2-40B4-BE49-F238E27FC236}">
                <a16:creationId xmlns:a16="http://schemas.microsoft.com/office/drawing/2014/main" id="{889B3611-7360-A365-A4F5-A559BE26E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0" y="0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86A13-4274-C1A0-AADE-5282D6822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31716"/>
            <a:ext cx="5272088" cy="6328777"/>
          </a:xfrm>
        </p:spPr>
        <p:txBody>
          <a:bodyPr anchor="b">
            <a:normAutofit fontScale="70000" lnSpcReduction="20000"/>
          </a:bodyPr>
          <a:lstStyle/>
          <a:p>
            <a:pPr algn="l"/>
            <a:r>
              <a:rPr lang="en-US" sz="2300" b="1" dirty="0"/>
              <a:t>Predicting the next decision </a:t>
            </a:r>
          </a:p>
          <a:p>
            <a:pPr algn="l"/>
            <a:r>
              <a:rPr lang="en-US" sz="2300" b="1" dirty="0"/>
              <a:t>in the prisoner’s dilemma using ML</a:t>
            </a:r>
            <a:endParaRPr lang="en-US" sz="2300" dirty="0"/>
          </a:p>
          <a:p>
            <a:pPr algn="l"/>
            <a:r>
              <a:rPr lang="en-US" sz="2000" dirty="0"/>
              <a:t>Based only on the vector of decisions made previously by the opponent, we tried to predict the next decision using different classification algorithms and engineered features.</a:t>
            </a:r>
          </a:p>
          <a:p>
            <a:pPr algn="l"/>
            <a:r>
              <a:rPr lang="en-US" sz="2000" dirty="0"/>
              <a:t>Takeaways (all of these points only apply using the specific features we choose, still some patterns seem to be very strong):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“Tit for two tats” seems to the easiest algorithm to predict, which comes as a surprise, as ”tit for tat” would seem less complex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LogReg</a:t>
            </a:r>
            <a:r>
              <a:rPr lang="en-US" sz="2000" dirty="0"/>
              <a:t> performs better through-out the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Because of the playing-algorithm’s simplicity, there is not much more to learn after 200 rounds. To further improve the prediction, one would have to engineer better features or use Neural Network based approaches</a:t>
            </a:r>
          </a:p>
          <a:p>
            <a:pPr algn="l"/>
            <a:r>
              <a:rPr lang="en-US" sz="2000" dirty="0"/>
              <a:t>Important to note, is the fact that we did not only measure these results, but our code allows for the testing of all possible playing-algorithms in combination with all classification approaches for a selected number of rounds.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2D2A3E11-8517-6B7A-FEEB-1F08C66B6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56130"/>
              </p:ext>
            </p:extLst>
          </p:nvPr>
        </p:nvGraphicFramePr>
        <p:xfrm>
          <a:off x="5468570" y="4695246"/>
          <a:ext cx="6526928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866">
                  <a:extLst>
                    <a:ext uri="{9D8B030D-6E8A-4147-A177-3AD203B41FA5}">
                      <a16:colId xmlns:a16="http://schemas.microsoft.com/office/drawing/2014/main" val="701947588"/>
                    </a:ext>
                  </a:extLst>
                </a:gridCol>
                <a:gridCol w="815866">
                  <a:extLst>
                    <a:ext uri="{9D8B030D-6E8A-4147-A177-3AD203B41FA5}">
                      <a16:colId xmlns:a16="http://schemas.microsoft.com/office/drawing/2014/main" val="4275327864"/>
                    </a:ext>
                  </a:extLst>
                </a:gridCol>
                <a:gridCol w="815866">
                  <a:extLst>
                    <a:ext uri="{9D8B030D-6E8A-4147-A177-3AD203B41FA5}">
                      <a16:colId xmlns:a16="http://schemas.microsoft.com/office/drawing/2014/main" val="1373028543"/>
                    </a:ext>
                  </a:extLst>
                </a:gridCol>
                <a:gridCol w="815866">
                  <a:extLst>
                    <a:ext uri="{9D8B030D-6E8A-4147-A177-3AD203B41FA5}">
                      <a16:colId xmlns:a16="http://schemas.microsoft.com/office/drawing/2014/main" val="2228726234"/>
                    </a:ext>
                  </a:extLst>
                </a:gridCol>
                <a:gridCol w="815866">
                  <a:extLst>
                    <a:ext uri="{9D8B030D-6E8A-4147-A177-3AD203B41FA5}">
                      <a16:colId xmlns:a16="http://schemas.microsoft.com/office/drawing/2014/main" val="1067621078"/>
                    </a:ext>
                  </a:extLst>
                </a:gridCol>
                <a:gridCol w="815866">
                  <a:extLst>
                    <a:ext uri="{9D8B030D-6E8A-4147-A177-3AD203B41FA5}">
                      <a16:colId xmlns:a16="http://schemas.microsoft.com/office/drawing/2014/main" val="2922577285"/>
                    </a:ext>
                  </a:extLst>
                </a:gridCol>
                <a:gridCol w="815866">
                  <a:extLst>
                    <a:ext uri="{9D8B030D-6E8A-4147-A177-3AD203B41FA5}">
                      <a16:colId xmlns:a16="http://schemas.microsoft.com/office/drawing/2014/main" val="1577676980"/>
                    </a:ext>
                  </a:extLst>
                </a:gridCol>
                <a:gridCol w="815866">
                  <a:extLst>
                    <a:ext uri="{9D8B030D-6E8A-4147-A177-3AD203B41FA5}">
                      <a16:colId xmlns:a16="http://schemas.microsoft.com/office/drawing/2014/main" val="1278765806"/>
                    </a:ext>
                  </a:extLst>
                </a:gridCol>
              </a:tblGrid>
              <a:tr h="721825">
                <a:tc>
                  <a:txBody>
                    <a:bodyPr/>
                    <a:lstStyle/>
                    <a:p>
                      <a:r>
                        <a:rPr lang="en-US" sz="1400" dirty="0"/>
                        <a:t>Total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After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After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Correlation 1 and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Correlation 1 and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610603"/>
                  </a:ext>
                </a:extLst>
              </a:tr>
              <a:tr h="1343666">
                <a:tc>
                  <a:txBody>
                    <a:bodyPr/>
                    <a:lstStyle/>
                    <a:p>
                      <a:r>
                        <a:rPr lang="en-US" sz="1200" dirty="0"/>
                        <a:t>Normalized number of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Average response to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Average response to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Opponent’s last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Opponent’s penultimate response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Opponent’s third to last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Opponent’s last response * own penultimate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Opponent’s last response * own third to last response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9269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107AA4B-5D91-1708-C00D-68189CC31561}"/>
              </a:ext>
            </a:extLst>
          </p:cNvPr>
          <p:cNvSpPr txBox="1"/>
          <p:nvPr/>
        </p:nvSpPr>
        <p:spPr>
          <a:xfrm>
            <a:off x="7844931" y="4325914"/>
            <a:ext cx="177420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Features used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8842B-E9C3-AC2A-E554-BF456FEA647E}"/>
              </a:ext>
            </a:extLst>
          </p:cNvPr>
          <p:cNvSpPr txBox="1"/>
          <p:nvPr/>
        </p:nvSpPr>
        <p:spPr>
          <a:xfrm>
            <a:off x="7670" y="79946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Pascal and Bruno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16999ABF-8841-81C4-22BC-74CE82720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174" y="8697"/>
            <a:ext cx="6085719" cy="431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2919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238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 Next LT Pro Light</vt:lpstr>
      <vt:lpstr>Sitka Subheading</vt:lpstr>
      <vt:lpstr>PebbleVTI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Palau Fernandez</dc:creator>
  <cp:lastModifiedBy>Bruno Palau Fernandez</cp:lastModifiedBy>
  <cp:revision>3</cp:revision>
  <dcterms:created xsi:type="dcterms:W3CDTF">2023-01-02T10:10:16Z</dcterms:created>
  <dcterms:modified xsi:type="dcterms:W3CDTF">2023-01-02T15:26:49Z</dcterms:modified>
</cp:coreProperties>
</file>