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9"/>
    <p:restoredTop sz="94703"/>
  </p:normalViewPr>
  <p:slideViewPr>
    <p:cSldViewPr snapToGrid="0">
      <p:cViewPr>
        <p:scale>
          <a:sx n="118" d="100"/>
          <a:sy n="118" d="100"/>
        </p:scale>
        <p:origin x="6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4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9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8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12/2/22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1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6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1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5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8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980D-36FF-85DA-11AB-556F52869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30" y="-1068918"/>
            <a:ext cx="5521168" cy="3135379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Determination of the half-life of infected Cells in HIV using Virus Load Data from treated patients (~1.638 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737F8A6A-EC72-FB5E-B369-C7AC4A91A7F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1529" y="2074033"/>
                <a:ext cx="6382066" cy="345624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1200"/>
                  </a:lnSpc>
                  <a:spcBef>
                    <a:spcPts val="0"/>
                  </a:spcBef>
                </a:pP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 analytical and a computational approach was used to determine the half-life of infected cells (I) in a patient receiving treatment.</a:t>
                </a:r>
              </a:p>
              <a:p>
                <a:pPr>
                  <a:lnSpc>
                    <a:spcPts val="1200"/>
                  </a:lnSpc>
                  <a:spcBef>
                    <a:spcPts val="0"/>
                  </a:spcBef>
                </a:pP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was done using the T-I model and under the assumptions that V is proportional to I  and infection rate </a:t>
                </a:r>
                <a14:m>
                  <m:oMath xmlns:m="http://schemas.openxmlformats.org/officeDocument/2006/math">
                    <m:r>
                      <a:rPr lang="en-US" sz="1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0 (under treatment). Therefore: </a:t>
                </a:r>
              </a:p>
              <a:p>
                <a:pPr>
                  <a:lnSpc>
                    <a:spcPts val="1200"/>
                  </a:lnSpc>
                  <a:spcBef>
                    <a:spcPts val="0"/>
                  </a:spcBef>
                </a:pP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ts val="18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𝑑𝑇</m:t>
                        </m:r>
                      </m:num>
                      <m:den>
                        <m: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de-CH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de-CH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−</m:t>
                    </m:r>
                    <m:sSub>
                      <m:sSubPr>
                        <m:ctrlP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	(1)</a:t>
                </a:r>
              </a:p>
              <a:p>
                <a:pPr algn="ctr">
                  <a:lnSpc>
                    <a:spcPts val="1800"/>
                  </a:lnSpc>
                  <a:spcBef>
                    <a:spcPts val="0"/>
                  </a:spcBef>
                </a:pP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𝑑𝐼</m:t>
                        </m:r>
                      </m:num>
                      <m:den>
                        <m: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de-CH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sSub>
                      <m:sSubPr>
                        <m:ctrlP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sub>
                    </m:sSub>
                    <m:r>
                      <a:rPr lang="de-CH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  <m:r>
                      <a:rPr lang="de-CH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	(2)</a:t>
                </a:r>
              </a:p>
              <a:p>
                <a:pPr algn="ctr">
                  <a:lnSpc>
                    <a:spcPts val="18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  <m:d>
                      <m:dPr>
                        <m:ctrlP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de-CH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 </m:t>
                    </m:r>
                    <m:sSup>
                      <m:sSupPr>
                        <m:ctrlP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de-CH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CH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de-CH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sub>
                        </m:sSub>
                        <m: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(3)</a:t>
                </a:r>
              </a:p>
              <a:p>
                <a:pPr algn="ctr">
                  <a:lnSpc>
                    <a:spcPts val="1200"/>
                  </a:lnSpc>
                  <a:spcBef>
                    <a:spcPts val="0"/>
                  </a:spcBef>
                </a:pP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Bef>
                    <a:spcPts val="0"/>
                  </a:spcBef>
                </a:pP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death rate of the infected cells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de-CH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was derived using logarithmic transformation of the data and linear fitting, yielding the result* of - 0.42290 </a:t>
                </a:r>
                <a14:m>
                  <m:oMath xmlns:m="http://schemas.openxmlformats.org/officeDocument/2006/math">
                    <m:r>
                      <a:rPr lang="en-US" sz="1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de-CH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0.03076 </m:t>
                    </m:r>
                    <m:r>
                      <a:rPr lang="de-CH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𝑐𝑒𝑙𝑙𝑠</m:t>
                    </m:r>
                    <m:r>
                      <a:rPr lang="de-CH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de-CH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𝑑𝑎𝑦</m:t>
                    </m:r>
                  </m:oMath>
                </a14:m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Using the equation (3), the half-life follows to be 1.639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0.129 days (Fig.1).</a:t>
                </a:r>
              </a:p>
              <a:p>
                <a:pPr>
                  <a:lnSpc>
                    <a:spcPts val="1200"/>
                  </a:lnSpc>
                  <a:spcBef>
                    <a:spcPts val="0"/>
                  </a:spcBef>
                </a:pP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Computationally this was validated using the predictions of the model (red in Figure 1) by estimating the time at which half of the </a:t>
                </a:r>
                <a:r>
                  <a:rPr lang="en-US" sz="10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viria</a:t>
                </a: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have decayed, as can be seen in green in Figure 1.</a:t>
                </a:r>
              </a:p>
              <a:p>
                <a:pPr>
                  <a:lnSpc>
                    <a:spcPts val="1200"/>
                  </a:lnSpc>
                  <a:spcBef>
                    <a:spcPts val="0"/>
                  </a:spcBef>
                </a:pP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half-life of 1.64 is a relative short time when putting it into relation to the duration of the chronic phase in HIV and implies constant replication and therefore mutations of the virus inside the host.</a:t>
                </a:r>
              </a:p>
              <a:p>
                <a:pPr>
                  <a:lnSpc>
                    <a:spcPts val="1200"/>
                  </a:lnSpc>
                  <a:spcBef>
                    <a:spcPts val="0"/>
                  </a:spcBef>
                </a:pP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a treatment perspective the findings suggest that faster intervention should lead to better long-term results, independent of the treatment .</a:t>
                </a:r>
              </a:p>
              <a:p>
                <a:pPr>
                  <a:lnSpc>
                    <a:spcPts val="1200"/>
                  </a:lnSpc>
                  <a:spcBef>
                    <a:spcPts val="0"/>
                  </a:spcBef>
                </a:pP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Bef>
                    <a:spcPts val="0"/>
                  </a:spcBef>
                </a:pP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(*p-value: 1.6 * 10</a:t>
                </a:r>
                <a:r>
                  <a:rPr lang="en-US" sz="1000" baseline="30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-9</a:t>
                </a: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737F8A6A-EC72-FB5E-B369-C7AC4A91A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1529" y="2074033"/>
                <a:ext cx="6382066" cy="3456246"/>
              </a:xfrm>
              <a:blipFill>
                <a:blip r:embed="rId2"/>
                <a:stretch>
                  <a:fillRect r="-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DC65DC5-7EF9-1FB9-C009-EA0E23F15899}"/>
              </a:ext>
            </a:extLst>
          </p:cNvPr>
          <p:cNvSpPr txBox="1"/>
          <p:nvPr/>
        </p:nvSpPr>
        <p:spPr>
          <a:xfrm>
            <a:off x="7456714" y="5780314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Gioia</a:t>
            </a:r>
            <a:r>
              <a:rPr lang="en-US" sz="1200" dirty="0"/>
              <a:t> Wick, Bruno Palau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009F3C8-558D-91EB-286C-C90C50F1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595" y="1212562"/>
            <a:ext cx="5419262" cy="34562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FCFCBA4-28AE-E892-A08E-10AFA6184AA4}"/>
              </a:ext>
            </a:extLst>
          </p:cNvPr>
          <p:cNvSpPr txBox="1"/>
          <p:nvPr/>
        </p:nvSpPr>
        <p:spPr>
          <a:xfrm>
            <a:off x="6513595" y="4691331"/>
            <a:ext cx="54192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Figure 1: Decay of </a:t>
            </a:r>
            <a:r>
              <a:rPr lang="en-US" sz="1100" dirty="0" err="1"/>
              <a:t>Viria</a:t>
            </a:r>
            <a:r>
              <a:rPr lang="en-US" sz="1100" dirty="0"/>
              <a:t> in a treated patient. The original data is depicted in blue and the predicted data from a linear model in red. The computationally determined half-time is marked in black.</a:t>
            </a:r>
          </a:p>
        </p:txBody>
      </p:sp>
    </p:spTree>
    <p:extLst>
      <p:ext uri="{BB962C8B-B14F-4D97-AF65-F5344CB8AC3E}">
        <p14:creationId xmlns:p14="http://schemas.microsoft.com/office/powerpoint/2010/main" val="4175698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{436C6402-8E0F-6A43-BC04-DDB276E61E89}tf10001124_mac</Template>
  <TotalTime>148</TotalTime>
  <Words>306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Corbel</vt:lpstr>
      <vt:lpstr>Wingdings 2</vt:lpstr>
      <vt:lpstr>Frame</vt:lpstr>
      <vt:lpstr>Determination of the half-life of infected Cells in HIV using Virus Load Data from treated patients (~1.638 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Palau Fernandez</dc:creator>
  <cp:lastModifiedBy>Bruno Palau Fernandez</cp:lastModifiedBy>
  <cp:revision>8</cp:revision>
  <dcterms:created xsi:type="dcterms:W3CDTF">2022-12-02T14:57:10Z</dcterms:created>
  <dcterms:modified xsi:type="dcterms:W3CDTF">2022-12-02T17:25:26Z</dcterms:modified>
</cp:coreProperties>
</file>