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ustomXml" Target="../customXml/item3.xml"/><Relationship Id="rId3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1.xml"/><Relationship Id="rId16" Type="http://schemas.openxmlformats.org/officeDocument/2006/relationships/customXml" Target="../customXml/item1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F47B72F-4F38-4DC2-BAC8-50F2C628FEC7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9" name="Google Shape;427;p15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08F4E24-BE34-48D1-9B6D-8F60A7ABF95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2" name="Google Shape;427;p15:notes_2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FBE252C-283A-4E46-BA30-DE6129C877E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Google Shape;427;p15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FBD5868-FF8E-4A4B-9D4B-FBE852F3446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Google Shape;427;p15:notes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DFFF061-D2DA-4575-9350-585031051901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Google Shape;427;p15:notes_1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5D14681-09E3-4270-B947-DE4846DACA0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Google Shape;427;p15:notes_6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CF63214-B8C2-44D1-B63B-1D2DBF3FD65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0" name="Google Shape;427;p15:notes_7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A574935-76F3-4A2A-BC2C-8F6D3CC1C98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3" name="Google Shape;427;p15:notes_8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9F39CEC-BE08-4337-9BE8-ED6096A605C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6" name="Google Shape;427;p15:notes_0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C00743E-2CE7-447A-9A48-515DCE7498E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186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5;p24"/>
          <p:cNvSpPr/>
          <p:nvPr/>
        </p:nvSpPr>
        <p:spPr>
          <a:xfrm>
            <a:off x="11481480" y="54360"/>
            <a:ext cx="70956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#interna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122;p2"/>
          <p:cNvGrpSpPr/>
          <p:nvPr/>
        </p:nvGrpSpPr>
        <p:grpSpPr>
          <a:xfrm>
            <a:off x="5511240" y="1919880"/>
            <a:ext cx="6261120" cy="4161960"/>
            <a:chOff x="5511240" y="1919880"/>
            <a:chExt cx="6261120" cy="4161960"/>
          </a:xfrm>
        </p:grpSpPr>
        <p:grpSp>
          <p:nvGrpSpPr>
            <p:cNvPr id="46" name="Google Shape;123;p2"/>
            <p:cNvGrpSpPr/>
            <p:nvPr/>
          </p:nvGrpSpPr>
          <p:grpSpPr>
            <a:xfrm>
              <a:off x="7641360" y="4233600"/>
              <a:ext cx="1475280" cy="1731600"/>
              <a:chOff x="7641360" y="4233600"/>
              <a:chExt cx="1475280" cy="1731600"/>
            </a:xfrm>
          </p:grpSpPr>
          <p:sp>
            <p:nvSpPr>
              <p:cNvPr id="47" name="Google Shape;124;p2"/>
              <p:cNvSpPr/>
              <p:nvPr/>
            </p:nvSpPr>
            <p:spPr>
              <a:xfrm>
                <a:off x="8379360" y="4654800"/>
                <a:ext cx="736920" cy="1310400"/>
              </a:xfrm>
              <a:custGeom>
                <a:avLst/>
                <a:gdLst/>
                <a:ahLst/>
                <a:rect l="l" t="t" r="r" b="b"/>
                <a:pathLst>
                  <a:path w="1217294" h="2162809">
                    <a:moveTo>
                      <a:pt x="1217114" y="0"/>
                    </a:moveTo>
                    <a:lnTo>
                      <a:pt x="0" y="720878"/>
                    </a:lnTo>
                    <a:lnTo>
                      <a:pt x="0" y="2162646"/>
                    </a:lnTo>
                  </a:path>
                </a:pathLst>
              </a:custGeom>
              <a:noFill/>
              <a:ln w="33480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" name="Google Shape;125;p2"/>
              <p:cNvSpPr/>
              <p:nvPr/>
            </p:nvSpPr>
            <p:spPr>
              <a:xfrm>
                <a:off x="7641360" y="4654800"/>
                <a:ext cx="736920" cy="1310400"/>
              </a:xfrm>
              <a:custGeom>
                <a:avLst/>
                <a:gdLst/>
                <a:ahLst/>
                <a:rect l="l" t="t" r="r" b="b"/>
                <a:pathLst>
                  <a:path w="1217294" h="2162809">
                    <a:moveTo>
                      <a:pt x="1217114" y="2162646"/>
                    </a:moveTo>
                    <a:lnTo>
                      <a:pt x="0" y="1441767"/>
                    </a:lnTo>
                    <a:lnTo>
                      <a:pt x="0" y="0"/>
                    </a:lnTo>
                    <a:lnTo>
                      <a:pt x="1217114" y="720889"/>
                    </a:lnTo>
                    <a:lnTo>
                      <a:pt x="1217114" y="2162646"/>
                    </a:lnTo>
                    <a:close/>
                  </a:path>
                </a:pathLst>
              </a:custGeom>
              <a:noFill/>
              <a:ln w="33480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Google Shape;126;p2"/>
              <p:cNvSpPr/>
              <p:nvPr/>
            </p:nvSpPr>
            <p:spPr>
              <a:xfrm>
                <a:off x="7641360" y="4233600"/>
                <a:ext cx="1475280" cy="857160"/>
              </a:xfrm>
              <a:custGeom>
                <a:avLst/>
                <a:gdLst/>
                <a:ahLst/>
                <a:rect l="l" t="t" r="r" b="b"/>
                <a:pathLst>
                  <a:path w="2434590" h="1415415">
                    <a:moveTo>
                      <a:pt x="2434240" y="694251"/>
                    </a:moveTo>
                    <a:lnTo>
                      <a:pt x="1217125" y="0"/>
                    </a:lnTo>
                    <a:lnTo>
                      <a:pt x="0" y="694251"/>
                    </a:lnTo>
                    <a:lnTo>
                      <a:pt x="1217125" y="1415129"/>
                    </a:lnTo>
                    <a:lnTo>
                      <a:pt x="2434240" y="694251"/>
                    </a:lnTo>
                    <a:close/>
                  </a:path>
                </a:pathLst>
              </a:custGeom>
              <a:noFill/>
              <a:ln w="33480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0" name="Google Shape;127;p2"/>
            <p:cNvGrpSpPr/>
            <p:nvPr/>
          </p:nvGrpSpPr>
          <p:grpSpPr>
            <a:xfrm>
              <a:off x="7641360" y="2197800"/>
              <a:ext cx="1475280" cy="1731240"/>
              <a:chOff x="7641360" y="2197800"/>
              <a:chExt cx="1475280" cy="1731240"/>
            </a:xfrm>
          </p:grpSpPr>
          <p:sp>
            <p:nvSpPr>
              <p:cNvPr id="51" name="Google Shape;128;p2"/>
              <p:cNvSpPr/>
              <p:nvPr/>
            </p:nvSpPr>
            <p:spPr>
              <a:xfrm>
                <a:off x="7641360" y="2618640"/>
                <a:ext cx="1475280" cy="1310400"/>
              </a:xfrm>
              <a:custGeom>
                <a:avLst/>
                <a:gdLst/>
                <a:ahLst/>
                <a:rect l="l" t="t" r="r" b="b"/>
                <a:pathLst>
                  <a:path w="2434590" h="2162810">
                    <a:moveTo>
                      <a:pt x="1217114" y="2162646"/>
                    </a:moveTo>
                    <a:lnTo>
                      <a:pt x="2434229" y="1441767"/>
                    </a:lnTo>
                    <a:lnTo>
                      <a:pt x="2434229" y="0"/>
                    </a:lnTo>
                    <a:lnTo>
                      <a:pt x="1217114" y="720878"/>
                    </a:lnTo>
                    <a:lnTo>
                      <a:pt x="1217114" y="2162646"/>
                    </a:lnTo>
                    <a:close/>
                    <a:moveTo>
                      <a:pt x="1217114" y="2162646"/>
                    </a:moveTo>
                    <a:lnTo>
                      <a:pt x="0" y="1441767"/>
                    </a:lnTo>
                    <a:lnTo>
                      <a:pt x="0" y="0"/>
                    </a:lnTo>
                    <a:lnTo>
                      <a:pt x="1217114" y="720878"/>
                    </a:lnTo>
                    <a:lnTo>
                      <a:pt x="1217114" y="2162646"/>
                    </a:lnTo>
                    <a:close/>
                  </a:path>
                </a:pathLst>
              </a:custGeom>
              <a:noFill/>
              <a:ln w="33480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" name="Google Shape;129;p2"/>
              <p:cNvSpPr/>
              <p:nvPr/>
            </p:nvSpPr>
            <p:spPr>
              <a:xfrm>
                <a:off x="7641360" y="2197800"/>
                <a:ext cx="1475280" cy="857160"/>
              </a:xfrm>
              <a:custGeom>
                <a:avLst/>
                <a:gdLst/>
                <a:ahLst/>
                <a:rect l="l" t="t" r="r" b="b"/>
                <a:pathLst>
                  <a:path w="2434590" h="1415414">
                    <a:moveTo>
                      <a:pt x="1217125" y="0"/>
                    </a:moveTo>
                    <a:lnTo>
                      <a:pt x="0" y="694261"/>
                    </a:lnTo>
                    <a:lnTo>
                      <a:pt x="1217125" y="1415140"/>
                    </a:lnTo>
                    <a:lnTo>
                      <a:pt x="2434240" y="694261"/>
                    </a:lnTo>
                    <a:lnTo>
                      <a:pt x="1217125" y="0"/>
                    </a:lnTo>
                    <a:close/>
                  </a:path>
                </a:pathLst>
              </a:custGeom>
              <a:solidFill>
                <a:srgbClr val="efef3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Google Shape;130;p2"/>
              <p:cNvSpPr/>
              <p:nvPr/>
            </p:nvSpPr>
            <p:spPr>
              <a:xfrm>
                <a:off x="7641360" y="2197800"/>
                <a:ext cx="1475280" cy="857160"/>
              </a:xfrm>
              <a:custGeom>
                <a:avLst/>
                <a:gdLst/>
                <a:ahLst/>
                <a:rect l="l" t="t" r="r" b="b"/>
                <a:pathLst>
                  <a:path w="2434590" h="1415414">
                    <a:moveTo>
                      <a:pt x="2434240" y="694261"/>
                    </a:moveTo>
                    <a:lnTo>
                      <a:pt x="1217125" y="0"/>
                    </a:lnTo>
                    <a:lnTo>
                      <a:pt x="0" y="694261"/>
                    </a:lnTo>
                    <a:lnTo>
                      <a:pt x="1217125" y="1415140"/>
                    </a:lnTo>
                    <a:lnTo>
                      <a:pt x="2434240" y="694261"/>
                    </a:lnTo>
                    <a:close/>
                  </a:path>
                </a:pathLst>
              </a:custGeom>
              <a:noFill/>
              <a:ln w="33480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4" name="Google Shape;131;p2"/>
            <p:cNvSpPr/>
            <p:nvPr/>
          </p:nvSpPr>
          <p:spPr>
            <a:xfrm>
              <a:off x="6535440" y="5727600"/>
              <a:ext cx="495360" cy="287280"/>
            </a:xfrm>
            <a:custGeom>
              <a:avLst/>
              <a:gdLst/>
              <a:ahLst/>
              <a:rect l="l" t="t" r="r" b="b"/>
              <a:pathLst>
                <a:path w="818515" h="475615">
                  <a:moveTo>
                    <a:pt x="409034" y="0"/>
                  </a:moveTo>
                  <a:lnTo>
                    <a:pt x="0" y="233312"/>
                  </a:lnTo>
                  <a:lnTo>
                    <a:pt x="409034" y="475577"/>
                  </a:lnTo>
                  <a:lnTo>
                    <a:pt x="818058" y="233312"/>
                  </a:lnTo>
                  <a:lnTo>
                    <a:pt x="4090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Google Shape;132;p2"/>
            <p:cNvSpPr/>
            <p:nvPr/>
          </p:nvSpPr>
          <p:spPr>
            <a:xfrm>
              <a:off x="11277000" y="4288320"/>
              <a:ext cx="495360" cy="287280"/>
            </a:xfrm>
            <a:custGeom>
              <a:avLst/>
              <a:gdLst/>
              <a:ahLst/>
              <a:rect l="l" t="t" r="r" b="b"/>
              <a:pathLst>
                <a:path w="818515" h="475615">
                  <a:moveTo>
                    <a:pt x="409034" y="0"/>
                  </a:moveTo>
                  <a:lnTo>
                    <a:pt x="0" y="233312"/>
                  </a:lnTo>
                  <a:lnTo>
                    <a:pt x="409034" y="475577"/>
                  </a:lnTo>
                  <a:lnTo>
                    <a:pt x="818058" y="233312"/>
                  </a:lnTo>
                  <a:lnTo>
                    <a:pt x="4090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6" name="Google Shape;133;p2"/>
            <p:cNvGrpSpPr/>
            <p:nvPr/>
          </p:nvGrpSpPr>
          <p:grpSpPr>
            <a:xfrm>
              <a:off x="8748360" y="3219120"/>
              <a:ext cx="2106360" cy="857160"/>
              <a:chOff x="8748360" y="3219120"/>
              <a:chExt cx="2106360" cy="857160"/>
            </a:xfrm>
          </p:grpSpPr>
          <p:sp>
            <p:nvSpPr>
              <p:cNvPr id="57" name="Google Shape;134;p2"/>
              <p:cNvSpPr/>
              <p:nvPr/>
            </p:nvSpPr>
            <p:spPr>
              <a:xfrm>
                <a:off x="8748360" y="3274560"/>
                <a:ext cx="630000" cy="364680"/>
              </a:xfrm>
              <a:custGeom>
                <a:avLst/>
                <a:gdLst/>
                <a:ahLst/>
                <a:rect l="l" t="t" r="r" b="b"/>
                <a:pathLst>
                  <a:path w="1040765" h="603250">
                    <a:moveTo>
                      <a:pt x="0" y="0"/>
                    </a:moveTo>
                    <a:lnTo>
                      <a:pt x="1040764" y="603175"/>
                    </a:lnTo>
                  </a:path>
                </a:pathLst>
              </a:custGeom>
              <a:noFill/>
              <a:ln w="33480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" name="Google Shape;135;p2"/>
              <p:cNvSpPr/>
              <p:nvPr/>
            </p:nvSpPr>
            <p:spPr>
              <a:xfrm>
                <a:off x="9379440" y="3219120"/>
                <a:ext cx="1475280" cy="857160"/>
              </a:xfrm>
              <a:custGeom>
                <a:avLst/>
                <a:gdLst/>
                <a:ahLst/>
                <a:rect l="l" t="t" r="r" b="b"/>
                <a:pathLst>
                  <a:path w="2434590" h="1415415">
                    <a:moveTo>
                      <a:pt x="1217125" y="0"/>
                    </a:moveTo>
                    <a:lnTo>
                      <a:pt x="0" y="694261"/>
                    </a:lnTo>
                    <a:lnTo>
                      <a:pt x="1217125" y="1415140"/>
                    </a:lnTo>
                    <a:lnTo>
                      <a:pt x="2434250" y="694261"/>
                    </a:lnTo>
                    <a:lnTo>
                      <a:pt x="1217125" y="0"/>
                    </a:lnTo>
                    <a:close/>
                  </a:path>
                </a:pathLst>
              </a:custGeom>
              <a:solidFill>
                <a:srgbClr val="9186a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9" name="Google Shape;136;p2"/>
            <p:cNvSpPr/>
            <p:nvPr/>
          </p:nvSpPr>
          <p:spPr>
            <a:xfrm>
              <a:off x="7379280" y="3274560"/>
              <a:ext cx="630000" cy="364680"/>
            </a:xfrm>
            <a:custGeom>
              <a:avLst/>
              <a:gdLst/>
              <a:ahLst/>
              <a:rect l="l" t="t" r="r" b="b"/>
              <a:pathLst>
                <a:path w="1040765" h="603250">
                  <a:moveTo>
                    <a:pt x="1040764" y="0"/>
                  </a:moveTo>
                  <a:lnTo>
                    <a:pt x="0" y="603175"/>
                  </a:lnTo>
                </a:path>
              </a:pathLst>
            </a:custGeom>
            <a:noFill/>
            <a:ln w="33480">
              <a:solidFill>
                <a:srgbClr val="ffff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Google Shape;137;p2"/>
            <p:cNvSpPr/>
            <p:nvPr/>
          </p:nvSpPr>
          <p:spPr>
            <a:xfrm>
              <a:off x="9117360" y="4295880"/>
              <a:ext cx="630000" cy="357840"/>
            </a:xfrm>
            <a:custGeom>
              <a:avLst/>
              <a:gdLst/>
              <a:ahLst/>
              <a:rect l="l" t="t" r="r" b="b"/>
              <a:pathLst>
                <a:path w="1040765" h="591820">
                  <a:moveTo>
                    <a:pt x="1040764" y="0"/>
                  </a:moveTo>
                  <a:lnTo>
                    <a:pt x="0" y="591678"/>
                  </a:lnTo>
                </a:path>
              </a:pathLst>
            </a:custGeom>
            <a:noFill/>
            <a:ln w="33480">
              <a:solidFill>
                <a:srgbClr val="ffff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1" name="Google Shape;138;p2"/>
            <p:cNvGrpSpPr/>
            <p:nvPr/>
          </p:nvGrpSpPr>
          <p:grpSpPr>
            <a:xfrm>
              <a:off x="5902920" y="3640320"/>
              <a:ext cx="1737360" cy="1310400"/>
              <a:chOff x="5902920" y="3640320"/>
              <a:chExt cx="1737360" cy="1310400"/>
            </a:xfrm>
          </p:grpSpPr>
          <p:sp>
            <p:nvSpPr>
              <p:cNvPr id="62" name="Google Shape;139;p2"/>
              <p:cNvSpPr/>
              <p:nvPr/>
            </p:nvSpPr>
            <p:spPr>
              <a:xfrm>
                <a:off x="7010280" y="4295880"/>
                <a:ext cx="630000" cy="357840"/>
              </a:xfrm>
              <a:custGeom>
                <a:avLst/>
                <a:gdLst/>
                <a:ahLst/>
                <a:rect l="l" t="t" r="r" b="b"/>
                <a:pathLst>
                  <a:path w="1040765" h="591820">
                    <a:moveTo>
                      <a:pt x="0" y="0"/>
                    </a:moveTo>
                    <a:lnTo>
                      <a:pt x="1040764" y="591678"/>
                    </a:lnTo>
                  </a:path>
                </a:pathLst>
              </a:custGeom>
              <a:noFill/>
              <a:ln w="33480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Google Shape;140;p2"/>
              <p:cNvSpPr/>
              <p:nvPr/>
            </p:nvSpPr>
            <p:spPr>
              <a:xfrm>
                <a:off x="6641280" y="3640320"/>
                <a:ext cx="736920" cy="1310400"/>
              </a:xfrm>
              <a:custGeom>
                <a:avLst/>
                <a:gdLst/>
                <a:ahLst/>
                <a:rect l="l" t="t" r="r" b="b"/>
                <a:pathLst>
                  <a:path w="1217295" h="2162809">
                    <a:moveTo>
                      <a:pt x="0" y="2162646"/>
                    </a:moveTo>
                    <a:lnTo>
                      <a:pt x="1217114" y="1441767"/>
                    </a:lnTo>
                    <a:lnTo>
                      <a:pt x="1217114" y="0"/>
                    </a:lnTo>
                    <a:lnTo>
                      <a:pt x="0" y="720878"/>
                    </a:lnTo>
                    <a:lnTo>
                      <a:pt x="0" y="2162646"/>
                    </a:lnTo>
                    <a:close/>
                  </a:path>
                </a:pathLst>
              </a:custGeom>
              <a:noFill/>
              <a:ln w="33480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Google Shape;141;p2"/>
              <p:cNvSpPr/>
              <p:nvPr/>
            </p:nvSpPr>
            <p:spPr>
              <a:xfrm>
                <a:off x="5902920" y="3640320"/>
                <a:ext cx="736920" cy="1310400"/>
              </a:xfrm>
              <a:custGeom>
                <a:avLst/>
                <a:gdLst/>
                <a:ahLst/>
                <a:rect l="l" t="t" r="r" b="b"/>
                <a:pathLst>
                  <a:path w="1217295" h="2162809">
                    <a:moveTo>
                      <a:pt x="0" y="0"/>
                    </a:moveTo>
                    <a:lnTo>
                      <a:pt x="1217114" y="720878"/>
                    </a:lnTo>
                    <a:lnTo>
                      <a:pt x="1217114" y="2162646"/>
                    </a:lnTo>
                  </a:path>
                </a:pathLst>
              </a:custGeom>
              <a:noFill/>
              <a:ln w="33480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5" name="Google Shape;142;p2"/>
            <p:cNvGrpSpPr/>
            <p:nvPr/>
          </p:nvGrpSpPr>
          <p:grpSpPr>
            <a:xfrm>
              <a:off x="9379440" y="3640320"/>
              <a:ext cx="1474920" cy="1310400"/>
              <a:chOff x="9379440" y="3640320"/>
              <a:chExt cx="1474920" cy="1310400"/>
            </a:xfrm>
          </p:grpSpPr>
          <p:sp>
            <p:nvSpPr>
              <p:cNvPr id="66" name="Google Shape;143;p2"/>
              <p:cNvSpPr/>
              <p:nvPr/>
            </p:nvSpPr>
            <p:spPr>
              <a:xfrm>
                <a:off x="10117440" y="3640320"/>
                <a:ext cx="736920" cy="873360"/>
              </a:xfrm>
              <a:custGeom>
                <a:avLst/>
                <a:gdLst/>
                <a:ahLst/>
                <a:rect l="l" t="t" r="r" b="b"/>
                <a:pathLst>
                  <a:path w="1217294" h="1442084">
                    <a:moveTo>
                      <a:pt x="1217125" y="1441767"/>
                    </a:moveTo>
                    <a:lnTo>
                      <a:pt x="1217125" y="0"/>
                    </a:lnTo>
                    <a:lnTo>
                      <a:pt x="0" y="720889"/>
                    </a:lnTo>
                  </a:path>
                </a:pathLst>
              </a:custGeom>
              <a:noFill/>
              <a:ln w="33480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Google Shape;144;p2"/>
              <p:cNvSpPr/>
              <p:nvPr/>
            </p:nvSpPr>
            <p:spPr>
              <a:xfrm>
                <a:off x="9379440" y="3640320"/>
                <a:ext cx="736920" cy="1310400"/>
              </a:xfrm>
              <a:custGeom>
                <a:avLst/>
                <a:gdLst/>
                <a:ahLst/>
                <a:rect l="l" t="t" r="r" b="b"/>
                <a:pathLst>
                  <a:path w="1217294" h="2162809">
                    <a:moveTo>
                      <a:pt x="1217114" y="2162646"/>
                    </a:moveTo>
                    <a:lnTo>
                      <a:pt x="0" y="1441767"/>
                    </a:lnTo>
                    <a:lnTo>
                      <a:pt x="0" y="0"/>
                    </a:lnTo>
                    <a:lnTo>
                      <a:pt x="1217114" y="720878"/>
                    </a:lnTo>
                    <a:lnTo>
                      <a:pt x="1217114" y="2162646"/>
                    </a:lnTo>
                    <a:close/>
                  </a:path>
                </a:pathLst>
              </a:custGeom>
              <a:noFill/>
              <a:ln w="33480">
                <a:solidFill>
                  <a:srgbClr val="ffff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8" name="Google Shape;145;p2"/>
            <p:cNvSpPr/>
            <p:nvPr/>
          </p:nvSpPr>
          <p:spPr>
            <a:xfrm>
              <a:off x="5511240" y="1978200"/>
              <a:ext cx="1522080" cy="916560"/>
            </a:xfrm>
            <a:custGeom>
              <a:avLst/>
              <a:gdLst/>
              <a:ahLst/>
              <a:rect l="l" t="t" r="r" b="b"/>
              <a:pathLst>
                <a:path w="2512059" h="1513204">
                  <a:moveTo>
                    <a:pt x="0" y="0"/>
                  </a:moveTo>
                  <a:lnTo>
                    <a:pt x="2512007" y="1513095"/>
                  </a:lnTo>
                </a:path>
              </a:pathLst>
            </a:custGeom>
            <a:noFill/>
            <a:ln w="33480">
              <a:solidFill>
                <a:srgbClr val="ffff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Google Shape;146;p2"/>
            <p:cNvSpPr/>
            <p:nvPr/>
          </p:nvSpPr>
          <p:spPr>
            <a:xfrm>
              <a:off x="5777280" y="4536720"/>
              <a:ext cx="713880" cy="422640"/>
            </a:xfrm>
            <a:custGeom>
              <a:avLst/>
              <a:gdLst/>
              <a:ahLst/>
              <a:rect l="l" t="t" r="r" b="b"/>
              <a:pathLst>
                <a:path w="1179195" h="698500">
                  <a:moveTo>
                    <a:pt x="0" y="0"/>
                  </a:moveTo>
                  <a:lnTo>
                    <a:pt x="1178969" y="698282"/>
                  </a:lnTo>
                </a:path>
              </a:pathLst>
            </a:custGeom>
            <a:noFill/>
            <a:ln w="334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Google Shape;147;p2"/>
            <p:cNvSpPr/>
            <p:nvPr/>
          </p:nvSpPr>
          <p:spPr>
            <a:xfrm>
              <a:off x="10730520" y="2713320"/>
              <a:ext cx="628920" cy="371880"/>
            </a:xfrm>
            <a:custGeom>
              <a:avLst/>
              <a:gdLst/>
              <a:ahLst/>
              <a:rect l="l" t="t" r="r" b="b"/>
              <a:pathLst>
                <a:path w="1038859" h="615314">
                  <a:moveTo>
                    <a:pt x="0" y="0"/>
                  </a:moveTo>
                  <a:lnTo>
                    <a:pt x="1038816" y="615269"/>
                  </a:lnTo>
                </a:path>
              </a:pathLst>
            </a:custGeom>
            <a:noFill/>
            <a:ln w="334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Google Shape;148;p2"/>
            <p:cNvSpPr/>
            <p:nvPr/>
          </p:nvSpPr>
          <p:spPr>
            <a:xfrm>
              <a:off x="5726520" y="4817160"/>
              <a:ext cx="1240200" cy="734400"/>
            </a:xfrm>
            <a:custGeom>
              <a:avLst/>
              <a:gdLst/>
              <a:ahLst/>
              <a:rect l="l" t="t" r="r" b="b"/>
              <a:pathLst>
                <a:path w="2047240" h="1212850">
                  <a:moveTo>
                    <a:pt x="0" y="0"/>
                  </a:moveTo>
                  <a:lnTo>
                    <a:pt x="2046838" y="1212308"/>
                  </a:lnTo>
                </a:path>
              </a:pathLst>
            </a:custGeom>
            <a:noFill/>
            <a:ln w="334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Google Shape;149;p2"/>
            <p:cNvSpPr/>
            <p:nvPr/>
          </p:nvSpPr>
          <p:spPr>
            <a:xfrm>
              <a:off x="9765720" y="1919880"/>
              <a:ext cx="187200" cy="186840"/>
            </a:xfrm>
            <a:custGeom>
              <a:avLst/>
              <a:gdLst/>
              <a:ahLst/>
              <a:rect l="l" t="t" r="r" b="b"/>
              <a:pathLst>
                <a:path w="310515" h="309879">
                  <a:moveTo>
                    <a:pt x="143179" y="0"/>
                  </a:moveTo>
                  <a:lnTo>
                    <a:pt x="102091" y="8734"/>
                  </a:lnTo>
                  <a:lnTo>
                    <a:pt x="64189" y="28789"/>
                  </a:lnTo>
                  <a:lnTo>
                    <a:pt x="30375" y="62111"/>
                  </a:lnTo>
                  <a:lnTo>
                    <a:pt x="8922" y="102079"/>
                  </a:lnTo>
                  <a:lnTo>
                    <a:pt x="0" y="145741"/>
                  </a:lnTo>
                  <a:lnTo>
                    <a:pt x="3780" y="190145"/>
                  </a:lnTo>
                  <a:lnTo>
                    <a:pt x="20435" y="232338"/>
                  </a:lnTo>
                  <a:lnTo>
                    <a:pt x="50137" y="269368"/>
                  </a:lnTo>
                  <a:lnTo>
                    <a:pt x="85452" y="293698"/>
                  </a:lnTo>
                  <a:lnTo>
                    <a:pt x="125247" y="307156"/>
                  </a:lnTo>
                  <a:lnTo>
                    <a:pt x="166967" y="309592"/>
                  </a:lnTo>
                  <a:lnTo>
                    <a:pt x="208054" y="300857"/>
                  </a:lnTo>
                  <a:lnTo>
                    <a:pt x="245953" y="280802"/>
                  </a:lnTo>
                  <a:lnTo>
                    <a:pt x="279767" y="247480"/>
                  </a:lnTo>
                  <a:lnTo>
                    <a:pt x="301222" y="207512"/>
                  </a:lnTo>
                  <a:lnTo>
                    <a:pt x="310146" y="163850"/>
                  </a:lnTo>
                  <a:lnTo>
                    <a:pt x="306366" y="119447"/>
                  </a:lnTo>
                  <a:lnTo>
                    <a:pt x="289710" y="77254"/>
                  </a:lnTo>
                  <a:lnTo>
                    <a:pt x="260005" y="40223"/>
                  </a:lnTo>
                  <a:lnTo>
                    <a:pt x="224690" y="15893"/>
                  </a:lnTo>
                  <a:lnTo>
                    <a:pt x="184897" y="2436"/>
                  </a:lnTo>
                  <a:lnTo>
                    <a:pt x="14317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Google Shape;150;p2"/>
            <p:cNvSpPr/>
            <p:nvPr/>
          </p:nvSpPr>
          <p:spPr>
            <a:xfrm>
              <a:off x="11045520" y="4003200"/>
              <a:ext cx="85320" cy="8532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" name="Google Shape;151;p2"/>
            <p:cNvSpPr/>
            <p:nvPr/>
          </p:nvSpPr>
          <p:spPr>
            <a:xfrm>
              <a:off x="6604200" y="3129480"/>
              <a:ext cx="178200" cy="178200"/>
            </a:xfrm>
            <a:custGeom>
              <a:avLst/>
              <a:gdLst/>
              <a:ahLst/>
              <a:rect l="l" t="t" r="r" b="b"/>
              <a:pathLst>
                <a:path w="295909" h="295910">
                  <a:moveTo>
                    <a:pt x="147733" y="0"/>
                  </a:moveTo>
                  <a:lnTo>
                    <a:pt x="101039" y="7531"/>
                  </a:lnTo>
                  <a:lnTo>
                    <a:pt x="60484" y="28505"/>
                  </a:lnTo>
                  <a:lnTo>
                    <a:pt x="28504" y="60487"/>
                  </a:lnTo>
                  <a:lnTo>
                    <a:pt x="7531" y="101044"/>
                  </a:lnTo>
                  <a:lnTo>
                    <a:pt x="0" y="147744"/>
                  </a:lnTo>
                  <a:lnTo>
                    <a:pt x="7531" y="194438"/>
                  </a:lnTo>
                  <a:lnTo>
                    <a:pt x="28504" y="234992"/>
                  </a:lnTo>
                  <a:lnTo>
                    <a:pt x="60484" y="266973"/>
                  </a:lnTo>
                  <a:lnTo>
                    <a:pt x="101039" y="287946"/>
                  </a:lnTo>
                  <a:lnTo>
                    <a:pt x="147733" y="295477"/>
                  </a:lnTo>
                  <a:lnTo>
                    <a:pt x="194428" y="287946"/>
                  </a:lnTo>
                  <a:lnTo>
                    <a:pt x="234982" y="266973"/>
                  </a:lnTo>
                  <a:lnTo>
                    <a:pt x="266962" y="234992"/>
                  </a:lnTo>
                  <a:lnTo>
                    <a:pt x="287935" y="194438"/>
                  </a:lnTo>
                  <a:lnTo>
                    <a:pt x="295467" y="147744"/>
                  </a:lnTo>
                  <a:lnTo>
                    <a:pt x="287935" y="101044"/>
                  </a:lnTo>
                  <a:lnTo>
                    <a:pt x="266962" y="60487"/>
                  </a:lnTo>
                  <a:lnTo>
                    <a:pt x="234982" y="28505"/>
                  </a:lnTo>
                  <a:lnTo>
                    <a:pt x="194428" y="7531"/>
                  </a:lnTo>
                  <a:lnTo>
                    <a:pt x="14773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Google Shape;152;p2"/>
            <p:cNvSpPr/>
            <p:nvPr/>
          </p:nvSpPr>
          <p:spPr>
            <a:xfrm>
              <a:off x="9275760" y="5509440"/>
              <a:ext cx="292320" cy="292320"/>
            </a:xfrm>
            <a:custGeom>
              <a:avLst/>
              <a:gdLst/>
              <a:ahLst/>
              <a:rect l="l" t="t" r="r" b="b"/>
              <a:pathLst>
                <a:path w="483869" h="483870">
                  <a:moveTo>
                    <a:pt x="100101" y="45419"/>
                  </a:moveTo>
                  <a:lnTo>
                    <a:pt x="66164" y="75097"/>
                  </a:lnTo>
                  <a:lnTo>
                    <a:pt x="39127" y="109169"/>
                  </a:lnTo>
                  <a:lnTo>
                    <a:pt x="19049" y="146640"/>
                  </a:lnTo>
                  <a:lnTo>
                    <a:pt x="5987" y="186517"/>
                  </a:lnTo>
                  <a:lnTo>
                    <a:pt x="0" y="227804"/>
                  </a:lnTo>
                  <a:lnTo>
                    <a:pt x="1144" y="269507"/>
                  </a:lnTo>
                  <a:lnTo>
                    <a:pt x="9478" y="310633"/>
                  </a:lnTo>
                  <a:lnTo>
                    <a:pt x="25059" y="350187"/>
                  </a:lnTo>
                  <a:lnTo>
                    <a:pt x="47946" y="387174"/>
                  </a:lnTo>
                  <a:lnTo>
                    <a:pt x="78196" y="420601"/>
                  </a:lnTo>
                  <a:lnTo>
                    <a:pt x="116645" y="449425"/>
                  </a:lnTo>
                  <a:lnTo>
                    <a:pt x="159240" y="469632"/>
                  </a:lnTo>
                  <a:lnTo>
                    <a:pt x="204530" y="481136"/>
                  </a:lnTo>
                  <a:lnTo>
                    <a:pt x="251061" y="483853"/>
                  </a:lnTo>
                  <a:lnTo>
                    <a:pt x="297381" y="477698"/>
                  </a:lnTo>
                  <a:lnTo>
                    <a:pt x="342038" y="462587"/>
                  </a:lnTo>
                  <a:lnTo>
                    <a:pt x="383579" y="438433"/>
                  </a:lnTo>
                  <a:lnTo>
                    <a:pt x="417517" y="408755"/>
                  </a:lnTo>
                  <a:lnTo>
                    <a:pt x="444555" y="374683"/>
                  </a:lnTo>
                  <a:lnTo>
                    <a:pt x="464634" y="337212"/>
                  </a:lnTo>
                  <a:lnTo>
                    <a:pt x="477696" y="297336"/>
                  </a:lnTo>
                  <a:lnTo>
                    <a:pt x="483685" y="256049"/>
                  </a:lnTo>
                  <a:lnTo>
                    <a:pt x="482541" y="214345"/>
                  </a:lnTo>
                  <a:lnTo>
                    <a:pt x="474207" y="173219"/>
                  </a:lnTo>
                  <a:lnTo>
                    <a:pt x="458625" y="133666"/>
                  </a:lnTo>
                  <a:lnTo>
                    <a:pt x="435737" y="96678"/>
                  </a:lnTo>
                  <a:lnTo>
                    <a:pt x="405485" y="63251"/>
                  </a:lnTo>
                  <a:lnTo>
                    <a:pt x="367036" y="34427"/>
                  </a:lnTo>
                  <a:lnTo>
                    <a:pt x="324442" y="14221"/>
                  </a:lnTo>
                  <a:lnTo>
                    <a:pt x="279154" y="2717"/>
                  </a:lnTo>
                  <a:lnTo>
                    <a:pt x="232624" y="0"/>
                  </a:lnTo>
                  <a:lnTo>
                    <a:pt x="186304" y="6154"/>
                  </a:lnTo>
                  <a:lnTo>
                    <a:pt x="141646" y="21266"/>
                  </a:lnTo>
                  <a:lnTo>
                    <a:pt x="100101" y="45419"/>
                  </a:lnTo>
                  <a:close/>
                </a:path>
              </a:pathLst>
            </a:custGeom>
            <a:noFill/>
            <a:ln w="33480">
              <a:solidFill>
                <a:srgbClr val="ffff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6" name="Google Shape;153;p2"/>
            <p:cNvGrpSpPr/>
            <p:nvPr/>
          </p:nvGrpSpPr>
          <p:grpSpPr>
            <a:xfrm>
              <a:off x="10482120" y="5596560"/>
              <a:ext cx="485280" cy="485280"/>
              <a:chOff x="10482120" y="5596560"/>
              <a:chExt cx="485280" cy="485280"/>
            </a:xfrm>
          </p:grpSpPr>
          <p:sp>
            <p:nvSpPr>
              <p:cNvPr id="77" name="Google Shape;154;p2"/>
              <p:cNvSpPr/>
              <p:nvPr/>
            </p:nvSpPr>
            <p:spPr>
              <a:xfrm>
                <a:off x="10482120" y="5596560"/>
                <a:ext cx="485280" cy="485280"/>
              </a:xfrm>
              <a:custGeom>
                <a:avLst/>
                <a:gdLst/>
                <a:ahLst/>
                <a:rect l="l" t="t" r="r" b="b"/>
                <a:pathLst>
                  <a:path w="802005" h="802004">
                    <a:moveTo>
                      <a:pt x="0" y="801965"/>
                    </a:moveTo>
                    <a:lnTo>
                      <a:pt x="801965" y="801965"/>
                    </a:lnTo>
                    <a:lnTo>
                      <a:pt x="801965" y="0"/>
                    </a:lnTo>
                    <a:lnTo>
                      <a:pt x="0" y="0"/>
                    </a:lnTo>
                    <a:lnTo>
                      <a:pt x="0" y="801965"/>
                    </a:lnTo>
                    <a:close/>
                  </a:path>
                </a:pathLst>
              </a:custGeom>
              <a:noFill/>
              <a:ln w="31320">
                <a:solidFill>
                  <a:srgbClr val="ffff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" name="Google Shape;155;p2"/>
              <p:cNvSpPr/>
              <p:nvPr/>
            </p:nvSpPr>
            <p:spPr>
              <a:xfrm>
                <a:off x="10636560" y="5751360"/>
                <a:ext cx="176400" cy="176400"/>
              </a:xfrm>
              <a:custGeom>
                <a:avLst/>
                <a:gdLst/>
                <a:ahLst/>
                <a:rect l="l" t="t" r="r" b="b"/>
                <a:pathLst>
                  <a:path w="292734" h="292734">
                    <a:moveTo>
                      <a:pt x="146173" y="0"/>
                    </a:moveTo>
                    <a:lnTo>
                      <a:pt x="0" y="146173"/>
                    </a:lnTo>
                    <a:lnTo>
                      <a:pt x="146173" y="292347"/>
                    </a:lnTo>
                    <a:lnTo>
                      <a:pt x="292347" y="146173"/>
                    </a:lnTo>
                    <a:lnTo>
                      <a:pt x="146173" y="0"/>
                    </a:lnTo>
                    <a:close/>
                  </a:path>
                </a:pathLst>
              </a:custGeom>
              <a:solidFill>
                <a:srgbClr val="fcfc3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9" name="Google Shape;156;p2"/>
          <p:cNvSpPr/>
          <p:nvPr/>
        </p:nvSpPr>
        <p:spPr>
          <a:xfrm>
            <a:off x="858960" y="2097720"/>
            <a:ext cx="5712840" cy="146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920" bIns="0" anchor="ctr">
            <a:noAutofit/>
          </a:bodyPr>
          <a:p>
            <a:pPr marL="7560">
              <a:lnSpc>
                <a:spcPct val="100000"/>
              </a:lnSpc>
              <a:tabLst>
                <a:tab algn="l" pos="408240"/>
              </a:tabLst>
            </a:pPr>
            <a:r>
              <a:rPr b="0" lang="en-US" sz="3200" spc="-1" strike="noStrike">
                <a:solidFill>
                  <a:srgbClr val="fcfb30"/>
                </a:solidFill>
                <a:latin typeface="Arial"/>
                <a:ea typeface="Arial"/>
              </a:rPr>
              <a:t>Review – </a:t>
            </a:r>
            <a:br/>
            <a:r>
              <a:rPr b="0" lang="en-US" sz="3200" spc="-1" strike="noStrike">
                <a:solidFill>
                  <a:srgbClr val="fcfb30"/>
                </a:solidFill>
                <a:latin typeface="Arial"/>
                <a:ea typeface="Arial"/>
              </a:rPr>
              <a:t>Unidade de Atendimento ao Clientes - UAC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0" name="Google Shape;157;p2"/>
          <p:cNvSpPr/>
          <p:nvPr/>
        </p:nvSpPr>
        <p:spPr>
          <a:xfrm>
            <a:off x="855720" y="3640320"/>
            <a:ext cx="3724200" cy="360"/>
          </a:xfrm>
          <a:custGeom>
            <a:avLst/>
            <a:gdLst/>
            <a:ahLst/>
            <a:rect l="l" t="t" r="r" b="b"/>
            <a:pathLst>
              <a:path w="6142990" h="120000">
                <a:moveTo>
                  <a:pt x="0" y="0"/>
                </a:moveTo>
                <a:lnTo>
                  <a:pt x="6142975" y="0"/>
                </a:lnTo>
              </a:path>
            </a:pathLst>
          </a:custGeom>
          <a:noFill/>
          <a:ln w="36360">
            <a:solidFill>
              <a:srgbClr val="9186a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Google Shape;158;p2"/>
          <p:cNvSpPr/>
          <p:nvPr/>
        </p:nvSpPr>
        <p:spPr>
          <a:xfrm>
            <a:off x="852120" y="3876840"/>
            <a:ext cx="3929040" cy="2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>
              <a:lnSpc>
                <a:spcPct val="9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05-dezembro/2023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82" name="Google Shape;159;p2" descr=""/>
          <p:cNvPicPr/>
          <p:nvPr/>
        </p:nvPicPr>
        <p:blipFill>
          <a:blip r:embed="rId2"/>
          <a:stretch/>
        </p:blipFill>
        <p:spPr>
          <a:xfrm>
            <a:off x="855720" y="640800"/>
            <a:ext cx="633240" cy="636120"/>
          </a:xfrm>
          <a:prstGeom prst="rect">
            <a:avLst/>
          </a:prstGeom>
          <a:ln w="0">
            <a:noFill/>
          </a:ln>
        </p:spPr>
      </p:pic>
      <p:grpSp>
        <p:nvGrpSpPr>
          <p:cNvPr id="83" name="Google Shape;160;p2"/>
          <p:cNvGrpSpPr/>
          <p:nvPr/>
        </p:nvGrpSpPr>
        <p:grpSpPr>
          <a:xfrm>
            <a:off x="1796400" y="640800"/>
            <a:ext cx="792360" cy="633240"/>
            <a:chOff x="1796400" y="640800"/>
            <a:chExt cx="792360" cy="633240"/>
          </a:xfrm>
        </p:grpSpPr>
        <p:sp>
          <p:nvSpPr>
            <p:cNvPr id="84" name="Google Shape;161;p2"/>
            <p:cNvSpPr/>
            <p:nvPr/>
          </p:nvSpPr>
          <p:spPr>
            <a:xfrm>
              <a:off x="1796400" y="834480"/>
              <a:ext cx="210960" cy="262800"/>
            </a:xfrm>
            <a:custGeom>
              <a:avLst/>
              <a:gdLst/>
              <a:ahLst/>
              <a:rect l="l" t="t" r="r" b="b"/>
              <a:pathLst>
                <a:path w="4375" h="5375">
                  <a:moveTo>
                    <a:pt x="932" y="3121"/>
                  </a:moveTo>
                  <a:lnTo>
                    <a:pt x="932" y="0"/>
                  </a:lnTo>
                  <a:lnTo>
                    <a:pt x="0" y="0"/>
                  </a:lnTo>
                  <a:lnTo>
                    <a:pt x="0" y="3029"/>
                  </a:lnTo>
                  <a:lnTo>
                    <a:pt x="0" y="3029"/>
                  </a:lnTo>
                  <a:lnTo>
                    <a:pt x="1" y="3469"/>
                  </a:lnTo>
                  <a:lnTo>
                    <a:pt x="5" y="3568"/>
                  </a:lnTo>
                  <a:lnTo>
                    <a:pt x="14" y="3668"/>
                  </a:lnTo>
                  <a:lnTo>
                    <a:pt x="28" y="3767"/>
                  </a:lnTo>
                  <a:lnTo>
                    <a:pt x="49" y="3864"/>
                  </a:lnTo>
                  <a:lnTo>
                    <a:pt x="75" y="3960"/>
                  </a:lnTo>
                  <a:lnTo>
                    <a:pt x="107" y="4055"/>
                  </a:lnTo>
                  <a:lnTo>
                    <a:pt x="144" y="4147"/>
                  </a:lnTo>
                  <a:lnTo>
                    <a:pt x="186" y="4237"/>
                  </a:lnTo>
                  <a:lnTo>
                    <a:pt x="232" y="4324"/>
                  </a:lnTo>
                  <a:lnTo>
                    <a:pt x="283" y="4406"/>
                  </a:lnTo>
                  <a:lnTo>
                    <a:pt x="338" y="4487"/>
                  </a:lnTo>
                  <a:lnTo>
                    <a:pt x="397" y="4564"/>
                  </a:lnTo>
                  <a:lnTo>
                    <a:pt x="460" y="4639"/>
                  </a:lnTo>
                  <a:lnTo>
                    <a:pt x="527" y="4710"/>
                  </a:lnTo>
                  <a:lnTo>
                    <a:pt x="597" y="4778"/>
                  </a:lnTo>
                  <a:lnTo>
                    <a:pt x="671" y="4843"/>
                  </a:lnTo>
                  <a:lnTo>
                    <a:pt x="749" y="4905"/>
                  </a:lnTo>
                  <a:lnTo>
                    <a:pt x="830" y="4963"/>
                  </a:lnTo>
                  <a:lnTo>
                    <a:pt x="913" y="5019"/>
                  </a:lnTo>
                  <a:lnTo>
                    <a:pt x="1000" y="5070"/>
                  </a:lnTo>
                  <a:lnTo>
                    <a:pt x="1087" y="5116"/>
                  </a:lnTo>
                  <a:lnTo>
                    <a:pt x="1176" y="5159"/>
                  </a:lnTo>
                  <a:lnTo>
                    <a:pt x="1268" y="5199"/>
                  </a:lnTo>
                  <a:lnTo>
                    <a:pt x="1362" y="5234"/>
                  </a:lnTo>
                  <a:lnTo>
                    <a:pt x="1462" y="5267"/>
                  </a:lnTo>
                  <a:lnTo>
                    <a:pt x="1564" y="5296"/>
                  </a:lnTo>
                  <a:lnTo>
                    <a:pt x="1666" y="5320"/>
                  </a:lnTo>
                  <a:lnTo>
                    <a:pt x="1769" y="5341"/>
                  </a:lnTo>
                  <a:lnTo>
                    <a:pt x="1872" y="5355"/>
                  </a:lnTo>
                  <a:lnTo>
                    <a:pt x="1978" y="5367"/>
                  </a:lnTo>
                  <a:lnTo>
                    <a:pt x="2082" y="5372"/>
                  </a:lnTo>
                  <a:lnTo>
                    <a:pt x="2187" y="5375"/>
                  </a:lnTo>
                  <a:lnTo>
                    <a:pt x="2293" y="5372"/>
                  </a:lnTo>
                  <a:lnTo>
                    <a:pt x="2397" y="5367"/>
                  </a:lnTo>
                  <a:lnTo>
                    <a:pt x="2502" y="5355"/>
                  </a:lnTo>
                  <a:lnTo>
                    <a:pt x="2605" y="5341"/>
                  </a:lnTo>
                  <a:lnTo>
                    <a:pt x="2709" y="5320"/>
                  </a:lnTo>
                  <a:lnTo>
                    <a:pt x="2811" y="5296"/>
                  </a:lnTo>
                  <a:lnTo>
                    <a:pt x="2913" y="5267"/>
                  </a:lnTo>
                  <a:lnTo>
                    <a:pt x="3012" y="5234"/>
                  </a:lnTo>
                  <a:lnTo>
                    <a:pt x="3106" y="5199"/>
                  </a:lnTo>
                  <a:lnTo>
                    <a:pt x="3198" y="5159"/>
                  </a:lnTo>
                  <a:lnTo>
                    <a:pt x="3288" y="5116"/>
                  </a:lnTo>
                  <a:lnTo>
                    <a:pt x="3375" y="5070"/>
                  </a:lnTo>
                  <a:lnTo>
                    <a:pt x="3461" y="5019"/>
                  </a:lnTo>
                  <a:lnTo>
                    <a:pt x="3545" y="4963"/>
                  </a:lnTo>
                  <a:lnTo>
                    <a:pt x="3625" y="4905"/>
                  </a:lnTo>
                  <a:lnTo>
                    <a:pt x="3704" y="4843"/>
                  </a:lnTo>
                  <a:lnTo>
                    <a:pt x="3777" y="4778"/>
                  </a:lnTo>
                  <a:lnTo>
                    <a:pt x="3848" y="4710"/>
                  </a:lnTo>
                  <a:lnTo>
                    <a:pt x="3914" y="4639"/>
                  </a:lnTo>
                  <a:lnTo>
                    <a:pt x="3978" y="4564"/>
                  </a:lnTo>
                  <a:lnTo>
                    <a:pt x="4037" y="4487"/>
                  </a:lnTo>
                  <a:lnTo>
                    <a:pt x="4092" y="4406"/>
                  </a:lnTo>
                  <a:lnTo>
                    <a:pt x="4142" y="4324"/>
                  </a:lnTo>
                  <a:lnTo>
                    <a:pt x="4189" y="4237"/>
                  </a:lnTo>
                  <a:lnTo>
                    <a:pt x="4232" y="4147"/>
                  </a:lnTo>
                  <a:lnTo>
                    <a:pt x="4268" y="4055"/>
                  </a:lnTo>
                  <a:lnTo>
                    <a:pt x="4300" y="3960"/>
                  </a:lnTo>
                  <a:lnTo>
                    <a:pt x="4326" y="3864"/>
                  </a:lnTo>
                  <a:lnTo>
                    <a:pt x="4346" y="3767"/>
                  </a:lnTo>
                  <a:lnTo>
                    <a:pt x="4361" y="3668"/>
                  </a:lnTo>
                  <a:lnTo>
                    <a:pt x="4370" y="3568"/>
                  </a:lnTo>
                  <a:lnTo>
                    <a:pt x="4373" y="3469"/>
                  </a:lnTo>
                  <a:lnTo>
                    <a:pt x="4375" y="3029"/>
                  </a:lnTo>
                  <a:lnTo>
                    <a:pt x="4375" y="3029"/>
                  </a:lnTo>
                  <a:lnTo>
                    <a:pt x="4375" y="0"/>
                  </a:lnTo>
                  <a:lnTo>
                    <a:pt x="3445" y="0"/>
                  </a:lnTo>
                  <a:lnTo>
                    <a:pt x="3445" y="3121"/>
                  </a:lnTo>
                  <a:lnTo>
                    <a:pt x="3444" y="3466"/>
                  </a:lnTo>
                  <a:lnTo>
                    <a:pt x="3443" y="3515"/>
                  </a:lnTo>
                  <a:lnTo>
                    <a:pt x="3438" y="3563"/>
                  </a:lnTo>
                  <a:lnTo>
                    <a:pt x="3432" y="3610"/>
                  </a:lnTo>
                  <a:lnTo>
                    <a:pt x="3421" y="3658"/>
                  </a:lnTo>
                  <a:lnTo>
                    <a:pt x="3409" y="3705"/>
                  </a:lnTo>
                  <a:lnTo>
                    <a:pt x="3393" y="3751"/>
                  </a:lnTo>
                  <a:lnTo>
                    <a:pt x="3375" y="3795"/>
                  </a:lnTo>
                  <a:lnTo>
                    <a:pt x="3355" y="3839"/>
                  </a:lnTo>
                  <a:lnTo>
                    <a:pt x="3331" y="3885"/>
                  </a:lnTo>
                  <a:lnTo>
                    <a:pt x="3304" y="3928"/>
                  </a:lnTo>
                  <a:lnTo>
                    <a:pt x="3275" y="3970"/>
                  </a:lnTo>
                  <a:lnTo>
                    <a:pt x="3244" y="4011"/>
                  </a:lnTo>
                  <a:lnTo>
                    <a:pt x="3208" y="4053"/>
                  </a:lnTo>
                  <a:lnTo>
                    <a:pt x="3171" y="4092"/>
                  </a:lnTo>
                  <a:lnTo>
                    <a:pt x="3132" y="4131"/>
                  </a:lnTo>
                  <a:lnTo>
                    <a:pt x="3091" y="4167"/>
                  </a:lnTo>
                  <a:lnTo>
                    <a:pt x="3045" y="4205"/>
                  </a:lnTo>
                  <a:lnTo>
                    <a:pt x="3001" y="4240"/>
                  </a:lnTo>
                  <a:lnTo>
                    <a:pt x="2957" y="4274"/>
                  </a:lnTo>
                  <a:lnTo>
                    <a:pt x="2913" y="4304"/>
                  </a:lnTo>
                  <a:lnTo>
                    <a:pt x="2866" y="4333"/>
                  </a:lnTo>
                  <a:lnTo>
                    <a:pt x="2819" y="4359"/>
                  </a:lnTo>
                  <a:lnTo>
                    <a:pt x="2768" y="4383"/>
                  </a:lnTo>
                  <a:lnTo>
                    <a:pt x="2712" y="4404"/>
                  </a:lnTo>
                  <a:lnTo>
                    <a:pt x="2647" y="4426"/>
                  </a:lnTo>
                  <a:lnTo>
                    <a:pt x="2583" y="4444"/>
                  </a:lnTo>
                  <a:lnTo>
                    <a:pt x="2518" y="4460"/>
                  </a:lnTo>
                  <a:lnTo>
                    <a:pt x="2454" y="4472"/>
                  </a:lnTo>
                  <a:lnTo>
                    <a:pt x="2388" y="4482"/>
                  </a:lnTo>
                  <a:lnTo>
                    <a:pt x="2322" y="4489"/>
                  </a:lnTo>
                  <a:lnTo>
                    <a:pt x="2255" y="4494"/>
                  </a:lnTo>
                  <a:lnTo>
                    <a:pt x="2187" y="4495"/>
                  </a:lnTo>
                  <a:lnTo>
                    <a:pt x="2120" y="4494"/>
                  </a:lnTo>
                  <a:lnTo>
                    <a:pt x="2056" y="4489"/>
                  </a:lnTo>
                  <a:lnTo>
                    <a:pt x="1991" y="4482"/>
                  </a:lnTo>
                  <a:lnTo>
                    <a:pt x="1929" y="4472"/>
                  </a:lnTo>
                  <a:lnTo>
                    <a:pt x="1867" y="4460"/>
                  </a:lnTo>
                  <a:lnTo>
                    <a:pt x="1804" y="4444"/>
                  </a:lnTo>
                  <a:lnTo>
                    <a:pt x="1741" y="4426"/>
                  </a:lnTo>
                  <a:lnTo>
                    <a:pt x="1677" y="4404"/>
                  </a:lnTo>
                  <a:lnTo>
                    <a:pt x="1622" y="4383"/>
                  </a:lnTo>
                  <a:lnTo>
                    <a:pt x="1571" y="4359"/>
                  </a:lnTo>
                  <a:lnTo>
                    <a:pt x="1523" y="4333"/>
                  </a:lnTo>
                  <a:lnTo>
                    <a:pt x="1477" y="4304"/>
                  </a:lnTo>
                  <a:lnTo>
                    <a:pt x="1433" y="4274"/>
                  </a:lnTo>
                  <a:lnTo>
                    <a:pt x="1388" y="4240"/>
                  </a:lnTo>
                  <a:lnTo>
                    <a:pt x="1344" y="4205"/>
                  </a:lnTo>
                  <a:lnTo>
                    <a:pt x="1299" y="4167"/>
                  </a:lnTo>
                  <a:lnTo>
                    <a:pt x="1258" y="4131"/>
                  </a:lnTo>
                  <a:lnTo>
                    <a:pt x="1218" y="4092"/>
                  </a:lnTo>
                  <a:lnTo>
                    <a:pt x="1181" y="4053"/>
                  </a:lnTo>
                  <a:lnTo>
                    <a:pt x="1146" y="4011"/>
                  </a:lnTo>
                  <a:lnTo>
                    <a:pt x="1114" y="3970"/>
                  </a:lnTo>
                  <a:lnTo>
                    <a:pt x="1086" y="3928"/>
                  </a:lnTo>
                  <a:lnTo>
                    <a:pt x="1059" y="3885"/>
                  </a:lnTo>
                  <a:lnTo>
                    <a:pt x="1035" y="3839"/>
                  </a:lnTo>
                  <a:lnTo>
                    <a:pt x="1014" y="3795"/>
                  </a:lnTo>
                  <a:lnTo>
                    <a:pt x="996" y="3751"/>
                  </a:lnTo>
                  <a:lnTo>
                    <a:pt x="980" y="3705"/>
                  </a:lnTo>
                  <a:lnTo>
                    <a:pt x="968" y="3658"/>
                  </a:lnTo>
                  <a:lnTo>
                    <a:pt x="958" y="3610"/>
                  </a:lnTo>
                  <a:lnTo>
                    <a:pt x="951" y="3563"/>
                  </a:lnTo>
                  <a:lnTo>
                    <a:pt x="946" y="3515"/>
                  </a:lnTo>
                  <a:lnTo>
                    <a:pt x="945" y="3466"/>
                  </a:lnTo>
                  <a:lnTo>
                    <a:pt x="932" y="312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Google Shape;162;p2"/>
            <p:cNvSpPr/>
            <p:nvPr/>
          </p:nvSpPr>
          <p:spPr>
            <a:xfrm>
              <a:off x="2276640" y="817200"/>
              <a:ext cx="230400" cy="294480"/>
            </a:xfrm>
            <a:custGeom>
              <a:avLst/>
              <a:gdLst/>
              <a:ahLst/>
              <a:rect l="l" t="t" r="r" b="b"/>
              <a:pathLst>
                <a:path w="4773" h="6019">
                  <a:moveTo>
                    <a:pt x="4773" y="6019"/>
                  </a:moveTo>
                  <a:lnTo>
                    <a:pt x="4773" y="347"/>
                  </a:lnTo>
                  <a:lnTo>
                    <a:pt x="3893" y="347"/>
                  </a:lnTo>
                  <a:lnTo>
                    <a:pt x="3893" y="3894"/>
                  </a:lnTo>
                  <a:lnTo>
                    <a:pt x="0" y="0"/>
                  </a:lnTo>
                  <a:lnTo>
                    <a:pt x="0" y="5522"/>
                  </a:lnTo>
                  <a:lnTo>
                    <a:pt x="880" y="5522"/>
                  </a:lnTo>
                  <a:lnTo>
                    <a:pt x="880" y="2125"/>
                  </a:lnTo>
                  <a:lnTo>
                    <a:pt x="4773" y="6019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Google Shape;163;p2"/>
            <p:cNvSpPr/>
            <p:nvPr/>
          </p:nvSpPr>
          <p:spPr>
            <a:xfrm>
              <a:off x="2009880" y="827640"/>
              <a:ext cx="243360" cy="259560"/>
            </a:xfrm>
            <a:custGeom>
              <a:avLst/>
              <a:gdLst/>
              <a:ahLst/>
              <a:rect l="l" t="t" r="r" b="b"/>
              <a:pathLst>
                <a:path w="5042" h="5310">
                  <a:moveTo>
                    <a:pt x="0" y="5310"/>
                  </a:moveTo>
                  <a:lnTo>
                    <a:pt x="2521" y="0"/>
                  </a:lnTo>
                  <a:lnTo>
                    <a:pt x="5042" y="5310"/>
                  </a:lnTo>
                  <a:lnTo>
                    <a:pt x="4229" y="5310"/>
                  </a:lnTo>
                  <a:lnTo>
                    <a:pt x="3597" y="3977"/>
                  </a:lnTo>
                  <a:lnTo>
                    <a:pt x="1445" y="3977"/>
                  </a:lnTo>
                  <a:lnTo>
                    <a:pt x="812" y="5310"/>
                  </a:lnTo>
                  <a:lnTo>
                    <a:pt x="0" y="5310"/>
                  </a:lnTo>
                  <a:close/>
                  <a:moveTo>
                    <a:pt x="3248" y="3243"/>
                  </a:moveTo>
                  <a:lnTo>
                    <a:pt x="2521" y="1711"/>
                  </a:lnTo>
                  <a:lnTo>
                    <a:pt x="1794" y="3243"/>
                  </a:lnTo>
                  <a:lnTo>
                    <a:pt x="3248" y="324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Google Shape;164;p2"/>
            <p:cNvSpPr/>
            <p:nvPr/>
          </p:nvSpPr>
          <p:spPr>
            <a:xfrm>
              <a:off x="1963440" y="640800"/>
              <a:ext cx="625320" cy="633240"/>
            </a:xfrm>
            <a:custGeom>
              <a:avLst/>
              <a:gdLst/>
              <a:ahLst/>
              <a:rect l="l" t="t" r="r" b="b"/>
              <a:pathLst>
                <a:path w="12916" h="12921">
                  <a:moveTo>
                    <a:pt x="0" y="9781"/>
                  </a:moveTo>
                  <a:lnTo>
                    <a:pt x="0" y="12921"/>
                  </a:lnTo>
                  <a:lnTo>
                    <a:pt x="12916" y="12921"/>
                  </a:lnTo>
                  <a:lnTo>
                    <a:pt x="12916" y="0"/>
                  </a:lnTo>
                  <a:lnTo>
                    <a:pt x="0" y="0"/>
                  </a:lnTo>
                  <a:lnTo>
                    <a:pt x="0" y="3141"/>
                  </a:lnTo>
                  <a:lnTo>
                    <a:pt x="920" y="3141"/>
                  </a:lnTo>
                  <a:lnTo>
                    <a:pt x="920" y="920"/>
                  </a:lnTo>
                  <a:lnTo>
                    <a:pt x="11996" y="920"/>
                  </a:lnTo>
                  <a:lnTo>
                    <a:pt x="11996" y="12001"/>
                  </a:lnTo>
                  <a:lnTo>
                    <a:pt x="920" y="12001"/>
                  </a:lnTo>
                  <a:lnTo>
                    <a:pt x="920" y="9781"/>
                  </a:lnTo>
                  <a:lnTo>
                    <a:pt x="0" y="978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441;p15"/>
          <p:cNvGrpSpPr/>
          <p:nvPr/>
        </p:nvGrpSpPr>
        <p:grpSpPr>
          <a:xfrm>
            <a:off x="10204200" y="880920"/>
            <a:ext cx="1986480" cy="1112040"/>
            <a:chOff x="10204200" y="880920"/>
            <a:chExt cx="1986480" cy="1112040"/>
          </a:xfrm>
        </p:grpSpPr>
        <p:sp>
          <p:nvSpPr>
            <p:cNvPr id="186" name="Google Shape;442;p15"/>
            <p:cNvSpPr/>
            <p:nvPr/>
          </p:nvSpPr>
          <p:spPr>
            <a:xfrm>
              <a:off x="10204200" y="1162440"/>
              <a:ext cx="381240" cy="38124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399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Google Shape;443;p15"/>
            <p:cNvSpPr/>
            <p:nvPr/>
          </p:nvSpPr>
          <p:spPr>
            <a:xfrm>
              <a:off x="11037960" y="1823400"/>
              <a:ext cx="169560" cy="16956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Google Shape;444;p15"/>
            <p:cNvSpPr/>
            <p:nvPr/>
          </p:nvSpPr>
          <p:spPr>
            <a:xfrm>
              <a:off x="10586520" y="880920"/>
              <a:ext cx="1604160" cy="94968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39960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9" name="Google Shape;445;p15"/>
          <p:cNvSpPr/>
          <p:nvPr/>
        </p:nvSpPr>
        <p:spPr>
          <a:xfrm>
            <a:off x="8821080" y="1388880"/>
            <a:ext cx="329760" cy="26352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Google Shape;446;p15"/>
          <p:cNvSpPr/>
          <p:nvPr/>
        </p:nvSpPr>
        <p:spPr>
          <a:xfrm>
            <a:off x="449640" y="6399720"/>
            <a:ext cx="17388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191" name="Google Shape;448;p15"/>
          <p:cNvSpPr/>
          <p:nvPr/>
        </p:nvSpPr>
        <p:spPr>
          <a:xfrm>
            <a:off x="407880" y="6356520"/>
            <a:ext cx="27684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09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92" name="Google Shape;422;p14"/>
          <p:cNvSpPr/>
          <p:nvPr/>
        </p:nvSpPr>
        <p:spPr>
          <a:xfrm>
            <a:off x="868680" y="2520"/>
            <a:ext cx="10864080" cy="11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  <a:tabLst>
                <a:tab algn="l" pos="408240"/>
              </a:tabLst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CONCLUSÕES E PRÓXIMAS ETAPAS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193" name="Google Shape;421;p14"/>
          <p:cNvSpPr/>
          <p:nvPr/>
        </p:nvSpPr>
        <p:spPr>
          <a:xfrm>
            <a:off x="360000" y="1334880"/>
            <a:ext cx="11361600" cy="55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Considerando que queríamos analisar as interações relacionadas à comercialização de produtos ou serviços, temos as seguintes questões:</a:t>
            </a:r>
            <a:endParaRPr b="0" lang="pt-BR" sz="16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ffffff"/>
              </a:buClr>
              <a:buSzPct val="110000"/>
              <a:buFont typeface="Arial"/>
              <a:buChar char="•"/>
              <a:tabLst>
                <a:tab algn="l" pos="40824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Grande quantidade de interações inconclusivas: muitas vezes não se sabe qual produto foi comercializado ou qual o resultado de uma negociação.</a:t>
            </a:r>
            <a:endParaRPr b="0" lang="pt-BR" sz="16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ffffff"/>
              </a:buClr>
              <a:buSzPct val="110000"/>
              <a:buFont typeface="Arial"/>
              <a:buChar char="•"/>
              <a:tabLst>
                <a:tab algn="l" pos="40824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Maior parte das interações são de ofertas automáticas pelo aplicativo (Toast) ou interações do GAT. Baixa ocorrência de interações relacionadas a produtos.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Exemplo: de 1623 interações (dia atual):</a:t>
            </a:r>
            <a:endParaRPr b="0" lang="pt-BR" sz="1600" spc="-1" strike="noStrike">
              <a:latin typeface="Arial"/>
            </a:endParaRPr>
          </a:p>
          <a:p>
            <a:pPr marL="285840" indent="-284760">
              <a:lnSpc>
                <a:spcPct val="150000"/>
              </a:lnSpc>
              <a:buClr>
                <a:srgbClr val="ffffff"/>
              </a:buClr>
              <a:buSzPct val="110000"/>
              <a:buFont typeface="Arial"/>
              <a:buChar char="•"/>
              <a:tabLst>
                <a:tab algn="l" pos="40824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Relacionadas à produtos: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Contratação de Empréstimo: 7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Simulação de Empréstimo: 6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Cliente recebeu MELHOR OFERTA (vários produtos): 4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Simulação de Consórcio: 2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Renovação Seguro Auto: 1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Simulação Plano Prev BrasilPrev Júnior: 1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94" name="Google Shape;438;p15"/>
          <p:cNvSpPr/>
          <p:nvPr/>
        </p:nvSpPr>
        <p:spPr>
          <a:xfrm flipV="1">
            <a:off x="894240" y="338400"/>
            <a:ext cx="8256600" cy="5295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760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"/>
          <p:cNvSpPr/>
          <p:nvPr/>
        </p:nvSpPr>
        <p:spPr>
          <a:xfrm>
            <a:off x="6840000" y="4402440"/>
            <a:ext cx="4499640" cy="10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Maior ocorrência: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Cliente recebeu oferta via Toast: 852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408240"/>
              </a:tabLst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Arial"/>
              </a:rPr>
              <a:t>Interações GAT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441;p15_2"/>
          <p:cNvGrpSpPr/>
          <p:nvPr/>
        </p:nvGrpSpPr>
        <p:grpSpPr>
          <a:xfrm>
            <a:off x="10204200" y="880920"/>
            <a:ext cx="1986480" cy="1112040"/>
            <a:chOff x="10204200" y="880920"/>
            <a:chExt cx="1986480" cy="1112040"/>
          </a:xfrm>
        </p:grpSpPr>
        <p:sp>
          <p:nvSpPr>
            <p:cNvPr id="197" name="Google Shape;442;p15_2"/>
            <p:cNvSpPr/>
            <p:nvPr/>
          </p:nvSpPr>
          <p:spPr>
            <a:xfrm>
              <a:off x="10204200" y="1162440"/>
              <a:ext cx="381240" cy="38124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399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Google Shape;443;p15_2"/>
            <p:cNvSpPr/>
            <p:nvPr/>
          </p:nvSpPr>
          <p:spPr>
            <a:xfrm>
              <a:off x="11037960" y="1823400"/>
              <a:ext cx="169560" cy="16956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Google Shape;444;p15_2"/>
            <p:cNvSpPr/>
            <p:nvPr/>
          </p:nvSpPr>
          <p:spPr>
            <a:xfrm>
              <a:off x="10586520" y="880920"/>
              <a:ext cx="1604160" cy="94968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39960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0" name="Google Shape;445;p15_2"/>
          <p:cNvSpPr/>
          <p:nvPr/>
        </p:nvSpPr>
        <p:spPr>
          <a:xfrm>
            <a:off x="8821080" y="1388880"/>
            <a:ext cx="329760" cy="26352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Google Shape;446;p15_2"/>
          <p:cNvSpPr/>
          <p:nvPr/>
        </p:nvSpPr>
        <p:spPr>
          <a:xfrm>
            <a:off x="449640" y="6399720"/>
            <a:ext cx="17388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202" name="Google Shape;448;p15_2"/>
          <p:cNvSpPr/>
          <p:nvPr/>
        </p:nvSpPr>
        <p:spPr>
          <a:xfrm>
            <a:off x="407880" y="6356520"/>
            <a:ext cx="27684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09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203" name="Google Shape;422;p14_2"/>
          <p:cNvSpPr/>
          <p:nvPr/>
        </p:nvSpPr>
        <p:spPr>
          <a:xfrm>
            <a:off x="868680" y="2520"/>
            <a:ext cx="10864080" cy="11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  <a:tabLst>
                <a:tab algn="l" pos="408240"/>
              </a:tabLst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CONCLUSÕES E PRÓXIMAS ETAPAS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204" name="Google Shape;421;p14_0"/>
          <p:cNvSpPr/>
          <p:nvPr/>
        </p:nvSpPr>
        <p:spPr>
          <a:xfrm>
            <a:off x="360000" y="1334880"/>
            <a:ext cx="11361600" cy="402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60000" indent="-216000">
              <a:lnSpc>
                <a:spcPct val="150000"/>
              </a:lnSpc>
              <a:buClr>
                <a:srgbClr val="ffffff"/>
              </a:buClr>
              <a:buSzPct val="110000"/>
              <a:buFont typeface="Arial"/>
              <a:buChar char="•"/>
              <a:tabLst>
                <a:tab algn="l" pos="40824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Das interações relacionadas a produtos, podem ocorrer as seguintes situações:</a:t>
            </a:r>
            <a:endParaRPr b="0" lang="pt-BR" sz="1600" spc="-1" strike="noStrike">
              <a:latin typeface="Arial"/>
            </a:endParaRPr>
          </a:p>
          <a:p>
            <a:pPr marL="360000">
              <a:lnSpc>
                <a:spcPct val="150000"/>
              </a:lnSpc>
              <a:tabLst>
                <a:tab algn="l" pos="40824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Exemplo: Contratação de Empréstimo: resultado “contato finalizado”, sem confirmação de contratação.</a:t>
            </a:r>
            <a:endParaRPr b="0" lang="pt-BR" sz="1600" spc="-1" strike="noStrike">
              <a:latin typeface="Arial"/>
            </a:endParaRPr>
          </a:p>
          <a:p>
            <a:pPr marL="360000">
              <a:lnSpc>
                <a:spcPct val="150000"/>
              </a:lnSpc>
              <a:tabLst>
                <a:tab algn="l" pos="40824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Simulações: apenas resultado “contato finalizado”, sem detalhes, se foi ou não realizada a contratação.</a:t>
            </a:r>
            <a:endParaRPr b="0" lang="pt-BR" sz="1600" spc="-1" strike="noStrike">
              <a:latin typeface="Arial"/>
            </a:endParaRPr>
          </a:p>
          <a:p>
            <a:pPr marL="360000">
              <a:lnSpc>
                <a:spcPct val="150000"/>
              </a:lnSpc>
              <a:tabLst>
                <a:tab algn="l" pos="408240"/>
              </a:tabLst>
            </a:pPr>
            <a:endParaRPr b="0" lang="pt-BR" sz="1600" spc="-1" strike="noStrike">
              <a:latin typeface="Arial"/>
            </a:endParaRPr>
          </a:p>
          <a:p>
            <a:pPr marL="360000" indent="-216000">
              <a:lnSpc>
                <a:spcPct val="150000"/>
              </a:lnSpc>
              <a:buClr>
                <a:srgbClr val="ffffff"/>
              </a:buClr>
              <a:buSzPct val="110000"/>
              <a:buFont typeface="Arial"/>
              <a:buChar char="•"/>
              <a:tabLst>
                <a:tab algn="l" pos="40824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Interações com sub resultado “Produto Vendido ou Serviço Contratado”:</a:t>
            </a:r>
            <a:endParaRPr b="0" lang="pt-BR" sz="1600" spc="-1" strike="noStrike">
              <a:latin typeface="Arial"/>
            </a:endParaRPr>
          </a:p>
          <a:p>
            <a:pPr marL="360000">
              <a:lnSpc>
                <a:spcPct val="150000"/>
              </a:lnSpc>
              <a:tabLst>
                <a:tab algn="l" pos="40824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Não necessariamente estão vinculadas a algum produto. Sabe-se que algo foi vendido, mas não se sabe o quê.</a:t>
            </a:r>
            <a:endParaRPr b="0" lang="pt-BR" sz="1600" spc="-1" strike="noStrike">
              <a:latin typeface="Arial"/>
            </a:endParaRPr>
          </a:p>
          <a:p>
            <a:pPr marL="360000">
              <a:lnSpc>
                <a:spcPct val="150000"/>
              </a:lnSpc>
              <a:tabLst>
                <a:tab algn="l" pos="408240"/>
              </a:tabLst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Percentual muito baixo de interações com sub resultado referente a produto vendido ou serviço contratado, se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comparado com o total de interações. Em novembro na UOR 12286, de 53 mil interações, tivemos 101 com sub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resultado “Produto Vendido ou Serviço Contratado”. Isso pode refletir, inclusive, um mal uso das opções de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Arial"/>
              </a:rPr>
              <a:t>encerramento de contato pelos funcionários.</a:t>
            </a:r>
            <a:endParaRPr b="0" lang="pt-BR" sz="1600" spc="-1" strike="noStrike">
              <a:latin typeface="Arial"/>
            </a:endParaRPr>
          </a:p>
          <a:p>
            <a:pPr marL="720000">
              <a:lnSpc>
                <a:spcPct val="150000"/>
              </a:lnSpc>
              <a:tabLst>
                <a:tab algn="l" pos="408240"/>
              </a:tabLst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05" name="Google Shape;438;p15_2"/>
          <p:cNvSpPr/>
          <p:nvPr/>
        </p:nvSpPr>
        <p:spPr>
          <a:xfrm flipV="1">
            <a:off x="894240" y="338400"/>
            <a:ext cx="8256600" cy="5295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760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88c3b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494;p18"/>
          <p:cNvSpPr/>
          <p:nvPr/>
        </p:nvSpPr>
        <p:spPr>
          <a:xfrm>
            <a:off x="5299560" y="3573360"/>
            <a:ext cx="481212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07" name="Google Shape;495;p18"/>
          <p:cNvGrpSpPr/>
          <p:nvPr/>
        </p:nvGrpSpPr>
        <p:grpSpPr>
          <a:xfrm>
            <a:off x="8709480" y="1071360"/>
            <a:ext cx="2103120" cy="1558080"/>
            <a:chOff x="8709480" y="1071360"/>
            <a:chExt cx="2103120" cy="1558080"/>
          </a:xfrm>
        </p:grpSpPr>
        <p:sp>
          <p:nvSpPr>
            <p:cNvPr id="208" name="Google Shape;496;p18"/>
            <p:cNvSpPr/>
            <p:nvPr/>
          </p:nvSpPr>
          <p:spPr>
            <a:xfrm>
              <a:off x="8709480" y="1071360"/>
              <a:ext cx="440280" cy="440280"/>
            </a:xfrm>
            <a:custGeom>
              <a:avLst/>
              <a:gdLst/>
              <a:ahLst/>
              <a:rect l="l" t="t" r="r" b="b"/>
              <a:pathLst>
                <a:path w="727709" h="727710">
                  <a:moveTo>
                    <a:pt x="727517" y="363758"/>
                  </a:moveTo>
                  <a:lnTo>
                    <a:pt x="724196" y="413119"/>
                  </a:lnTo>
                  <a:lnTo>
                    <a:pt x="714523" y="460462"/>
                  </a:lnTo>
                  <a:lnTo>
                    <a:pt x="698930" y="505352"/>
                  </a:lnTo>
                  <a:lnTo>
                    <a:pt x="677852" y="547357"/>
                  </a:lnTo>
                  <a:lnTo>
                    <a:pt x="651722" y="586043"/>
                  </a:lnTo>
                  <a:lnTo>
                    <a:pt x="620973" y="620977"/>
                  </a:lnTo>
                  <a:lnTo>
                    <a:pt x="586038" y="651725"/>
                  </a:lnTo>
                  <a:lnTo>
                    <a:pt x="547352" y="677854"/>
                  </a:lnTo>
                  <a:lnTo>
                    <a:pt x="505348" y="698932"/>
                  </a:lnTo>
                  <a:lnTo>
                    <a:pt x="460458" y="714523"/>
                  </a:lnTo>
                  <a:lnTo>
                    <a:pt x="413117" y="724196"/>
                  </a:lnTo>
                  <a:lnTo>
                    <a:pt x="363758" y="727517"/>
                  </a:lnTo>
                  <a:lnTo>
                    <a:pt x="314397" y="724196"/>
                  </a:lnTo>
                  <a:lnTo>
                    <a:pt x="267054" y="714523"/>
                  </a:lnTo>
                  <a:lnTo>
                    <a:pt x="222164" y="698932"/>
                  </a:lnTo>
                  <a:lnTo>
                    <a:pt x="180159" y="677854"/>
                  </a:lnTo>
                  <a:lnTo>
                    <a:pt x="141473" y="651725"/>
                  </a:lnTo>
                  <a:lnTo>
                    <a:pt x="106539" y="620977"/>
                  </a:lnTo>
                  <a:lnTo>
                    <a:pt x="75791" y="586043"/>
                  </a:lnTo>
                  <a:lnTo>
                    <a:pt x="49662" y="547357"/>
                  </a:lnTo>
                  <a:lnTo>
                    <a:pt x="28585" y="505352"/>
                  </a:lnTo>
                  <a:lnTo>
                    <a:pt x="12993" y="460462"/>
                  </a:lnTo>
                  <a:lnTo>
                    <a:pt x="3320" y="413119"/>
                  </a:lnTo>
                  <a:lnTo>
                    <a:pt x="0" y="363758"/>
                  </a:lnTo>
                  <a:lnTo>
                    <a:pt x="3320" y="314397"/>
                  </a:lnTo>
                  <a:lnTo>
                    <a:pt x="12993" y="267054"/>
                  </a:lnTo>
                  <a:lnTo>
                    <a:pt x="28585" y="222164"/>
                  </a:lnTo>
                  <a:lnTo>
                    <a:pt x="49662" y="180159"/>
                  </a:lnTo>
                  <a:lnTo>
                    <a:pt x="75791" y="141473"/>
                  </a:lnTo>
                  <a:lnTo>
                    <a:pt x="106539" y="106539"/>
                  </a:lnTo>
                  <a:lnTo>
                    <a:pt x="141473" y="75791"/>
                  </a:lnTo>
                  <a:lnTo>
                    <a:pt x="180159" y="49662"/>
                  </a:lnTo>
                  <a:lnTo>
                    <a:pt x="222164" y="28585"/>
                  </a:lnTo>
                  <a:lnTo>
                    <a:pt x="267054" y="12993"/>
                  </a:lnTo>
                  <a:lnTo>
                    <a:pt x="314397" y="3320"/>
                  </a:lnTo>
                  <a:lnTo>
                    <a:pt x="363758" y="0"/>
                  </a:lnTo>
                  <a:lnTo>
                    <a:pt x="413117" y="3320"/>
                  </a:lnTo>
                  <a:lnTo>
                    <a:pt x="460458" y="12993"/>
                  </a:lnTo>
                  <a:lnTo>
                    <a:pt x="505348" y="28585"/>
                  </a:lnTo>
                  <a:lnTo>
                    <a:pt x="547352" y="49662"/>
                  </a:lnTo>
                  <a:lnTo>
                    <a:pt x="586038" y="75791"/>
                  </a:lnTo>
                  <a:lnTo>
                    <a:pt x="620973" y="106539"/>
                  </a:lnTo>
                  <a:lnTo>
                    <a:pt x="651722" y="141473"/>
                  </a:lnTo>
                  <a:lnTo>
                    <a:pt x="677852" y="180159"/>
                  </a:lnTo>
                  <a:lnTo>
                    <a:pt x="698930" y="222164"/>
                  </a:lnTo>
                  <a:lnTo>
                    <a:pt x="714523" y="267054"/>
                  </a:lnTo>
                  <a:lnTo>
                    <a:pt x="724196" y="314397"/>
                  </a:lnTo>
                  <a:lnTo>
                    <a:pt x="727517" y="363758"/>
                  </a:lnTo>
                  <a:close/>
                </a:path>
              </a:pathLst>
            </a:custGeom>
            <a:noFill/>
            <a:ln w="31320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Google Shape;497;p18"/>
            <p:cNvSpPr/>
            <p:nvPr/>
          </p:nvSpPr>
          <p:spPr>
            <a:xfrm>
              <a:off x="9017280" y="1681920"/>
              <a:ext cx="266040" cy="266040"/>
            </a:xfrm>
            <a:custGeom>
              <a:avLst/>
              <a:gdLst/>
              <a:ahLst/>
              <a:rect l="l" t="t" r="r" b="b"/>
              <a:pathLst>
                <a:path w="440690" h="440689">
                  <a:moveTo>
                    <a:pt x="220234" y="0"/>
                  </a:moveTo>
                  <a:lnTo>
                    <a:pt x="175849" y="4474"/>
                  </a:lnTo>
                  <a:lnTo>
                    <a:pt x="134509" y="17307"/>
                  </a:lnTo>
                  <a:lnTo>
                    <a:pt x="97100" y="37613"/>
                  </a:lnTo>
                  <a:lnTo>
                    <a:pt x="64505" y="64507"/>
                  </a:lnTo>
                  <a:lnTo>
                    <a:pt x="37613" y="97102"/>
                  </a:lnTo>
                  <a:lnTo>
                    <a:pt x="17307" y="134514"/>
                  </a:lnTo>
                  <a:lnTo>
                    <a:pt x="4474" y="175856"/>
                  </a:lnTo>
                  <a:lnTo>
                    <a:pt x="0" y="220244"/>
                  </a:lnTo>
                  <a:lnTo>
                    <a:pt x="4474" y="264629"/>
                  </a:lnTo>
                  <a:lnTo>
                    <a:pt x="17307" y="305970"/>
                  </a:lnTo>
                  <a:lnTo>
                    <a:pt x="37613" y="343381"/>
                  </a:lnTo>
                  <a:lnTo>
                    <a:pt x="64505" y="375978"/>
                  </a:lnTo>
                  <a:lnTo>
                    <a:pt x="97100" y="402872"/>
                  </a:lnTo>
                  <a:lnTo>
                    <a:pt x="134509" y="423180"/>
                  </a:lnTo>
                  <a:lnTo>
                    <a:pt x="175849" y="436014"/>
                  </a:lnTo>
                  <a:lnTo>
                    <a:pt x="220234" y="440489"/>
                  </a:lnTo>
                  <a:lnTo>
                    <a:pt x="264621" y="436014"/>
                  </a:lnTo>
                  <a:lnTo>
                    <a:pt x="305964" y="423180"/>
                  </a:lnTo>
                  <a:lnTo>
                    <a:pt x="343376" y="402872"/>
                  </a:lnTo>
                  <a:lnTo>
                    <a:pt x="375971" y="375978"/>
                  </a:lnTo>
                  <a:lnTo>
                    <a:pt x="402865" y="343381"/>
                  </a:lnTo>
                  <a:lnTo>
                    <a:pt x="423171" y="305970"/>
                  </a:lnTo>
                  <a:lnTo>
                    <a:pt x="436004" y="264629"/>
                  </a:lnTo>
                  <a:lnTo>
                    <a:pt x="440478" y="220244"/>
                  </a:lnTo>
                  <a:lnTo>
                    <a:pt x="436004" y="175856"/>
                  </a:lnTo>
                  <a:lnTo>
                    <a:pt x="423171" y="134514"/>
                  </a:lnTo>
                  <a:lnTo>
                    <a:pt x="402865" y="97102"/>
                  </a:lnTo>
                  <a:lnTo>
                    <a:pt x="375971" y="64507"/>
                  </a:lnTo>
                  <a:lnTo>
                    <a:pt x="343376" y="37613"/>
                  </a:lnTo>
                  <a:lnTo>
                    <a:pt x="305964" y="17307"/>
                  </a:lnTo>
                  <a:lnTo>
                    <a:pt x="264621" y="4474"/>
                  </a:lnTo>
                  <a:lnTo>
                    <a:pt x="220234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0" name="Google Shape;498;p18"/>
            <p:cNvGrpSpPr/>
            <p:nvPr/>
          </p:nvGrpSpPr>
          <p:grpSpPr>
            <a:xfrm>
              <a:off x="8833320" y="1154880"/>
              <a:ext cx="1979280" cy="1474560"/>
              <a:chOff x="8833320" y="1154880"/>
              <a:chExt cx="1979280" cy="1474560"/>
            </a:xfrm>
          </p:grpSpPr>
          <p:sp>
            <p:nvSpPr>
              <p:cNvPr id="211" name="Google Shape;499;p18"/>
              <p:cNvSpPr/>
              <p:nvPr/>
            </p:nvSpPr>
            <p:spPr>
              <a:xfrm>
                <a:off x="9380880" y="1154880"/>
                <a:ext cx="1431720" cy="847440"/>
              </a:xfrm>
              <a:custGeom>
                <a:avLst/>
                <a:gdLst/>
                <a:ahLst/>
                <a:rect l="l" t="t" r="r" b="b"/>
                <a:pathLst>
                  <a:path w="2362834" h="1399539">
                    <a:moveTo>
                      <a:pt x="2362420" y="0"/>
                    </a:moveTo>
                    <a:lnTo>
                      <a:pt x="0" y="1399213"/>
                    </a:lnTo>
                  </a:path>
                </a:pathLst>
              </a:custGeom>
              <a:noFill/>
              <a:ln w="31320">
                <a:solidFill>
                  <a:srgbClr val="f0f0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Google Shape;500;p18"/>
              <p:cNvSpPr/>
              <p:nvPr/>
            </p:nvSpPr>
            <p:spPr>
              <a:xfrm>
                <a:off x="8833320" y="2027520"/>
                <a:ext cx="1016640" cy="601920"/>
              </a:xfrm>
              <a:custGeom>
                <a:avLst/>
                <a:gdLst/>
                <a:ahLst/>
                <a:rect l="l" t="t" r="r" b="b"/>
                <a:pathLst>
                  <a:path w="1678305" h="994410">
                    <a:moveTo>
                      <a:pt x="1677938" y="0"/>
                    </a:moveTo>
                    <a:lnTo>
                      <a:pt x="0" y="993812"/>
                    </a:lnTo>
                  </a:path>
                </a:pathLst>
              </a:custGeom>
              <a:noFill/>
              <a:ln w="31320">
                <a:solidFill>
                  <a:srgbClr val="f7f7f7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Google Shape;501;p18"/>
              <p:cNvSpPr/>
              <p:nvPr/>
            </p:nvSpPr>
            <p:spPr>
              <a:xfrm>
                <a:off x="9314640" y="1231920"/>
                <a:ext cx="258480" cy="206640"/>
              </a:xfrm>
              <a:custGeom>
                <a:avLst/>
                <a:gdLst/>
                <a:ahLst/>
                <a:rect l="l" t="t" r="r" b="b"/>
                <a:pathLst>
                  <a:path w="427990" h="342264">
                    <a:moveTo>
                      <a:pt x="213878" y="0"/>
                    </a:moveTo>
                    <a:lnTo>
                      <a:pt x="0" y="342020"/>
                    </a:lnTo>
                    <a:lnTo>
                      <a:pt x="427767" y="342020"/>
                    </a:lnTo>
                    <a:lnTo>
                      <a:pt x="213878" y="0"/>
                    </a:lnTo>
                    <a:close/>
                  </a:path>
                </a:pathLst>
              </a:custGeom>
              <a:solidFill>
                <a:srgbClr val="062c4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14" name="Google Shape;502;p18"/>
          <p:cNvSpPr/>
          <p:nvPr/>
        </p:nvSpPr>
        <p:spPr>
          <a:xfrm>
            <a:off x="1573920" y="2027520"/>
            <a:ext cx="3815640" cy="11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Obrigada!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215" name="Google Shape;503;p18"/>
          <p:cNvSpPr/>
          <p:nvPr/>
        </p:nvSpPr>
        <p:spPr>
          <a:xfrm>
            <a:off x="407880" y="6356520"/>
            <a:ext cx="27684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2c4f"/>
                </a:solidFill>
                <a:latin typeface="Arial"/>
                <a:ea typeface="Arial"/>
              </a:rPr>
              <a:t>10</a:t>
            </a:r>
            <a:endParaRPr b="0" lang="pt-BR" sz="10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aeaea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414;p14"/>
          <p:cNvGrpSpPr/>
          <p:nvPr/>
        </p:nvGrpSpPr>
        <p:grpSpPr>
          <a:xfrm>
            <a:off x="79200" y="4228560"/>
            <a:ext cx="2490840" cy="2628360"/>
            <a:chOff x="79200" y="4228560"/>
            <a:chExt cx="2490840" cy="2628360"/>
          </a:xfrm>
        </p:grpSpPr>
        <p:sp>
          <p:nvSpPr>
            <p:cNvPr id="89" name="Google Shape;415;p14"/>
            <p:cNvSpPr/>
            <p:nvPr/>
          </p:nvSpPr>
          <p:spPr>
            <a:xfrm>
              <a:off x="524160" y="4228560"/>
              <a:ext cx="440280" cy="440280"/>
            </a:xfrm>
            <a:custGeom>
              <a:avLst/>
              <a:gdLst/>
              <a:ahLst/>
              <a:rect l="l" t="t" r="r" b="b"/>
              <a:pathLst>
                <a:path w="727710" h="727709">
                  <a:moveTo>
                    <a:pt x="727517" y="363758"/>
                  </a:moveTo>
                  <a:lnTo>
                    <a:pt x="724196" y="413119"/>
                  </a:lnTo>
                  <a:lnTo>
                    <a:pt x="714523" y="460462"/>
                  </a:lnTo>
                  <a:lnTo>
                    <a:pt x="698930" y="505352"/>
                  </a:lnTo>
                  <a:lnTo>
                    <a:pt x="677852" y="547357"/>
                  </a:lnTo>
                  <a:lnTo>
                    <a:pt x="651722" y="586043"/>
                  </a:lnTo>
                  <a:lnTo>
                    <a:pt x="620973" y="620977"/>
                  </a:lnTo>
                  <a:lnTo>
                    <a:pt x="586038" y="651725"/>
                  </a:lnTo>
                  <a:lnTo>
                    <a:pt x="547352" y="677854"/>
                  </a:lnTo>
                  <a:lnTo>
                    <a:pt x="505348" y="698932"/>
                  </a:lnTo>
                  <a:lnTo>
                    <a:pt x="460458" y="714523"/>
                  </a:lnTo>
                  <a:lnTo>
                    <a:pt x="413117" y="724196"/>
                  </a:lnTo>
                  <a:lnTo>
                    <a:pt x="363758" y="727517"/>
                  </a:lnTo>
                  <a:lnTo>
                    <a:pt x="314399" y="724196"/>
                  </a:lnTo>
                  <a:lnTo>
                    <a:pt x="267058" y="714523"/>
                  </a:lnTo>
                  <a:lnTo>
                    <a:pt x="222168" y="698932"/>
                  </a:lnTo>
                  <a:lnTo>
                    <a:pt x="180164" y="677854"/>
                  </a:lnTo>
                  <a:lnTo>
                    <a:pt x="141478" y="651725"/>
                  </a:lnTo>
                  <a:lnTo>
                    <a:pt x="106543" y="620977"/>
                  </a:lnTo>
                  <a:lnTo>
                    <a:pt x="75794" y="586043"/>
                  </a:lnTo>
                  <a:lnTo>
                    <a:pt x="49664" y="547357"/>
                  </a:lnTo>
                  <a:lnTo>
                    <a:pt x="28586" y="505352"/>
                  </a:lnTo>
                  <a:lnTo>
                    <a:pt x="12994" y="460462"/>
                  </a:lnTo>
                  <a:lnTo>
                    <a:pt x="3320" y="413119"/>
                  </a:lnTo>
                  <a:lnTo>
                    <a:pt x="0" y="363758"/>
                  </a:lnTo>
                  <a:lnTo>
                    <a:pt x="3320" y="314397"/>
                  </a:lnTo>
                  <a:lnTo>
                    <a:pt x="12994" y="267054"/>
                  </a:lnTo>
                  <a:lnTo>
                    <a:pt x="28586" y="222164"/>
                  </a:lnTo>
                  <a:lnTo>
                    <a:pt x="49664" y="180159"/>
                  </a:lnTo>
                  <a:lnTo>
                    <a:pt x="75794" y="141473"/>
                  </a:lnTo>
                  <a:lnTo>
                    <a:pt x="106543" y="106539"/>
                  </a:lnTo>
                  <a:lnTo>
                    <a:pt x="141478" y="75791"/>
                  </a:lnTo>
                  <a:lnTo>
                    <a:pt x="180164" y="49662"/>
                  </a:lnTo>
                  <a:lnTo>
                    <a:pt x="222168" y="28585"/>
                  </a:lnTo>
                  <a:lnTo>
                    <a:pt x="267058" y="12993"/>
                  </a:lnTo>
                  <a:lnTo>
                    <a:pt x="314399" y="3320"/>
                  </a:lnTo>
                  <a:lnTo>
                    <a:pt x="363758" y="0"/>
                  </a:lnTo>
                  <a:lnTo>
                    <a:pt x="413117" y="3320"/>
                  </a:lnTo>
                  <a:lnTo>
                    <a:pt x="460458" y="12993"/>
                  </a:lnTo>
                  <a:lnTo>
                    <a:pt x="505348" y="28585"/>
                  </a:lnTo>
                  <a:lnTo>
                    <a:pt x="547352" y="49662"/>
                  </a:lnTo>
                  <a:lnTo>
                    <a:pt x="586038" y="75791"/>
                  </a:lnTo>
                  <a:lnTo>
                    <a:pt x="620973" y="106539"/>
                  </a:lnTo>
                  <a:lnTo>
                    <a:pt x="651722" y="141473"/>
                  </a:lnTo>
                  <a:lnTo>
                    <a:pt x="677852" y="180159"/>
                  </a:lnTo>
                  <a:lnTo>
                    <a:pt x="698930" y="222164"/>
                  </a:lnTo>
                  <a:lnTo>
                    <a:pt x="714523" y="267054"/>
                  </a:lnTo>
                  <a:lnTo>
                    <a:pt x="724196" y="314397"/>
                  </a:lnTo>
                  <a:lnTo>
                    <a:pt x="727517" y="363758"/>
                  </a:lnTo>
                  <a:close/>
                </a:path>
              </a:pathLst>
            </a:custGeom>
            <a:noFill/>
            <a:ln w="31320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Google Shape;416;p14"/>
            <p:cNvSpPr/>
            <p:nvPr/>
          </p:nvSpPr>
          <p:spPr>
            <a:xfrm>
              <a:off x="641160" y="5048640"/>
              <a:ext cx="266040" cy="266040"/>
            </a:xfrm>
            <a:custGeom>
              <a:avLst/>
              <a:gdLst/>
              <a:ahLst/>
              <a:rect l="l" t="t" r="r" b="b"/>
              <a:pathLst>
                <a:path w="440690" h="440690">
                  <a:moveTo>
                    <a:pt x="220244" y="0"/>
                  </a:moveTo>
                  <a:lnTo>
                    <a:pt x="175856" y="4474"/>
                  </a:lnTo>
                  <a:lnTo>
                    <a:pt x="134514" y="17307"/>
                  </a:lnTo>
                  <a:lnTo>
                    <a:pt x="97102" y="37613"/>
                  </a:lnTo>
                  <a:lnTo>
                    <a:pt x="64507" y="64507"/>
                  </a:lnTo>
                  <a:lnTo>
                    <a:pt x="37613" y="97102"/>
                  </a:lnTo>
                  <a:lnTo>
                    <a:pt x="17307" y="134514"/>
                  </a:lnTo>
                  <a:lnTo>
                    <a:pt x="4474" y="175856"/>
                  </a:lnTo>
                  <a:lnTo>
                    <a:pt x="0" y="220244"/>
                  </a:lnTo>
                  <a:lnTo>
                    <a:pt x="4474" y="264628"/>
                  </a:lnTo>
                  <a:lnTo>
                    <a:pt x="17307" y="305968"/>
                  </a:lnTo>
                  <a:lnTo>
                    <a:pt x="37613" y="343378"/>
                  </a:lnTo>
                  <a:lnTo>
                    <a:pt x="64507" y="375972"/>
                  </a:lnTo>
                  <a:lnTo>
                    <a:pt x="97102" y="402865"/>
                  </a:lnTo>
                  <a:lnTo>
                    <a:pt x="134514" y="423171"/>
                  </a:lnTo>
                  <a:lnTo>
                    <a:pt x="175856" y="436004"/>
                  </a:lnTo>
                  <a:lnTo>
                    <a:pt x="220244" y="440478"/>
                  </a:lnTo>
                  <a:lnTo>
                    <a:pt x="264632" y="436004"/>
                  </a:lnTo>
                  <a:lnTo>
                    <a:pt x="305974" y="423171"/>
                  </a:lnTo>
                  <a:lnTo>
                    <a:pt x="343386" y="402865"/>
                  </a:lnTo>
                  <a:lnTo>
                    <a:pt x="375982" y="375972"/>
                  </a:lnTo>
                  <a:lnTo>
                    <a:pt x="402875" y="343378"/>
                  </a:lnTo>
                  <a:lnTo>
                    <a:pt x="423181" y="305968"/>
                  </a:lnTo>
                  <a:lnTo>
                    <a:pt x="436014" y="264628"/>
                  </a:lnTo>
                  <a:lnTo>
                    <a:pt x="440489" y="220244"/>
                  </a:lnTo>
                  <a:lnTo>
                    <a:pt x="436014" y="175856"/>
                  </a:lnTo>
                  <a:lnTo>
                    <a:pt x="423181" y="134514"/>
                  </a:lnTo>
                  <a:lnTo>
                    <a:pt x="402875" y="97102"/>
                  </a:lnTo>
                  <a:lnTo>
                    <a:pt x="375982" y="64507"/>
                  </a:lnTo>
                  <a:lnTo>
                    <a:pt x="343386" y="37613"/>
                  </a:lnTo>
                  <a:lnTo>
                    <a:pt x="305974" y="17307"/>
                  </a:lnTo>
                  <a:lnTo>
                    <a:pt x="264632" y="4474"/>
                  </a:lnTo>
                  <a:lnTo>
                    <a:pt x="220244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91" name="Google Shape;417;p14"/>
            <p:cNvGrpSpPr/>
            <p:nvPr/>
          </p:nvGrpSpPr>
          <p:grpSpPr>
            <a:xfrm>
              <a:off x="79200" y="4659840"/>
              <a:ext cx="2490840" cy="2197080"/>
              <a:chOff x="79200" y="4659840"/>
              <a:chExt cx="2490840" cy="2197080"/>
            </a:xfrm>
          </p:grpSpPr>
          <p:sp>
            <p:nvSpPr>
              <p:cNvPr id="92" name="Google Shape;418;p14"/>
              <p:cNvSpPr/>
              <p:nvPr/>
            </p:nvSpPr>
            <p:spPr>
              <a:xfrm>
                <a:off x="1138320" y="4891680"/>
                <a:ext cx="1431720" cy="847440"/>
              </a:xfrm>
              <a:custGeom>
                <a:avLst/>
                <a:gdLst/>
                <a:ahLst/>
                <a:rect l="l" t="t" r="r" b="b"/>
                <a:pathLst>
                  <a:path w="2362835" h="1399540">
                    <a:moveTo>
                      <a:pt x="2362420" y="0"/>
                    </a:moveTo>
                    <a:lnTo>
                      <a:pt x="0" y="1399224"/>
                    </a:lnTo>
                  </a:path>
                </a:pathLst>
              </a:custGeom>
              <a:noFill/>
              <a:ln w="31320">
                <a:solidFill>
                  <a:srgbClr val="f0f03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Google Shape;419;p14"/>
              <p:cNvSpPr/>
              <p:nvPr/>
            </p:nvSpPr>
            <p:spPr>
              <a:xfrm>
                <a:off x="79200" y="5764320"/>
                <a:ext cx="1845000" cy="1092600"/>
              </a:xfrm>
              <a:custGeom>
                <a:avLst/>
                <a:gdLst/>
                <a:ahLst/>
                <a:rect l="l" t="t" r="r" b="b"/>
                <a:pathLst>
                  <a:path w="3044190" h="1803400">
                    <a:moveTo>
                      <a:pt x="3043835" y="0"/>
                    </a:moveTo>
                    <a:lnTo>
                      <a:pt x="0" y="1802802"/>
                    </a:lnTo>
                  </a:path>
                </a:pathLst>
              </a:custGeom>
              <a:noFill/>
              <a:ln w="31320">
                <a:solidFill>
                  <a:srgbClr val="f7f7f7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Google Shape;420;p14"/>
              <p:cNvSpPr/>
              <p:nvPr/>
            </p:nvSpPr>
            <p:spPr>
              <a:xfrm>
                <a:off x="1406880" y="4659840"/>
                <a:ext cx="258480" cy="206640"/>
              </a:xfrm>
              <a:custGeom>
                <a:avLst/>
                <a:gdLst/>
                <a:ahLst/>
                <a:rect l="l" t="t" r="r" b="b"/>
                <a:pathLst>
                  <a:path w="427989" h="342265">
                    <a:moveTo>
                      <a:pt x="213888" y="0"/>
                    </a:moveTo>
                    <a:lnTo>
                      <a:pt x="0" y="342010"/>
                    </a:lnTo>
                    <a:lnTo>
                      <a:pt x="427767" y="342010"/>
                    </a:lnTo>
                    <a:lnTo>
                      <a:pt x="213888" y="0"/>
                    </a:lnTo>
                    <a:close/>
                  </a:path>
                </a:pathLst>
              </a:custGeom>
              <a:solidFill>
                <a:srgbClr val="062c4c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5" name="Google Shape;421;p14"/>
          <p:cNvSpPr/>
          <p:nvPr/>
        </p:nvSpPr>
        <p:spPr>
          <a:xfrm>
            <a:off x="1195560" y="1660680"/>
            <a:ext cx="10775160" cy="97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200000"/>
              </a:lnSpc>
              <a:tabLst>
                <a:tab algn="l" pos="408240"/>
              </a:tabLst>
            </a:pPr>
            <a:r>
              <a:rPr b="1" lang="pt-BR" sz="1600" spc="-1" strike="noStrike">
                <a:solidFill>
                  <a:srgbClr val="004676"/>
                </a:solidFill>
                <a:latin typeface="Arial"/>
                <a:ea typeface="Arial"/>
              </a:rPr>
              <a:t>Analisar dados BIC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200000"/>
              </a:lnSpc>
              <a:tabLst>
                <a:tab algn="l" pos="408240"/>
              </a:tabLst>
            </a:pPr>
            <a:r>
              <a:rPr b="1" lang="pt-BR" sz="1600" spc="-1" strike="noStrike">
                <a:solidFill>
                  <a:srgbClr val="004676"/>
                </a:solidFill>
                <a:latin typeface="Arial"/>
                <a:ea typeface="Arial"/>
              </a:rPr>
              <a:t>Identificar as variáveis que podem ser utilizadas na construção do modelo preditivo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96" name="Google Shape;422;p14"/>
          <p:cNvSpPr/>
          <p:nvPr/>
        </p:nvSpPr>
        <p:spPr>
          <a:xfrm>
            <a:off x="868680" y="399600"/>
            <a:ext cx="10864080" cy="11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  <a:tabLst>
                <a:tab algn="l" pos="408240"/>
              </a:tabLst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OBJETIVOS SPRINT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97" name="Google Shape;423;p14"/>
          <p:cNvSpPr/>
          <p:nvPr/>
        </p:nvSpPr>
        <p:spPr>
          <a:xfrm>
            <a:off x="407880" y="6356520"/>
            <a:ext cx="27684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002c4f"/>
                </a:solidFill>
                <a:latin typeface="Arial"/>
                <a:ea typeface="Arial"/>
              </a:rPr>
              <a:t>01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98" name="Google Shape;438;p15"/>
          <p:cNvSpPr/>
          <p:nvPr/>
        </p:nvSpPr>
        <p:spPr>
          <a:xfrm>
            <a:off x="894240" y="1269360"/>
            <a:ext cx="452736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760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441;p15"/>
          <p:cNvGrpSpPr/>
          <p:nvPr/>
        </p:nvGrpSpPr>
        <p:grpSpPr>
          <a:xfrm>
            <a:off x="10204200" y="880920"/>
            <a:ext cx="1986480" cy="1112040"/>
            <a:chOff x="10204200" y="880920"/>
            <a:chExt cx="1986480" cy="1112040"/>
          </a:xfrm>
        </p:grpSpPr>
        <p:sp>
          <p:nvSpPr>
            <p:cNvPr id="100" name="Google Shape;442;p15"/>
            <p:cNvSpPr/>
            <p:nvPr/>
          </p:nvSpPr>
          <p:spPr>
            <a:xfrm>
              <a:off x="10204200" y="1162440"/>
              <a:ext cx="381240" cy="38124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399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Google Shape;443;p15"/>
            <p:cNvSpPr/>
            <p:nvPr/>
          </p:nvSpPr>
          <p:spPr>
            <a:xfrm>
              <a:off x="11037960" y="1823400"/>
              <a:ext cx="169560" cy="16956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Google Shape;444;p15"/>
            <p:cNvSpPr/>
            <p:nvPr/>
          </p:nvSpPr>
          <p:spPr>
            <a:xfrm>
              <a:off x="10586520" y="880920"/>
              <a:ext cx="1604160" cy="94968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39960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3" name="Google Shape;445;p15"/>
          <p:cNvSpPr/>
          <p:nvPr/>
        </p:nvSpPr>
        <p:spPr>
          <a:xfrm>
            <a:off x="8821080" y="1388880"/>
            <a:ext cx="329760" cy="26352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Google Shape;446;p15"/>
          <p:cNvSpPr/>
          <p:nvPr/>
        </p:nvSpPr>
        <p:spPr>
          <a:xfrm>
            <a:off x="449640" y="6399720"/>
            <a:ext cx="17388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105" name="Google Shape;448;p15"/>
          <p:cNvSpPr/>
          <p:nvPr/>
        </p:nvSpPr>
        <p:spPr>
          <a:xfrm>
            <a:off x="407880" y="6356520"/>
            <a:ext cx="27684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06" name="Google Shape;422;p14"/>
          <p:cNvSpPr/>
          <p:nvPr/>
        </p:nvSpPr>
        <p:spPr>
          <a:xfrm>
            <a:off x="889200" y="-67680"/>
            <a:ext cx="10864080" cy="11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  <a:tabLst>
                <a:tab algn="l" pos="408240"/>
              </a:tabLst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ENTREGAS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107" name="Google Shape;421;p14"/>
          <p:cNvSpPr/>
          <p:nvPr/>
        </p:nvSpPr>
        <p:spPr>
          <a:xfrm>
            <a:off x="887760" y="880200"/>
            <a:ext cx="10994760" cy="59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200000"/>
              </a:lnSpc>
              <a:tabLst>
                <a:tab algn="l" pos="408240"/>
              </a:tabLst>
            </a:pPr>
            <a:r>
              <a:rPr b="1" lang="pt-BR" sz="2000" spc="-1" strike="noStrike">
                <a:solidFill>
                  <a:srgbClr val="fcfb30"/>
                </a:solidFill>
                <a:latin typeface="Arial"/>
                <a:ea typeface="Arial"/>
              </a:rPr>
              <a:t>Análise dados BIC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2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Análise exploratória contendo estatisticas sobre os atendimentos.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1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Tabelas: ‘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inro_cli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’, ‘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aux_inro_cli_atu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’, ‘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aux_inro_cli_ant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’, ‘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aux_inro_cli_cmpr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’, ‘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tran_inro_cli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’, ‘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rstd_inro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’, ‘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Arial"/>
              </a:rPr>
              <a:t>asnt_inro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’</a:t>
            </a:r>
            <a:endParaRPr b="0" lang="pt-BR" sz="2000" spc="-1" strike="noStrike">
              <a:latin typeface="Arial"/>
            </a:endParaRPr>
          </a:p>
          <a:p>
            <a:pPr marL="367560">
              <a:lnSpc>
                <a:spcPct val="2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UORs analisadas (período 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Nov/22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à</a:t>
            </a: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 Nov/23)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endParaRPr b="0" lang="pt-BR" sz="2000" spc="-1" strike="noStrike">
              <a:latin typeface="Arial"/>
              <a:ea typeface="Microsoft YaHei"/>
            </a:endParaRPr>
          </a:p>
          <a:p>
            <a:pPr lvl="2" marL="648000" indent="-2160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8918-RUA DO LIVRAMENTO-MACEIO, AL (Agência varejo)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86620-ESTILO TERESINA, PI (Agência estilo)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200000"/>
              </a:lnSpc>
              <a:tabLst>
                <a:tab algn="l" pos="408240"/>
              </a:tabLst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Ps.: Foram aplicados os seguintes filtros: ‘cd_tip_inro_cli_bb = 1’ e ‘cd_tip_cnl IN (1, 3, 4, 7, 41, 42, 43, 44, 45, 55, 64)’</a:t>
            </a:r>
            <a:endParaRPr b="0" lang="pt-BR" sz="1400" spc="-1" strike="noStrike">
              <a:latin typeface="Arial"/>
            </a:endParaRPr>
          </a:p>
          <a:p>
            <a:pPr marL="7560">
              <a:lnSpc>
                <a:spcPct val="200000"/>
              </a:lnSpc>
              <a:tabLst>
                <a:tab algn="l" pos="408240"/>
              </a:tabLst>
            </a:pPr>
            <a:r>
              <a:rPr b="1" lang="pt-BR" sz="2000" spc="-1" strike="noStrike">
                <a:solidFill>
                  <a:srgbClr val="fcfb30"/>
                </a:solidFill>
                <a:latin typeface="Arial"/>
                <a:ea typeface="Arial"/>
              </a:rPr>
              <a:t>Identificar as variáveis que podem ser utilizadas na construção do modelo preditivo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200000"/>
              </a:lnSpc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Em andamento.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200000"/>
              </a:lnSpc>
              <a:tabLst>
                <a:tab algn="l" pos="40824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8" name="Google Shape;438;p15"/>
          <p:cNvSpPr/>
          <p:nvPr/>
        </p:nvSpPr>
        <p:spPr>
          <a:xfrm>
            <a:off x="884160" y="832680"/>
            <a:ext cx="296856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760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441;p15"/>
          <p:cNvGrpSpPr/>
          <p:nvPr/>
        </p:nvGrpSpPr>
        <p:grpSpPr>
          <a:xfrm>
            <a:off x="10204200" y="880920"/>
            <a:ext cx="1986480" cy="1112040"/>
            <a:chOff x="10204200" y="880920"/>
            <a:chExt cx="1986480" cy="1112040"/>
          </a:xfrm>
        </p:grpSpPr>
        <p:sp>
          <p:nvSpPr>
            <p:cNvPr id="110" name="Google Shape;442;p15"/>
            <p:cNvSpPr/>
            <p:nvPr/>
          </p:nvSpPr>
          <p:spPr>
            <a:xfrm>
              <a:off x="10204200" y="1162440"/>
              <a:ext cx="381240" cy="38124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399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Google Shape;443;p15"/>
            <p:cNvSpPr/>
            <p:nvPr/>
          </p:nvSpPr>
          <p:spPr>
            <a:xfrm>
              <a:off x="11037960" y="1823400"/>
              <a:ext cx="169560" cy="16956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Google Shape;444;p15"/>
            <p:cNvSpPr/>
            <p:nvPr/>
          </p:nvSpPr>
          <p:spPr>
            <a:xfrm>
              <a:off x="10586520" y="880920"/>
              <a:ext cx="1604160" cy="94968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39960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" name="Google Shape;445;p15"/>
          <p:cNvSpPr/>
          <p:nvPr/>
        </p:nvSpPr>
        <p:spPr>
          <a:xfrm>
            <a:off x="8821080" y="1388880"/>
            <a:ext cx="329760" cy="26352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Google Shape;446;p15"/>
          <p:cNvSpPr/>
          <p:nvPr/>
        </p:nvSpPr>
        <p:spPr>
          <a:xfrm>
            <a:off x="449640" y="6399720"/>
            <a:ext cx="17388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115" name="Google Shape;448;p15"/>
          <p:cNvSpPr/>
          <p:nvPr/>
        </p:nvSpPr>
        <p:spPr>
          <a:xfrm>
            <a:off x="227880" y="6356520"/>
            <a:ext cx="27684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16" name="Google Shape;422;p14"/>
          <p:cNvSpPr/>
          <p:nvPr/>
        </p:nvSpPr>
        <p:spPr>
          <a:xfrm>
            <a:off x="889200" y="-67680"/>
            <a:ext cx="10864080" cy="11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  <a:tabLst>
                <a:tab algn="l" pos="408240"/>
              </a:tabLst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Análises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117" name="Google Shape;438;p15"/>
          <p:cNvSpPr/>
          <p:nvPr/>
        </p:nvSpPr>
        <p:spPr>
          <a:xfrm>
            <a:off x="884160" y="832680"/>
            <a:ext cx="296856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760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>
            <a:off x="4104000" y="2088720"/>
            <a:ext cx="360000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1400" spc="338" strike="noStrike" u="dotted">
                <a:solidFill>
                  <a:srgbClr val="729fcf"/>
                </a:solidFill>
                <a:uFillTx/>
                <a:latin typeface="Arial"/>
                <a:ea typeface="DejaVu Sans"/>
              </a:rPr>
              <a:t>Quantidade de ocorrências</a:t>
            </a:r>
            <a:endParaRPr b="1" lang="pt-BR" sz="1400" spc="338" strike="noStrike" u="dotted">
              <a:solidFill>
                <a:srgbClr val="729fcf"/>
              </a:solidFill>
              <a:uFillTx/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3672000" y="3636000"/>
            <a:ext cx="449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1400" spc="338" strike="noStrike" u="dotted">
                <a:solidFill>
                  <a:srgbClr val="729fcf"/>
                </a:solidFill>
                <a:uFillTx/>
                <a:latin typeface="Arial"/>
                <a:ea typeface="DejaVu Sans"/>
              </a:rPr>
              <a:t>Quantidade de clientes distintos</a:t>
            </a:r>
            <a:endParaRPr b="0" lang="pt-BR" sz="1400" spc="338" strike="noStrike" u="dotted">
              <a:solidFill>
                <a:srgbClr val="729fcf"/>
              </a:solidFill>
              <a:uFillTx/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4356000" y="5148000"/>
            <a:ext cx="320400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1400" spc="168" strike="noStrike" u="dotted">
                <a:solidFill>
                  <a:srgbClr val="729fcf"/>
                </a:solidFill>
                <a:uFillTx/>
                <a:latin typeface="Arial"/>
                <a:ea typeface="DejaVu Sans"/>
              </a:rPr>
              <a:t>Quantidade de protocolos</a:t>
            </a:r>
            <a:endParaRPr b="1" lang="pt-BR" sz="1400" spc="168" strike="noStrike" u="dotted">
              <a:solidFill>
                <a:srgbClr val="729fcf"/>
              </a:solidFill>
              <a:uFillTx/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867600" y="2460600"/>
            <a:ext cx="4352040" cy="92304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1260000" y="4010400"/>
            <a:ext cx="3952080" cy="88524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3"/>
          <a:stretch/>
        </p:blipFill>
        <p:spPr>
          <a:xfrm>
            <a:off x="3671640" y="5621040"/>
            <a:ext cx="4428360" cy="89460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4"/>
          <a:stretch/>
        </p:blipFill>
        <p:spPr>
          <a:xfrm>
            <a:off x="6516000" y="2448000"/>
            <a:ext cx="4352040" cy="89460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5"/>
          <a:stretch/>
        </p:blipFill>
        <p:spPr>
          <a:xfrm>
            <a:off x="6552000" y="4027320"/>
            <a:ext cx="3942720" cy="90432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 txBox="1"/>
          <p:nvPr/>
        </p:nvSpPr>
        <p:spPr>
          <a:xfrm>
            <a:off x="1404000" y="1184760"/>
            <a:ext cx="3240000" cy="533880"/>
          </a:xfrm>
          <a:prstGeom prst="rect">
            <a:avLst/>
          </a:prstGeom>
          <a:noFill/>
          <a:ln w="38160">
            <a:solidFill>
              <a:srgbClr val="ffff38"/>
            </a:solidFill>
            <a:prstDash val="sysDash"/>
            <a:round/>
          </a:ln>
        </p:spPr>
        <p:txBody>
          <a:bodyPr lIns="109080" rIns="109080" tIns="64080" bIns="64080" anchor="ctr">
            <a:noAutofit/>
          </a:bodyPr>
          <a:p>
            <a:pPr algn="ctr">
              <a:tabLst>
                <a:tab algn="l" pos="408240"/>
              </a:tabLst>
            </a:pPr>
            <a:r>
              <a:rPr b="1" lang="pt-BR" sz="1600" spc="-1" strike="noStrike">
                <a:solidFill>
                  <a:srgbClr val="ffff00"/>
                </a:solidFill>
                <a:latin typeface="Bahnschrift"/>
              </a:rPr>
              <a:t>Sem filtro da interface do canal de atendimento</a:t>
            </a:r>
            <a:endParaRPr b="1" lang="pt-BR" sz="1600" spc="-1" strike="noStrike">
              <a:solidFill>
                <a:srgbClr val="ffff00"/>
              </a:solidFill>
              <a:latin typeface="Bahnschrift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6804000" y="1149120"/>
            <a:ext cx="3240000" cy="533880"/>
          </a:xfrm>
          <a:prstGeom prst="rect">
            <a:avLst/>
          </a:prstGeom>
          <a:noFill/>
          <a:ln w="38160">
            <a:solidFill>
              <a:srgbClr val="ffff38"/>
            </a:solidFill>
            <a:prstDash val="sysDash"/>
            <a:round/>
          </a:ln>
        </p:spPr>
        <p:txBody>
          <a:bodyPr lIns="109080" rIns="109080" tIns="64080" bIns="64080" anchor="ctr">
            <a:noAutofit/>
          </a:bodyPr>
          <a:p>
            <a:pPr algn="ctr">
              <a:tabLst>
                <a:tab algn="l" pos="408240"/>
              </a:tabLst>
            </a:pPr>
            <a:r>
              <a:rPr b="1" lang="pt-BR" sz="1600" spc="-1" strike="noStrike">
                <a:solidFill>
                  <a:srgbClr val="ffff00"/>
                </a:solidFill>
                <a:latin typeface="Bahnschrift"/>
              </a:rPr>
              <a:t>Com filtro da interface do canal de atendimento</a:t>
            </a:r>
            <a:endParaRPr b="1" lang="pt-BR" sz="1600" spc="-1" strike="noStrike">
              <a:solidFill>
                <a:srgbClr val="ffff00"/>
              </a:solidFill>
              <a:latin typeface="Bahnschrif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441;p15_1"/>
          <p:cNvGrpSpPr/>
          <p:nvPr/>
        </p:nvGrpSpPr>
        <p:grpSpPr>
          <a:xfrm>
            <a:off x="10204200" y="880920"/>
            <a:ext cx="1986480" cy="1112040"/>
            <a:chOff x="10204200" y="880920"/>
            <a:chExt cx="1986480" cy="1112040"/>
          </a:xfrm>
        </p:grpSpPr>
        <p:sp>
          <p:nvSpPr>
            <p:cNvPr id="129" name="Google Shape;442;p15_1"/>
            <p:cNvSpPr/>
            <p:nvPr/>
          </p:nvSpPr>
          <p:spPr>
            <a:xfrm>
              <a:off x="10204200" y="1162440"/>
              <a:ext cx="381240" cy="38124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399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Google Shape;443;p15_1"/>
            <p:cNvSpPr/>
            <p:nvPr/>
          </p:nvSpPr>
          <p:spPr>
            <a:xfrm>
              <a:off x="11037960" y="1823400"/>
              <a:ext cx="169560" cy="16956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Google Shape;444;p15_1"/>
            <p:cNvSpPr/>
            <p:nvPr/>
          </p:nvSpPr>
          <p:spPr>
            <a:xfrm>
              <a:off x="10586520" y="880920"/>
              <a:ext cx="1604160" cy="94968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39960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2" name="Google Shape;445;p15_1"/>
          <p:cNvSpPr/>
          <p:nvPr/>
        </p:nvSpPr>
        <p:spPr>
          <a:xfrm>
            <a:off x="8821080" y="1388880"/>
            <a:ext cx="329760" cy="26352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Google Shape;446;p15_1"/>
          <p:cNvSpPr/>
          <p:nvPr/>
        </p:nvSpPr>
        <p:spPr>
          <a:xfrm>
            <a:off x="449640" y="6399720"/>
            <a:ext cx="17388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134" name="Google Shape;448;p15_1"/>
          <p:cNvSpPr/>
          <p:nvPr/>
        </p:nvSpPr>
        <p:spPr>
          <a:xfrm>
            <a:off x="227880" y="6356520"/>
            <a:ext cx="27684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35" name="Google Shape;422;p14_1"/>
          <p:cNvSpPr/>
          <p:nvPr/>
        </p:nvSpPr>
        <p:spPr>
          <a:xfrm>
            <a:off x="889200" y="-67680"/>
            <a:ext cx="10864080" cy="11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  <a:tabLst>
                <a:tab algn="l" pos="408240"/>
              </a:tabLst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Análises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136" name="Google Shape;438;p15_1"/>
          <p:cNvSpPr/>
          <p:nvPr/>
        </p:nvSpPr>
        <p:spPr>
          <a:xfrm>
            <a:off x="884160" y="832680"/>
            <a:ext cx="296856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760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"/>
          <p:cNvSpPr/>
          <p:nvPr/>
        </p:nvSpPr>
        <p:spPr>
          <a:xfrm>
            <a:off x="900000" y="1800000"/>
            <a:ext cx="5399640" cy="4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1800" spc="168" strike="noStrike">
                <a:solidFill>
                  <a:srgbClr val="729fcf"/>
                </a:solidFill>
                <a:latin typeface="Arial"/>
                <a:ea typeface="DejaVu Sans"/>
              </a:rPr>
              <a:t>UOR 86620: Top 15 transações </a:t>
            </a:r>
            <a:endParaRPr b="0" lang="pt-BR" sz="1800" spc="168" strike="noStrike">
              <a:solidFill>
                <a:srgbClr val="729fcf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946440" y="2340000"/>
            <a:ext cx="10105200" cy="32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441;p15_6"/>
          <p:cNvGrpSpPr/>
          <p:nvPr/>
        </p:nvGrpSpPr>
        <p:grpSpPr>
          <a:xfrm>
            <a:off x="10204200" y="880920"/>
            <a:ext cx="1986480" cy="1112040"/>
            <a:chOff x="10204200" y="880920"/>
            <a:chExt cx="1986480" cy="1112040"/>
          </a:xfrm>
        </p:grpSpPr>
        <p:sp>
          <p:nvSpPr>
            <p:cNvPr id="140" name="Google Shape;442;p15_6"/>
            <p:cNvSpPr/>
            <p:nvPr/>
          </p:nvSpPr>
          <p:spPr>
            <a:xfrm>
              <a:off x="10204200" y="1162440"/>
              <a:ext cx="381240" cy="38124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399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Google Shape;443;p15_6"/>
            <p:cNvSpPr/>
            <p:nvPr/>
          </p:nvSpPr>
          <p:spPr>
            <a:xfrm>
              <a:off x="11037960" y="1823400"/>
              <a:ext cx="169560" cy="16956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444;p15_6"/>
            <p:cNvSpPr/>
            <p:nvPr/>
          </p:nvSpPr>
          <p:spPr>
            <a:xfrm>
              <a:off x="10586520" y="880920"/>
              <a:ext cx="1604160" cy="94968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39960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Google Shape;445;p15_6"/>
          <p:cNvSpPr/>
          <p:nvPr/>
        </p:nvSpPr>
        <p:spPr>
          <a:xfrm>
            <a:off x="8821080" y="1388880"/>
            <a:ext cx="329760" cy="26352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Google Shape;446;p15_6"/>
          <p:cNvSpPr/>
          <p:nvPr/>
        </p:nvSpPr>
        <p:spPr>
          <a:xfrm>
            <a:off x="449640" y="6399720"/>
            <a:ext cx="17388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145" name="Google Shape;448;p15_6"/>
          <p:cNvSpPr/>
          <p:nvPr/>
        </p:nvSpPr>
        <p:spPr>
          <a:xfrm>
            <a:off x="227880" y="6356520"/>
            <a:ext cx="27684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46" name="Google Shape;422;p14_6"/>
          <p:cNvSpPr/>
          <p:nvPr/>
        </p:nvSpPr>
        <p:spPr>
          <a:xfrm>
            <a:off x="889200" y="-67680"/>
            <a:ext cx="10864080" cy="11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  <a:tabLst>
                <a:tab algn="l" pos="408240"/>
              </a:tabLst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Análises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147" name="Google Shape;438;p15_6"/>
          <p:cNvSpPr/>
          <p:nvPr/>
        </p:nvSpPr>
        <p:spPr>
          <a:xfrm>
            <a:off x="884160" y="832680"/>
            <a:ext cx="296856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760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>
            <a:off x="720000" y="1620000"/>
            <a:ext cx="5759280" cy="4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1800" spc="168" strike="noStrike">
                <a:solidFill>
                  <a:srgbClr val="729fcf"/>
                </a:solidFill>
                <a:latin typeface="Arial"/>
                <a:ea typeface="DejaVu Sans"/>
              </a:rPr>
              <a:t>UOR 8918: Top 15 transações </a:t>
            </a:r>
            <a:endParaRPr b="0" lang="pt-BR" sz="1800" spc="168" strike="noStrike">
              <a:solidFill>
                <a:srgbClr val="729fcf"/>
              </a:solid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720000" y="2224800"/>
            <a:ext cx="10259640" cy="474840"/>
          </a:xfrm>
          <a:prstGeom prst="rect">
            <a:avLst/>
          </a:prstGeom>
          <a:ln w="0"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720000" y="2700000"/>
            <a:ext cx="10295640" cy="279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441;p15_7"/>
          <p:cNvGrpSpPr/>
          <p:nvPr/>
        </p:nvGrpSpPr>
        <p:grpSpPr>
          <a:xfrm>
            <a:off x="10204200" y="880920"/>
            <a:ext cx="1986480" cy="1112040"/>
            <a:chOff x="10204200" y="880920"/>
            <a:chExt cx="1986480" cy="1112040"/>
          </a:xfrm>
        </p:grpSpPr>
        <p:sp>
          <p:nvSpPr>
            <p:cNvPr id="152" name="Google Shape;442;p15_7"/>
            <p:cNvSpPr/>
            <p:nvPr/>
          </p:nvSpPr>
          <p:spPr>
            <a:xfrm>
              <a:off x="10204200" y="1162440"/>
              <a:ext cx="381240" cy="38124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399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443;p15_7"/>
            <p:cNvSpPr/>
            <p:nvPr/>
          </p:nvSpPr>
          <p:spPr>
            <a:xfrm>
              <a:off x="11037960" y="1823400"/>
              <a:ext cx="169560" cy="16956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444;p15_7"/>
            <p:cNvSpPr/>
            <p:nvPr/>
          </p:nvSpPr>
          <p:spPr>
            <a:xfrm>
              <a:off x="10586520" y="880920"/>
              <a:ext cx="1604160" cy="94968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39960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5" name="Google Shape;445;p15_7"/>
          <p:cNvSpPr/>
          <p:nvPr/>
        </p:nvSpPr>
        <p:spPr>
          <a:xfrm>
            <a:off x="8821080" y="1388880"/>
            <a:ext cx="329760" cy="26352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Google Shape;446;p15_7"/>
          <p:cNvSpPr/>
          <p:nvPr/>
        </p:nvSpPr>
        <p:spPr>
          <a:xfrm>
            <a:off x="449640" y="6399720"/>
            <a:ext cx="17388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157" name="Google Shape;448;p15_7"/>
          <p:cNvSpPr/>
          <p:nvPr/>
        </p:nvSpPr>
        <p:spPr>
          <a:xfrm>
            <a:off x="227880" y="6356520"/>
            <a:ext cx="27684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58" name="Google Shape;422;p14_7"/>
          <p:cNvSpPr/>
          <p:nvPr/>
        </p:nvSpPr>
        <p:spPr>
          <a:xfrm>
            <a:off x="889200" y="-67680"/>
            <a:ext cx="10864080" cy="11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  <a:tabLst>
                <a:tab algn="l" pos="408240"/>
              </a:tabLst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Análises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159" name="Google Shape;438;p15_7"/>
          <p:cNvSpPr/>
          <p:nvPr/>
        </p:nvSpPr>
        <p:spPr>
          <a:xfrm>
            <a:off x="884160" y="832680"/>
            <a:ext cx="296856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760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"/>
          <p:cNvSpPr/>
          <p:nvPr/>
        </p:nvSpPr>
        <p:spPr>
          <a:xfrm>
            <a:off x="1188000" y="1620000"/>
            <a:ext cx="5219640" cy="4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1800" spc="168" strike="noStrike">
                <a:solidFill>
                  <a:srgbClr val="729fcf"/>
                </a:solidFill>
                <a:latin typeface="Arial"/>
                <a:ea typeface="DejaVu Sans"/>
              </a:rPr>
              <a:t>UOR 86620: Assuntos da interação</a:t>
            </a:r>
            <a:endParaRPr b="0" lang="pt-BR" sz="1800" spc="168" strike="noStrike">
              <a:solidFill>
                <a:srgbClr val="729fcf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162800" y="2088000"/>
            <a:ext cx="9456840" cy="398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441;p15_8"/>
          <p:cNvGrpSpPr/>
          <p:nvPr/>
        </p:nvGrpSpPr>
        <p:grpSpPr>
          <a:xfrm>
            <a:off x="10204200" y="880920"/>
            <a:ext cx="1986480" cy="1112040"/>
            <a:chOff x="10204200" y="880920"/>
            <a:chExt cx="1986480" cy="1112040"/>
          </a:xfrm>
        </p:grpSpPr>
        <p:sp>
          <p:nvSpPr>
            <p:cNvPr id="163" name="Google Shape;442;p15_8"/>
            <p:cNvSpPr/>
            <p:nvPr/>
          </p:nvSpPr>
          <p:spPr>
            <a:xfrm>
              <a:off x="10204200" y="1162440"/>
              <a:ext cx="381240" cy="38124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399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443;p15_8"/>
            <p:cNvSpPr/>
            <p:nvPr/>
          </p:nvSpPr>
          <p:spPr>
            <a:xfrm>
              <a:off x="11037960" y="1823400"/>
              <a:ext cx="169560" cy="16956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444;p15_8"/>
            <p:cNvSpPr/>
            <p:nvPr/>
          </p:nvSpPr>
          <p:spPr>
            <a:xfrm>
              <a:off x="10586520" y="880920"/>
              <a:ext cx="1604160" cy="94968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39960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6" name="Google Shape;445;p15_8"/>
          <p:cNvSpPr/>
          <p:nvPr/>
        </p:nvSpPr>
        <p:spPr>
          <a:xfrm>
            <a:off x="8821080" y="1388880"/>
            <a:ext cx="329760" cy="26352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Google Shape;446;p15_8"/>
          <p:cNvSpPr/>
          <p:nvPr/>
        </p:nvSpPr>
        <p:spPr>
          <a:xfrm>
            <a:off x="449640" y="6399720"/>
            <a:ext cx="17388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168" name="Google Shape;448;p15_8"/>
          <p:cNvSpPr/>
          <p:nvPr/>
        </p:nvSpPr>
        <p:spPr>
          <a:xfrm>
            <a:off x="227880" y="6356520"/>
            <a:ext cx="27684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69" name="Google Shape;422;p14_8"/>
          <p:cNvSpPr/>
          <p:nvPr/>
        </p:nvSpPr>
        <p:spPr>
          <a:xfrm>
            <a:off x="889200" y="-67680"/>
            <a:ext cx="10864080" cy="11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  <a:tabLst>
                <a:tab algn="l" pos="408240"/>
              </a:tabLst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Análises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170" name="Google Shape;438;p15_8"/>
          <p:cNvSpPr/>
          <p:nvPr/>
        </p:nvSpPr>
        <p:spPr>
          <a:xfrm>
            <a:off x="884160" y="832680"/>
            <a:ext cx="296856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760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"/>
          <p:cNvSpPr/>
          <p:nvPr/>
        </p:nvSpPr>
        <p:spPr>
          <a:xfrm>
            <a:off x="1260000" y="1620000"/>
            <a:ext cx="5219280" cy="4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408240"/>
              </a:tabLst>
            </a:pPr>
            <a:r>
              <a:rPr b="1" lang="pt-BR" sz="1800" spc="168" strike="noStrike">
                <a:solidFill>
                  <a:srgbClr val="729fcf"/>
                </a:solidFill>
                <a:latin typeface="Arial"/>
                <a:ea typeface="DejaVu Sans"/>
              </a:rPr>
              <a:t>UOR 8918: Assuntos interações</a:t>
            </a:r>
            <a:endParaRPr b="0" lang="pt-BR" sz="1800" spc="168" strike="noStrike">
              <a:solidFill>
                <a:srgbClr val="729fcf"/>
              </a:solidFill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1236600" y="2095200"/>
            <a:ext cx="9383040" cy="46044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1232640" y="2556000"/>
            <a:ext cx="9423000" cy="34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c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441;p15_0"/>
          <p:cNvGrpSpPr/>
          <p:nvPr/>
        </p:nvGrpSpPr>
        <p:grpSpPr>
          <a:xfrm>
            <a:off x="10204200" y="880920"/>
            <a:ext cx="1986480" cy="1112040"/>
            <a:chOff x="10204200" y="880920"/>
            <a:chExt cx="1986480" cy="1112040"/>
          </a:xfrm>
        </p:grpSpPr>
        <p:sp>
          <p:nvSpPr>
            <p:cNvPr id="175" name="Google Shape;442;p15_0"/>
            <p:cNvSpPr/>
            <p:nvPr/>
          </p:nvSpPr>
          <p:spPr>
            <a:xfrm>
              <a:off x="10204200" y="1162440"/>
              <a:ext cx="381240" cy="381240"/>
            </a:xfrm>
            <a:custGeom>
              <a:avLst/>
              <a:gdLst/>
              <a:ahLst/>
              <a:rect l="l" t="t" r="r" b="b"/>
              <a:pathLst>
                <a:path w="630555" h="630555">
                  <a:moveTo>
                    <a:pt x="630504" y="315246"/>
                  </a:moveTo>
                  <a:lnTo>
                    <a:pt x="627086" y="361832"/>
                  </a:lnTo>
                  <a:lnTo>
                    <a:pt x="617157" y="406295"/>
                  </a:lnTo>
                  <a:lnTo>
                    <a:pt x="601205" y="448148"/>
                  </a:lnTo>
                  <a:lnTo>
                    <a:pt x="579717" y="486903"/>
                  </a:lnTo>
                  <a:lnTo>
                    <a:pt x="553180" y="522073"/>
                  </a:lnTo>
                  <a:lnTo>
                    <a:pt x="522084" y="553170"/>
                  </a:lnTo>
                  <a:lnTo>
                    <a:pt x="486914" y="579706"/>
                  </a:lnTo>
                  <a:lnTo>
                    <a:pt x="448159" y="601194"/>
                  </a:lnTo>
                  <a:lnTo>
                    <a:pt x="406306" y="617146"/>
                  </a:lnTo>
                  <a:lnTo>
                    <a:pt x="361843" y="627075"/>
                  </a:lnTo>
                  <a:lnTo>
                    <a:pt x="315257" y="630493"/>
                  </a:lnTo>
                  <a:lnTo>
                    <a:pt x="268671" y="627075"/>
                  </a:lnTo>
                  <a:lnTo>
                    <a:pt x="224207" y="617146"/>
                  </a:lnTo>
                  <a:lnTo>
                    <a:pt x="182353" y="601194"/>
                  </a:lnTo>
                  <a:lnTo>
                    <a:pt x="143597" y="579706"/>
                  </a:lnTo>
                  <a:lnTo>
                    <a:pt x="108426" y="553170"/>
                  </a:lnTo>
                  <a:lnTo>
                    <a:pt x="77327" y="522073"/>
                  </a:lnTo>
                  <a:lnTo>
                    <a:pt x="50790" y="486903"/>
                  </a:lnTo>
                  <a:lnTo>
                    <a:pt x="29301" y="448148"/>
                  </a:lnTo>
                  <a:lnTo>
                    <a:pt x="13347" y="406295"/>
                  </a:lnTo>
                  <a:lnTo>
                    <a:pt x="3418" y="361832"/>
                  </a:lnTo>
                  <a:lnTo>
                    <a:pt x="0" y="315246"/>
                  </a:lnTo>
                  <a:lnTo>
                    <a:pt x="3418" y="268661"/>
                  </a:lnTo>
                  <a:lnTo>
                    <a:pt x="13347" y="224198"/>
                  </a:lnTo>
                  <a:lnTo>
                    <a:pt x="29301" y="182345"/>
                  </a:lnTo>
                  <a:lnTo>
                    <a:pt x="50790" y="143590"/>
                  </a:lnTo>
                  <a:lnTo>
                    <a:pt x="77327" y="108420"/>
                  </a:lnTo>
                  <a:lnTo>
                    <a:pt x="108426" y="77323"/>
                  </a:lnTo>
                  <a:lnTo>
                    <a:pt x="143597" y="50787"/>
                  </a:lnTo>
                  <a:lnTo>
                    <a:pt x="182353" y="29299"/>
                  </a:lnTo>
                  <a:lnTo>
                    <a:pt x="224207" y="13346"/>
                  </a:lnTo>
                  <a:lnTo>
                    <a:pt x="268671" y="3418"/>
                  </a:lnTo>
                  <a:lnTo>
                    <a:pt x="315257" y="0"/>
                  </a:lnTo>
                  <a:lnTo>
                    <a:pt x="361843" y="3418"/>
                  </a:lnTo>
                  <a:lnTo>
                    <a:pt x="406306" y="13346"/>
                  </a:lnTo>
                  <a:lnTo>
                    <a:pt x="448159" y="29299"/>
                  </a:lnTo>
                  <a:lnTo>
                    <a:pt x="486914" y="50787"/>
                  </a:lnTo>
                  <a:lnTo>
                    <a:pt x="522084" y="77323"/>
                  </a:lnTo>
                  <a:lnTo>
                    <a:pt x="553180" y="108420"/>
                  </a:lnTo>
                  <a:lnTo>
                    <a:pt x="579717" y="143590"/>
                  </a:lnTo>
                  <a:lnTo>
                    <a:pt x="601205" y="182345"/>
                  </a:lnTo>
                  <a:lnTo>
                    <a:pt x="617157" y="224198"/>
                  </a:lnTo>
                  <a:lnTo>
                    <a:pt x="627086" y="268661"/>
                  </a:lnTo>
                  <a:lnTo>
                    <a:pt x="630504" y="315246"/>
                  </a:lnTo>
                  <a:close/>
                </a:path>
              </a:pathLst>
            </a:custGeom>
            <a:noFill/>
            <a:ln w="399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Google Shape;443;p15_0"/>
            <p:cNvSpPr/>
            <p:nvPr/>
          </p:nvSpPr>
          <p:spPr>
            <a:xfrm>
              <a:off x="11037960" y="1823400"/>
              <a:ext cx="169560" cy="169560"/>
            </a:xfrm>
            <a:custGeom>
              <a:avLst/>
              <a:gdLst/>
              <a:ahLst/>
              <a:rect l="l" t="t" r="r" b="b"/>
              <a:pathLst>
                <a:path w="281305" h="281304">
                  <a:moveTo>
                    <a:pt x="140383" y="0"/>
                  </a:moveTo>
                  <a:lnTo>
                    <a:pt x="96009" y="7157"/>
                  </a:lnTo>
                  <a:lnTo>
                    <a:pt x="57472" y="27087"/>
                  </a:lnTo>
                  <a:lnTo>
                    <a:pt x="27084" y="57476"/>
                  </a:lnTo>
                  <a:lnTo>
                    <a:pt x="7156" y="96013"/>
                  </a:lnTo>
                  <a:lnTo>
                    <a:pt x="0" y="140383"/>
                  </a:lnTo>
                  <a:lnTo>
                    <a:pt x="7156" y="184757"/>
                  </a:lnTo>
                  <a:lnTo>
                    <a:pt x="27084" y="223293"/>
                  </a:lnTo>
                  <a:lnTo>
                    <a:pt x="57472" y="253682"/>
                  </a:lnTo>
                  <a:lnTo>
                    <a:pt x="96009" y="273610"/>
                  </a:lnTo>
                  <a:lnTo>
                    <a:pt x="140383" y="280766"/>
                  </a:lnTo>
                  <a:lnTo>
                    <a:pt x="184753" y="273610"/>
                  </a:lnTo>
                  <a:lnTo>
                    <a:pt x="223289" y="253682"/>
                  </a:lnTo>
                  <a:lnTo>
                    <a:pt x="253679" y="223293"/>
                  </a:lnTo>
                  <a:lnTo>
                    <a:pt x="273609" y="184757"/>
                  </a:lnTo>
                  <a:lnTo>
                    <a:pt x="280766" y="140383"/>
                  </a:lnTo>
                  <a:lnTo>
                    <a:pt x="273609" y="96013"/>
                  </a:lnTo>
                  <a:lnTo>
                    <a:pt x="253679" y="57476"/>
                  </a:lnTo>
                  <a:lnTo>
                    <a:pt x="223289" y="27087"/>
                  </a:lnTo>
                  <a:lnTo>
                    <a:pt x="184753" y="7157"/>
                  </a:lnTo>
                  <a:lnTo>
                    <a:pt x="140383" y="0"/>
                  </a:lnTo>
                  <a:close/>
                </a:path>
              </a:pathLst>
            </a:custGeom>
            <a:solidFill>
              <a:srgbClr val="f0f03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Google Shape;444;p15_0"/>
            <p:cNvSpPr/>
            <p:nvPr/>
          </p:nvSpPr>
          <p:spPr>
            <a:xfrm>
              <a:off x="10586520" y="880920"/>
              <a:ext cx="1604160" cy="949680"/>
            </a:xfrm>
            <a:custGeom>
              <a:avLst/>
              <a:gdLst/>
              <a:ahLst/>
              <a:rect l="l" t="t" r="r" b="b"/>
              <a:pathLst>
                <a:path w="2647315" h="1567814">
                  <a:moveTo>
                    <a:pt x="2646931" y="0"/>
                  </a:moveTo>
                  <a:lnTo>
                    <a:pt x="0" y="1567732"/>
                  </a:lnTo>
                </a:path>
              </a:pathLst>
            </a:custGeom>
            <a:noFill/>
            <a:ln w="39960">
              <a:solidFill>
                <a:srgbClr val="f0f03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Google Shape;445;p15_0"/>
          <p:cNvSpPr/>
          <p:nvPr/>
        </p:nvSpPr>
        <p:spPr>
          <a:xfrm>
            <a:off x="8821080" y="1388880"/>
            <a:ext cx="329760" cy="263520"/>
          </a:xfrm>
          <a:custGeom>
            <a:avLst/>
            <a:gdLst/>
            <a:ahLst/>
            <a:rect l="l" t="t" r="r" b="b"/>
            <a:pathLst>
              <a:path w="545465" h="436244">
                <a:moveTo>
                  <a:pt x="272651" y="0"/>
                </a:moveTo>
                <a:lnTo>
                  <a:pt x="0" y="436007"/>
                </a:lnTo>
                <a:lnTo>
                  <a:pt x="545313" y="436007"/>
                </a:lnTo>
                <a:lnTo>
                  <a:pt x="272651" y="0"/>
                </a:lnTo>
                <a:close/>
              </a:path>
            </a:pathLst>
          </a:custGeom>
          <a:solidFill>
            <a:srgbClr val="062c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Google Shape;446;p15_0"/>
          <p:cNvSpPr/>
          <p:nvPr/>
        </p:nvSpPr>
        <p:spPr>
          <a:xfrm>
            <a:off x="449640" y="6399720"/>
            <a:ext cx="173880" cy="1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marL="7560">
              <a:lnSpc>
                <a:spcPct val="118000"/>
              </a:lnSpc>
              <a:tabLst>
                <a:tab algn="l" pos="0"/>
              </a:tabLst>
            </a:pPr>
            <a:r>
              <a:rPr b="0" lang="en-US" sz="1060" spc="-1" strike="noStrike">
                <a:solidFill>
                  <a:srgbClr val="002c4b"/>
                </a:solidFill>
                <a:latin typeface="Arial"/>
                <a:ea typeface="Arial"/>
              </a:rPr>
              <a:t>00</a:t>
            </a:r>
            <a:endParaRPr b="0" lang="pt-BR" sz="1060" spc="-1" strike="noStrike">
              <a:latin typeface="Arial"/>
            </a:endParaRPr>
          </a:p>
        </p:txBody>
      </p:sp>
      <p:sp>
        <p:nvSpPr>
          <p:cNvPr id="180" name="Google Shape;448;p15_0"/>
          <p:cNvSpPr/>
          <p:nvPr/>
        </p:nvSpPr>
        <p:spPr>
          <a:xfrm>
            <a:off x="407880" y="6356520"/>
            <a:ext cx="27684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7560">
              <a:lnSpc>
                <a:spcPct val="100000"/>
              </a:lnSpc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b="0" lang="pt-BR" sz="1050" spc="-1" strike="noStrike">
              <a:latin typeface="Arial"/>
            </a:endParaRPr>
          </a:p>
        </p:txBody>
      </p:sp>
      <p:sp>
        <p:nvSpPr>
          <p:cNvPr id="181" name="Google Shape;422;p14_0"/>
          <p:cNvSpPr/>
          <p:nvPr/>
        </p:nvSpPr>
        <p:spPr>
          <a:xfrm>
            <a:off x="889200" y="-67680"/>
            <a:ext cx="10864080" cy="11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200" bIns="0" anchor="ctr">
            <a:noAutofit/>
          </a:bodyPr>
          <a:p>
            <a:pPr marL="7560">
              <a:lnSpc>
                <a:spcPct val="100000"/>
              </a:lnSpc>
              <a:tabLst>
                <a:tab algn="l" pos="408240"/>
              </a:tabLst>
            </a:pPr>
            <a:r>
              <a:rPr b="0" lang="en-US" sz="3400" spc="-1" strike="noStrike">
                <a:solidFill>
                  <a:srgbClr val="fcfb30"/>
                </a:solidFill>
                <a:latin typeface="Arial"/>
                <a:ea typeface="Arial"/>
              </a:rPr>
              <a:t>Análises</a:t>
            </a:r>
            <a:endParaRPr b="0" lang="pt-BR" sz="3400" spc="-1" strike="noStrike">
              <a:latin typeface="Arial"/>
            </a:endParaRPr>
          </a:p>
        </p:txBody>
      </p:sp>
      <p:sp>
        <p:nvSpPr>
          <p:cNvPr id="182" name="Google Shape;438;p15_0"/>
          <p:cNvSpPr/>
          <p:nvPr/>
        </p:nvSpPr>
        <p:spPr>
          <a:xfrm>
            <a:off x="884160" y="832680"/>
            <a:ext cx="2968560" cy="360"/>
          </a:xfrm>
          <a:custGeom>
            <a:avLst/>
            <a:gdLst/>
            <a:ahLst/>
            <a:rect l="l" t="t" r="r" b="b"/>
            <a:pathLst>
              <a:path w="3897630" h="120000">
                <a:moveTo>
                  <a:pt x="0" y="0"/>
                </a:moveTo>
                <a:lnTo>
                  <a:pt x="3897357" y="0"/>
                </a:lnTo>
              </a:path>
            </a:pathLst>
          </a:custGeom>
          <a:noFill/>
          <a:ln w="41760">
            <a:solidFill>
              <a:srgbClr val="fafb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Google Shape;421;p14_1"/>
          <p:cNvSpPr/>
          <p:nvPr/>
        </p:nvSpPr>
        <p:spPr>
          <a:xfrm>
            <a:off x="720000" y="952920"/>
            <a:ext cx="10403640" cy="61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ctr">
            <a:spAutoFit/>
          </a:bodyPr>
          <a:p>
            <a:pPr marL="7560" algn="ctr">
              <a:lnSpc>
                <a:spcPct val="200000"/>
              </a:lnSpc>
              <a:tabLst>
                <a:tab algn="l" pos="0"/>
              </a:tabLst>
            </a:pPr>
            <a:r>
              <a:rPr b="1" lang="en-US" sz="2000" spc="168" strike="noStrike">
                <a:solidFill>
                  <a:srgbClr val="729fcf"/>
                </a:solidFill>
                <a:latin typeface="Arial"/>
                <a:ea typeface="Arial"/>
              </a:rPr>
              <a:t>Quantidade de interações por dia ao longos dos meses do histórico</a:t>
            </a:r>
            <a:endParaRPr b="0" lang="pt-BR" sz="2000" spc="168" strike="noStrike">
              <a:solidFill>
                <a:srgbClr val="729fcf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407880" y="1692000"/>
            <a:ext cx="11288520" cy="470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AD58CFB9A34F84FB4590CCD7042A4B5" ma:contentTypeVersion="7" ma:contentTypeDescription="Crie um novo documento." ma:contentTypeScope="" ma:versionID="c15f1fd965e52f535bfa298faadc1171">
  <xsd:schema xmlns:xsd="http://www.w3.org/2001/XMLSchema" xmlns:xs="http://www.w3.org/2001/XMLSchema" xmlns:p="http://schemas.microsoft.com/office/2006/metadata/properties" xmlns:ns2="139d7a42-1842-4c07-b001-1e4ec163a0ba" targetNamespace="http://schemas.microsoft.com/office/2006/metadata/properties" ma:root="true" ma:fieldsID="9075f594ac6cf6d32b2be70eb4cc8e0d" ns2:_="">
    <xsd:import namespace="139d7a42-1842-4c07-b001-1e4ec163a0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9d7a42-1842-4c07-b001-1e4ec163a0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B0859B-7C95-40D9-BBA5-01EAA5D4ABE9}"/>
</file>

<file path=customXml/itemProps2.xml><?xml version="1.0" encoding="utf-8"?>
<ds:datastoreItem xmlns:ds="http://schemas.openxmlformats.org/officeDocument/2006/customXml" ds:itemID="{6F8C11B9-C296-4CED-A79E-00BDA82E6BF2}"/>
</file>

<file path=customXml/itemProps3.xml><?xml version="1.0" encoding="utf-8"?>
<ds:datastoreItem xmlns:ds="http://schemas.openxmlformats.org/officeDocument/2006/customXml" ds:itemID="{DB4B2CCD-E11F-47B3-A32E-459A3E756F6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10509</TotalTime>
  <Application>LibreOffice/7.1.4.2$Windows_X86_64 LibreOffice_project/a529a4fab45b75fefc5b6226684193eb000654f6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</dc:title>
  <dc:subject/>
  <dc:creator>Microsoft Office User</dc:creator>
  <dc:description/>
  <cp:lastModifiedBy/>
  <cp:revision>20</cp:revision>
  <dcterms:created xsi:type="dcterms:W3CDTF">2020-10-02T18:49:15Z</dcterms:created>
  <dcterms:modified xsi:type="dcterms:W3CDTF">2023-12-06T14:33:32Z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0x0101008AD58CFB9A34F84FB4590CCD7042A4B5</vt:lpwstr>
  </property>
  <property fmtid="{D5CDD505-2E9C-101B-9397-08002B2CF9AE}" pid="3" name="MSIP_Label_40881dc9-f7f2-41de-a334-ceff3dc15b31_ActionId">
    <vt:lpwstr>0a99f95d-71c8-4f8d-be9f-a423964abd38</vt:lpwstr>
  </property>
  <property fmtid="{D5CDD505-2E9C-101B-9397-08002B2CF9AE}" pid="4" name="MSIP_Label_40881dc9-f7f2-41de-a334-ceff3dc15b31_Application">
    <vt:lpwstr>Microsoft Azure Information Protection</vt:lpwstr>
  </property>
  <property fmtid="{D5CDD505-2E9C-101B-9397-08002B2CF9AE}" pid="5" name="MSIP_Label_40881dc9-f7f2-41de-a334-ceff3dc15b31_Enabled">
    <vt:lpwstr>True</vt:lpwstr>
  </property>
  <property fmtid="{D5CDD505-2E9C-101B-9397-08002B2CF9AE}" pid="6" name="MSIP_Label_40881dc9-f7f2-41de-a334-ceff3dc15b31_Extended_MSFT_Method">
    <vt:lpwstr>Automatic</vt:lpwstr>
  </property>
  <property fmtid="{D5CDD505-2E9C-101B-9397-08002B2CF9AE}" pid="7" name="MSIP_Label_40881dc9-f7f2-41de-a334-ceff3dc15b31_Name">
    <vt:lpwstr>#Interna</vt:lpwstr>
  </property>
  <property fmtid="{D5CDD505-2E9C-101B-9397-08002B2CF9AE}" pid="8" name="MSIP_Label_40881dc9-f7f2-41de-a334-ceff3dc15b31_Owner">
    <vt:lpwstr>lfmrezende@bb.com.br</vt:lpwstr>
  </property>
  <property fmtid="{D5CDD505-2E9C-101B-9397-08002B2CF9AE}" pid="9" name="MSIP_Label_40881dc9-f7f2-41de-a334-ceff3dc15b31_SetDate">
    <vt:lpwstr>2021-01-26T20:26:19.0587810Z</vt:lpwstr>
  </property>
  <property fmtid="{D5CDD505-2E9C-101B-9397-08002B2CF9AE}" pid="10" name="MSIP_Label_40881dc9-f7f2-41de-a334-ceff3dc15b31_SiteId">
    <vt:lpwstr>ea0c2907-38d2-4181-8750-b0b190b60443</vt:lpwstr>
  </property>
  <property fmtid="{D5CDD505-2E9C-101B-9397-08002B2CF9AE}" pid="11" name="Notes">
    <vt:r8>14</vt:r8>
  </property>
  <property fmtid="{D5CDD505-2E9C-101B-9397-08002B2CF9AE}" pid="12" name="PresentationFormat">
    <vt:lpwstr>Widescreen</vt:lpwstr>
  </property>
  <property fmtid="{D5CDD505-2E9C-101B-9397-08002B2CF9AE}" pid="13" name="Slides">
    <vt:r8>14</vt:r8>
  </property>
</Properties>
</file>