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73" r:id="rId13"/>
    <p:sldId id="275" r:id="rId14"/>
    <p:sldId id="276" r:id="rId15"/>
    <p:sldId id="277" r:id="rId16"/>
    <p:sldId id="278" r:id="rId17"/>
    <p:sldId id="279" r:id="rId18"/>
    <p:sldId id="274" r:id="rId19"/>
    <p:sldId id="269" r:id="rId20"/>
    <p:sldId id="270" r:id="rId21"/>
    <p:sldId id="271" r:id="rId22"/>
    <p:sldId id="272" r:id="rId23"/>
    <p:sldId id="268" r:id="rId24"/>
    <p:sldId id="258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2" autoAdjust="0"/>
    <p:restoredTop sz="94660"/>
  </p:normalViewPr>
  <p:slideViewPr>
    <p:cSldViewPr>
      <p:cViewPr>
        <p:scale>
          <a:sx n="76" d="100"/>
          <a:sy n="76" d="100"/>
        </p:scale>
        <p:origin x="-118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28955-37E4-4468-9E4E-BFB96B80B587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BD5F9-EF37-4A58-BEB4-177B464FC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8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D5F9-EF37-4A58-BEB4-177B464FC39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59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D5F9-EF37-4A58-BEB4-177B464FC39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59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D5F9-EF37-4A58-BEB4-177B464FC39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59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D5F9-EF37-4A58-BEB4-177B464FC39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59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D5F9-EF37-4A58-BEB4-177B464FC39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59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ewegg.com/" TargetMode="External"/><Relationship Id="rId3" Type="http://schemas.openxmlformats.org/officeDocument/2006/relationships/hyperlink" Target="http://etopsaber.com/moedas-virtual/qual-moeda-virtual-compensa-comprar/" TargetMode="External"/><Relationship Id="rId7" Type="http://schemas.openxmlformats.org/officeDocument/2006/relationships/hyperlink" Target="https://promotions.newegg.com/nepro/16-6277/index.html" TargetMode="External"/><Relationship Id="rId12" Type="http://schemas.openxmlformats.org/officeDocument/2006/relationships/hyperlink" Target="http://www.pcgamer.com/what-you-need-to-know-about-cryptocurrency-mining/" TargetMode="External"/><Relationship Id="rId2" Type="http://schemas.openxmlformats.org/officeDocument/2006/relationships/hyperlink" Target="https://guiadobitcoin.com.br/bitcoin-o-guia-basico-definitivo-para-iniciantes-da-moeda-virtu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naltech.com.br/games/Torrent-falso-de-Watch-Dogs-vem-com-minerador-de-Bitcoins/" TargetMode="External"/><Relationship Id="rId11" Type="http://schemas.openxmlformats.org/officeDocument/2006/relationships/hyperlink" Target="https://pt.wikipedia.org/wiki/Fun&#231;&#227;o_hash_criptogr&#225;fica" TargetMode="External"/><Relationship Id="rId5" Type="http://schemas.openxmlformats.org/officeDocument/2006/relationships/hyperlink" Target="https://www.tecmundo.com.br/bitcoin/60908-mina-bitcoins-china-tem-2-500-maquinas-gasta-r-130-mil-luz.htm" TargetMode="External"/><Relationship Id="rId10" Type="http://schemas.openxmlformats.org/officeDocument/2006/relationships/hyperlink" Target="https://bitcoin.org/pt_BR/" TargetMode="External"/><Relationship Id="rId4" Type="http://schemas.openxmlformats.org/officeDocument/2006/relationships/hyperlink" Target="https://exame.abril.com.br/negocios/fabrica-chinesa-de-bitcoin-emite-us-318-000-diariamente/" TargetMode="External"/><Relationship Id="rId9" Type="http://schemas.openxmlformats.org/officeDocument/2006/relationships/hyperlink" Target="https://store.steampowered.com/checkout/?purchasetype=sel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Mineração de </a:t>
            </a:r>
            <a:r>
              <a:rPr lang="pt-BR" dirty="0" err="1" smtClean="0"/>
              <a:t>Criptomoeda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</a:p>
          <a:p>
            <a:r>
              <a:rPr lang="pt-BR" dirty="0" smtClean="0"/>
              <a:t>William Juan da Silva Melo</a:t>
            </a:r>
          </a:p>
          <a:p>
            <a:r>
              <a:rPr lang="pt-BR" dirty="0" smtClean="0"/>
              <a:t>Bruno Rodrigues </a:t>
            </a:r>
            <a:r>
              <a:rPr lang="pt-BR" dirty="0" smtClean="0"/>
              <a:t>Caputo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com a mineração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Requer computadores</a:t>
            </a:r>
          </a:p>
          <a:p>
            <a:r>
              <a:rPr lang="pt-BR" dirty="0" smtClean="0"/>
              <a:t>Consome muita energia</a:t>
            </a:r>
          </a:p>
          <a:p>
            <a:r>
              <a:rPr lang="pt-BR" dirty="0" smtClean="0"/>
              <a:t>Esquenta os computadores</a:t>
            </a:r>
          </a:p>
          <a:p>
            <a:r>
              <a:rPr lang="pt-BR" dirty="0" smtClean="0"/>
              <a:t>Demora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Mineração ilegal</a:t>
            </a:r>
            <a:endParaRPr lang="pt-BR" dirty="0"/>
          </a:p>
        </p:txBody>
      </p:sp>
      <p:pic>
        <p:nvPicPr>
          <p:cNvPr id="4" name="Espaço Reservado para Conteúdo 3" descr="watchdogs_box_tablet_tablet_1574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4048" y="1628800"/>
            <a:ext cx="3631145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539552" y="1772816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Alguns indivíduos se especializaram em colocar mineradores </a:t>
            </a:r>
            <a:r>
              <a:rPr lang="pt-BR" sz="2000" dirty="0" err="1" smtClean="0"/>
              <a:t>Bitcoins</a:t>
            </a:r>
            <a:r>
              <a:rPr lang="pt-BR" sz="2000" dirty="0" smtClean="0"/>
              <a:t> em programas e distribuí-los gratuitamente pela internet. Ao usar o programa, o computador do usuário passa a redirecionar parte do processamento para minerar </a:t>
            </a:r>
            <a:r>
              <a:rPr lang="pt-BR" sz="2000" dirty="0" err="1" smtClean="0"/>
              <a:t>Bitcoin</a:t>
            </a:r>
            <a:r>
              <a:rPr lang="pt-BR" sz="2000" dirty="0" smtClean="0"/>
              <a:t> e enviar os blocos pela internet para o criminoso</a:t>
            </a:r>
          </a:p>
          <a:p>
            <a:endParaRPr lang="pt-BR" sz="2000" dirty="0" smtClean="0"/>
          </a:p>
          <a:p>
            <a:r>
              <a:rPr lang="pt-BR" sz="2000" dirty="0" smtClean="0"/>
              <a:t>Um exemplo clássico foi o jogo </a:t>
            </a:r>
            <a:r>
              <a:rPr lang="pt-BR" sz="2000" dirty="0" err="1" smtClean="0"/>
              <a:t>Watch</a:t>
            </a:r>
            <a:r>
              <a:rPr lang="pt-BR" sz="2000" dirty="0" smtClean="0"/>
              <a:t> </a:t>
            </a:r>
            <a:r>
              <a:rPr lang="pt-BR" sz="2000" dirty="0" err="1" smtClean="0"/>
              <a:t>Dogs</a:t>
            </a:r>
            <a:endParaRPr lang="pt-BR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Complementando...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Bitcoin</a:t>
            </a:r>
            <a:r>
              <a:rPr lang="pt-BR" dirty="0"/>
              <a:t> usa a tecnologia </a:t>
            </a:r>
            <a:r>
              <a:rPr lang="pt-BR" dirty="0" smtClean="0"/>
              <a:t>ponto-a-ponto.</a:t>
            </a:r>
          </a:p>
          <a:p>
            <a:r>
              <a:rPr lang="pt-BR" dirty="0"/>
              <a:t>A</a:t>
            </a:r>
            <a:r>
              <a:rPr lang="pt-BR" dirty="0" smtClean="0"/>
              <a:t>s </a:t>
            </a:r>
            <a:r>
              <a:rPr lang="pt-BR" dirty="0"/>
              <a:t>transações com </a:t>
            </a:r>
            <a:r>
              <a:rPr lang="pt-BR" dirty="0" err="1"/>
              <a:t>bitcoins</a:t>
            </a:r>
            <a:r>
              <a:rPr lang="pt-BR" dirty="0"/>
              <a:t> são gerenciadas coletivamente pelos usuários da rede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dirty="0" err="1"/>
              <a:t>Bitcoin</a:t>
            </a:r>
            <a:r>
              <a:rPr lang="pt-BR" dirty="0"/>
              <a:t> é código aberto, seu design é público, ninguém é proprietário ou controla o </a:t>
            </a:r>
            <a:r>
              <a:rPr lang="pt-BR" dirty="0" err="1"/>
              <a:t>Bitcoin</a:t>
            </a:r>
            <a:r>
              <a:rPr lang="pt-BR" dirty="0"/>
              <a:t> </a:t>
            </a:r>
            <a:r>
              <a:rPr lang="pt-BR" dirty="0" smtClean="0"/>
              <a:t>e qualquer um pode participar.</a:t>
            </a:r>
          </a:p>
          <a:p>
            <a:r>
              <a:rPr lang="pt-BR" dirty="0"/>
              <a:t>https://github.com/bitcoin/bitcoin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021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dirty="0"/>
              <a:t>#include &lt;</a:t>
            </a:r>
            <a:r>
              <a:rPr lang="pt-BR" dirty="0" err="1"/>
              <a:t>addrdb.h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#include &lt;</a:t>
            </a:r>
            <a:r>
              <a:rPr lang="pt-BR" dirty="0" err="1"/>
              <a:t>addrman.h</a:t>
            </a:r>
            <a:r>
              <a:rPr lang="pt-BR" dirty="0"/>
              <a:t>&gt;</a:t>
            </a:r>
          </a:p>
          <a:p>
            <a:r>
              <a:rPr lang="pt-BR" dirty="0"/>
              <a:t>#include &lt;</a:t>
            </a:r>
            <a:r>
              <a:rPr lang="pt-BR" dirty="0" err="1"/>
              <a:t>chainparams.h</a:t>
            </a:r>
            <a:r>
              <a:rPr lang="pt-BR" dirty="0"/>
              <a:t>&gt;</a:t>
            </a:r>
          </a:p>
          <a:p>
            <a:r>
              <a:rPr lang="pt-BR" dirty="0"/>
              <a:t>#include &lt;</a:t>
            </a:r>
            <a:r>
              <a:rPr lang="pt-BR" dirty="0" err="1"/>
              <a:t>clientversion.h</a:t>
            </a:r>
            <a:r>
              <a:rPr lang="pt-BR" dirty="0"/>
              <a:t>&gt;</a:t>
            </a:r>
          </a:p>
          <a:p>
            <a:r>
              <a:rPr lang="pt-BR" dirty="0"/>
              <a:t>#include &lt;</a:t>
            </a:r>
            <a:r>
              <a:rPr lang="pt-BR" dirty="0" err="1"/>
              <a:t>fs.h</a:t>
            </a:r>
            <a:r>
              <a:rPr lang="pt-BR" dirty="0"/>
              <a:t>&gt;</a:t>
            </a:r>
          </a:p>
          <a:p>
            <a:r>
              <a:rPr lang="pt-BR" dirty="0"/>
              <a:t>#include &lt;</a:t>
            </a:r>
            <a:r>
              <a:rPr lang="pt-BR" dirty="0" err="1"/>
              <a:t>hash.h</a:t>
            </a:r>
            <a:r>
              <a:rPr lang="pt-BR" dirty="0"/>
              <a:t>&gt;</a:t>
            </a:r>
          </a:p>
          <a:p>
            <a:r>
              <a:rPr lang="pt-BR" dirty="0"/>
              <a:t>#include &lt;</a:t>
            </a:r>
            <a:r>
              <a:rPr lang="pt-BR" dirty="0" err="1"/>
              <a:t>random.h</a:t>
            </a:r>
            <a:r>
              <a:rPr lang="pt-BR" dirty="0"/>
              <a:t>&gt;</a:t>
            </a:r>
          </a:p>
          <a:p>
            <a:r>
              <a:rPr lang="pt-BR" dirty="0"/>
              <a:t>#include &lt;</a:t>
            </a:r>
            <a:r>
              <a:rPr lang="pt-BR" dirty="0" err="1"/>
              <a:t>streams.h</a:t>
            </a:r>
            <a:r>
              <a:rPr lang="pt-BR" dirty="0"/>
              <a:t>&gt;</a:t>
            </a:r>
          </a:p>
          <a:p>
            <a:r>
              <a:rPr lang="pt-BR" dirty="0"/>
              <a:t>#include &lt;</a:t>
            </a:r>
            <a:r>
              <a:rPr lang="pt-BR" dirty="0" err="1"/>
              <a:t>tinyformat.h</a:t>
            </a:r>
            <a:r>
              <a:rPr lang="pt-BR" dirty="0"/>
              <a:t>&gt;</a:t>
            </a:r>
          </a:p>
          <a:p>
            <a:r>
              <a:rPr lang="pt-BR" dirty="0"/>
              <a:t>#include &lt;</a:t>
            </a:r>
            <a:r>
              <a:rPr lang="pt-BR" dirty="0" err="1"/>
              <a:t>util.h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 err="1"/>
              <a:t>namespace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 err="1"/>
              <a:t>template</a:t>
            </a:r>
            <a:r>
              <a:rPr lang="pt-BR" dirty="0"/>
              <a:t> &lt;</a:t>
            </a:r>
            <a:r>
              <a:rPr lang="pt-BR" dirty="0" err="1"/>
              <a:t>typename</a:t>
            </a:r>
            <a:r>
              <a:rPr lang="pt-BR" dirty="0"/>
              <a:t> </a:t>
            </a:r>
            <a:r>
              <a:rPr lang="pt-BR" dirty="0" err="1"/>
              <a:t>Stream</a:t>
            </a:r>
            <a:r>
              <a:rPr lang="pt-BR" dirty="0"/>
              <a:t>, </a:t>
            </a:r>
            <a:r>
              <a:rPr lang="pt-BR" dirty="0" err="1"/>
              <a:t>typename</a:t>
            </a:r>
            <a:r>
              <a:rPr lang="pt-BR" dirty="0"/>
              <a:t> Data&gt;</a:t>
            </a:r>
          </a:p>
          <a:p>
            <a:r>
              <a:rPr lang="pt-BR" dirty="0" err="1"/>
              <a:t>bool</a:t>
            </a:r>
            <a:r>
              <a:rPr lang="pt-BR" dirty="0"/>
              <a:t> </a:t>
            </a:r>
            <a:r>
              <a:rPr lang="pt-BR" dirty="0" err="1"/>
              <a:t>SerializeDB</a:t>
            </a:r>
            <a:r>
              <a:rPr lang="pt-BR" dirty="0"/>
              <a:t>(</a:t>
            </a:r>
            <a:r>
              <a:rPr lang="pt-BR" dirty="0" err="1"/>
              <a:t>Stream</a:t>
            </a:r>
            <a:r>
              <a:rPr lang="pt-BR" dirty="0"/>
              <a:t>&amp; </a:t>
            </a:r>
            <a:r>
              <a:rPr lang="pt-BR" dirty="0" err="1"/>
              <a:t>stream</a:t>
            </a:r>
            <a:r>
              <a:rPr lang="pt-BR" dirty="0"/>
              <a:t>, </a:t>
            </a:r>
            <a:r>
              <a:rPr lang="pt-BR" dirty="0" err="1"/>
              <a:t>const</a:t>
            </a:r>
            <a:r>
              <a:rPr lang="pt-BR" dirty="0"/>
              <a:t> Data&amp; data)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// Write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header, data</a:t>
            </a:r>
          </a:p>
          <a:p>
            <a:r>
              <a:rPr lang="pt-BR" dirty="0"/>
              <a:t>    </a:t>
            </a:r>
            <a:r>
              <a:rPr lang="pt-BR" dirty="0" err="1"/>
              <a:t>try</a:t>
            </a:r>
            <a:r>
              <a:rPr lang="pt-BR" dirty="0"/>
              <a:t> {</a:t>
            </a:r>
          </a:p>
          <a:p>
            <a:r>
              <a:rPr lang="pt-BR" dirty="0"/>
              <a:t>        </a:t>
            </a:r>
            <a:r>
              <a:rPr lang="pt-BR" dirty="0" err="1"/>
              <a:t>CHashWriter</a:t>
            </a:r>
            <a:r>
              <a:rPr lang="pt-BR" dirty="0"/>
              <a:t> </a:t>
            </a:r>
            <a:r>
              <a:rPr lang="pt-BR" dirty="0" err="1"/>
              <a:t>hasher</a:t>
            </a:r>
            <a:r>
              <a:rPr lang="pt-BR" dirty="0"/>
              <a:t>(SER_DISK, CLIENT_VERSION);</a:t>
            </a:r>
          </a:p>
          <a:p>
            <a:r>
              <a:rPr lang="pt-BR" dirty="0"/>
              <a:t>        </a:t>
            </a:r>
            <a:r>
              <a:rPr lang="pt-BR" dirty="0" err="1"/>
              <a:t>stream</a:t>
            </a:r>
            <a:r>
              <a:rPr lang="pt-BR" dirty="0"/>
              <a:t> &lt;&lt; FLATDATA(</a:t>
            </a:r>
            <a:r>
              <a:rPr lang="pt-BR" dirty="0" err="1"/>
              <a:t>Params</a:t>
            </a:r>
            <a:r>
              <a:rPr lang="pt-BR" dirty="0"/>
              <a:t>().</a:t>
            </a:r>
            <a:r>
              <a:rPr lang="pt-BR" dirty="0" err="1"/>
              <a:t>MessageStart</a:t>
            </a:r>
            <a:r>
              <a:rPr lang="pt-BR" dirty="0"/>
              <a:t>()) &lt;&lt; data;</a:t>
            </a:r>
          </a:p>
          <a:p>
            <a:r>
              <a:rPr lang="pt-BR" dirty="0"/>
              <a:t>        </a:t>
            </a:r>
            <a:r>
              <a:rPr lang="pt-BR" dirty="0" err="1"/>
              <a:t>hasher</a:t>
            </a:r>
            <a:r>
              <a:rPr lang="pt-BR" dirty="0"/>
              <a:t> &lt;&lt; FLATDATA(</a:t>
            </a:r>
            <a:r>
              <a:rPr lang="pt-BR" dirty="0" err="1"/>
              <a:t>Params</a:t>
            </a:r>
            <a:r>
              <a:rPr lang="pt-BR" dirty="0"/>
              <a:t>().</a:t>
            </a:r>
            <a:r>
              <a:rPr lang="pt-BR" dirty="0" err="1"/>
              <a:t>MessageStart</a:t>
            </a:r>
            <a:r>
              <a:rPr lang="pt-BR" dirty="0"/>
              <a:t>()) &lt;&lt; data;</a:t>
            </a:r>
          </a:p>
          <a:p>
            <a:r>
              <a:rPr lang="pt-BR" dirty="0"/>
              <a:t>        </a:t>
            </a:r>
            <a:r>
              <a:rPr lang="pt-BR" dirty="0" err="1"/>
              <a:t>stream</a:t>
            </a:r>
            <a:r>
              <a:rPr lang="pt-BR" dirty="0"/>
              <a:t> &lt;&lt; </a:t>
            </a:r>
            <a:r>
              <a:rPr lang="pt-BR" dirty="0" err="1"/>
              <a:t>hasher.GetHash</a:t>
            </a:r>
            <a:r>
              <a:rPr lang="pt-BR" dirty="0"/>
              <a:t>();</a:t>
            </a:r>
          </a:p>
          <a:p>
            <a:r>
              <a:rPr lang="pt-BR" dirty="0"/>
              <a:t>    } catch (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std</a:t>
            </a:r>
            <a:r>
              <a:rPr lang="pt-BR" dirty="0"/>
              <a:t>::</a:t>
            </a:r>
            <a:r>
              <a:rPr lang="pt-BR" dirty="0" err="1"/>
              <a:t>exception</a:t>
            </a:r>
            <a:r>
              <a:rPr lang="pt-BR" dirty="0"/>
              <a:t>&amp; e) 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("%s: Serialize </a:t>
            </a:r>
            <a:r>
              <a:rPr lang="pt-BR" dirty="0" err="1"/>
              <a:t>or</a:t>
            </a:r>
            <a:r>
              <a:rPr lang="pt-BR" dirty="0"/>
              <a:t> I/O </a:t>
            </a:r>
            <a:r>
              <a:rPr lang="pt-BR" dirty="0" err="1"/>
              <a:t>error</a:t>
            </a:r>
            <a:r>
              <a:rPr lang="pt-BR" dirty="0"/>
              <a:t> - %s", __</a:t>
            </a:r>
            <a:r>
              <a:rPr lang="pt-BR" dirty="0" err="1"/>
              <a:t>func</a:t>
            </a:r>
            <a:r>
              <a:rPr lang="pt-BR" dirty="0"/>
              <a:t>__, </a:t>
            </a:r>
            <a:r>
              <a:rPr lang="pt-BR" dirty="0" err="1"/>
              <a:t>e.what</a:t>
            </a:r>
            <a:r>
              <a:rPr lang="pt-BR" dirty="0"/>
              <a:t>());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Addrdp.cpp</a:t>
            </a:r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6413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1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D</a:t>
            </a:r>
            <a:r>
              <a:rPr lang="pt-BR" dirty="0" smtClean="0"/>
              <a:t>eve </a:t>
            </a:r>
            <a:r>
              <a:rPr lang="pt-BR" dirty="0"/>
              <a:t>ser fácil computar o valor de dispersão para qualquer </a:t>
            </a:r>
            <a:r>
              <a:rPr lang="pt-BR" dirty="0" smtClean="0"/>
              <a:t>mensagem.</a:t>
            </a:r>
          </a:p>
          <a:p>
            <a:r>
              <a:rPr lang="pt-BR" dirty="0"/>
              <a:t>D</a:t>
            </a:r>
            <a:r>
              <a:rPr lang="pt-BR" dirty="0" smtClean="0"/>
              <a:t>eve </a:t>
            </a:r>
            <a:r>
              <a:rPr lang="pt-BR" dirty="0"/>
              <a:t>ser </a:t>
            </a:r>
            <a:r>
              <a:rPr lang="pt-BR" dirty="0" smtClean="0"/>
              <a:t>difícil</a:t>
            </a:r>
            <a:r>
              <a:rPr lang="pt-BR" dirty="0"/>
              <a:t> gerar uma mensagem a partir de seu </a:t>
            </a:r>
            <a:r>
              <a:rPr lang="pt-BR" dirty="0" smtClean="0"/>
              <a:t>resumo.</a:t>
            </a:r>
            <a:endParaRPr lang="pt-BR" dirty="0"/>
          </a:p>
          <a:p>
            <a:r>
              <a:rPr lang="pt-BR" dirty="0"/>
              <a:t>D</a:t>
            </a:r>
            <a:r>
              <a:rPr lang="pt-BR" dirty="0" smtClean="0"/>
              <a:t>eve </a:t>
            </a:r>
            <a:r>
              <a:rPr lang="pt-BR" dirty="0"/>
              <a:t>ser </a:t>
            </a:r>
            <a:r>
              <a:rPr lang="pt-BR" dirty="0" smtClean="0"/>
              <a:t>difícil</a:t>
            </a:r>
            <a:r>
              <a:rPr lang="pt-BR" dirty="0"/>
              <a:t> modificar a mensagem sem modificar o seu </a:t>
            </a:r>
            <a:r>
              <a:rPr lang="pt-BR" dirty="0" smtClean="0"/>
              <a:t>resumo.</a:t>
            </a:r>
            <a:endParaRPr lang="pt-BR" dirty="0"/>
          </a:p>
          <a:p>
            <a:r>
              <a:rPr lang="pt-BR" dirty="0"/>
              <a:t>D</a:t>
            </a:r>
            <a:r>
              <a:rPr lang="pt-BR" dirty="0" smtClean="0"/>
              <a:t>eve </a:t>
            </a:r>
            <a:r>
              <a:rPr lang="pt-BR" dirty="0"/>
              <a:t>ser </a:t>
            </a:r>
            <a:r>
              <a:rPr lang="pt-BR" dirty="0" smtClean="0"/>
              <a:t>difícil</a:t>
            </a:r>
            <a:r>
              <a:rPr lang="pt-BR" dirty="0"/>
              <a:t> encontrar duas mensagens diferentes com o mesmo resumo.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</a:t>
            </a:r>
            <a:r>
              <a:rPr lang="pt-BR" dirty="0" smtClean="0"/>
              <a:t>unção </a:t>
            </a:r>
            <a:r>
              <a:rPr lang="pt-BR" dirty="0"/>
              <a:t>de dispersão </a:t>
            </a:r>
            <a:r>
              <a:rPr lang="pt-BR" dirty="0" smtClean="0"/>
              <a:t>criptográfica</a:t>
            </a:r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6413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9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i="1" dirty="0"/>
              <a:t>Resistência à </a:t>
            </a:r>
            <a:r>
              <a:rPr lang="pt-BR" i="1" dirty="0" err="1" smtClean="0"/>
              <a:t>pré</a:t>
            </a:r>
            <a:r>
              <a:rPr lang="pt-BR" i="1" dirty="0" smtClean="0"/>
              <a:t>-imagem(Função)</a:t>
            </a:r>
            <a:endParaRPr lang="pt-BR" i="1" dirty="0"/>
          </a:p>
          <a:p>
            <a:r>
              <a:rPr lang="pt-BR" i="1" dirty="0"/>
              <a:t>Resistência à segunda </a:t>
            </a:r>
            <a:r>
              <a:rPr lang="pt-BR" i="1" dirty="0" err="1" smtClean="0"/>
              <a:t>pré</a:t>
            </a:r>
            <a:r>
              <a:rPr lang="pt-BR" i="1" dirty="0" smtClean="0"/>
              <a:t>-imagem(m1,m2)</a:t>
            </a:r>
          </a:p>
          <a:p>
            <a:r>
              <a:rPr lang="pt-BR" i="1" dirty="0" smtClean="0"/>
              <a:t>Resistência a colisão </a:t>
            </a:r>
          </a:p>
          <a:p>
            <a:r>
              <a:rPr lang="pt-BR" i="1" dirty="0" smtClean="0"/>
              <a:t>Aplicado a </a:t>
            </a:r>
            <a:r>
              <a:rPr lang="pt-BR" i="1" dirty="0" err="1" smtClean="0"/>
              <a:t>blockchains</a:t>
            </a:r>
            <a:r>
              <a:rPr lang="pt-BR" i="1" dirty="0" smtClean="0"/>
              <a:t>(</a:t>
            </a:r>
            <a:r>
              <a:rPr lang="pt-BR" i="1" dirty="0" err="1" smtClean="0"/>
              <a:t>Cáculo,resultado,anterior</a:t>
            </a:r>
            <a:r>
              <a:rPr lang="pt-BR" i="1" dirty="0" smtClean="0"/>
              <a:t>)</a:t>
            </a:r>
            <a:endParaRPr lang="pt-BR" dirty="0"/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6413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69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6413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09" y="1484784"/>
            <a:ext cx="6890867" cy="499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19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6413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63928"/>
            <a:ext cx="9144000" cy="444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731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 De Sites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6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</a:t>
            </a:r>
            <a:r>
              <a:rPr lang="pt-BR" smtClean="0"/>
              <a:t>mplos de</a:t>
            </a:r>
            <a:r>
              <a:rPr lang="pt-BR" smtClean="0"/>
              <a:t> mineração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Qual o site é seguro?</a:t>
            </a:r>
          </a:p>
          <a:p>
            <a:r>
              <a:rPr lang="pt-BR" smtClean="0"/>
              <a:t>Consome muita energia</a:t>
            </a:r>
          </a:p>
          <a:p>
            <a:r>
              <a:rPr lang="pt-BR" smtClean="0"/>
              <a:t>Esquenta os computadores</a:t>
            </a:r>
          </a:p>
          <a:p>
            <a:r>
              <a:rPr lang="pt-BR" smtClean="0"/>
              <a:t>Demora</a:t>
            </a:r>
          </a:p>
          <a:p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04" y="129174"/>
            <a:ext cx="9166104" cy="67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</a:t>
            </a:r>
            <a:r>
              <a:rPr lang="pt-BR" dirty="0" err="1" smtClean="0"/>
              <a:t>criptomoedas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Moedas digitais descentralizadas</a:t>
            </a:r>
          </a:p>
          <a:p>
            <a:pPr>
              <a:buNone/>
            </a:pPr>
            <a:endParaRPr lang="pt-BR" dirty="0" smtClean="0"/>
          </a:p>
          <a:p>
            <a:pPr lvl="1"/>
            <a:r>
              <a:rPr lang="pt-BR" dirty="0" smtClean="0"/>
              <a:t>É descentralizada;</a:t>
            </a:r>
          </a:p>
          <a:p>
            <a:pPr lvl="1"/>
            <a:r>
              <a:rPr lang="pt-BR" dirty="0" smtClean="0"/>
              <a:t>Podem ser usadas pela internet;</a:t>
            </a:r>
          </a:p>
          <a:p>
            <a:pPr lvl="1"/>
            <a:r>
              <a:rPr lang="pt-BR" dirty="0" smtClean="0"/>
              <a:t>São geradas através de protocolo que envolve cálculos matemáticos;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282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44000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673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152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pic>
        <p:nvPicPr>
          <p:cNvPr id="4" name="Espaço Reservado para Conteúdo 3" descr="dúvidas-sobre-o-progra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47864" y="2204864"/>
            <a:ext cx="2664296" cy="3386817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1400" dirty="0" smtClean="0">
                <a:hlinkClick r:id="rId2"/>
              </a:rPr>
              <a:t>https://guiadobitcoin.com.br/bitcoin-o-guia-basico-definitivo-para-iniciantes-da-moeda-virtual/</a:t>
            </a:r>
            <a:endParaRPr lang="pt-BR" sz="1400" dirty="0" smtClean="0"/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r>
              <a:rPr lang="pt-BR" sz="1400" dirty="0" smtClean="0">
                <a:hlinkClick r:id="rId3"/>
              </a:rPr>
              <a:t>http://etopsaber.com/moedas-virtual/qual-moeda-virtual-compensa-comprar/</a:t>
            </a:r>
            <a:endParaRPr lang="pt-BR" sz="1400" dirty="0" smtClean="0"/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r>
              <a:rPr lang="pt-BR" sz="1400" dirty="0" smtClean="0">
                <a:hlinkClick r:id="rId4"/>
              </a:rPr>
              <a:t>https://exame.abril.com.br/negocios/fabrica-chinesa-de-bitcoin-emite-us-318-000-diariamente/</a:t>
            </a:r>
            <a:endParaRPr lang="pt-BR" sz="1400" dirty="0" smtClean="0"/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r>
              <a:rPr lang="pt-BR" sz="1400" dirty="0" smtClean="0">
                <a:hlinkClick r:id="rId5"/>
              </a:rPr>
              <a:t>https://www.tecmundo.com.br/bitcoin/60908-mina-bitcoins-china-tem-2-500-maquinas-gasta-r-130-mil-luz.htm</a:t>
            </a:r>
            <a:endParaRPr lang="pt-BR" sz="1400" dirty="0" smtClean="0"/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r>
              <a:rPr lang="pt-BR" sz="1400" dirty="0" smtClean="0">
                <a:hlinkClick r:id="rId6"/>
              </a:rPr>
              <a:t>https://canaltech.com.br/games/Torrent-falso-de-Watch-Dogs-vem-com-minerador-de-Bitcoins</a:t>
            </a:r>
            <a:r>
              <a:rPr lang="pt-BR" sz="1400" dirty="0" smtClean="0">
                <a:hlinkClick r:id="rId6"/>
              </a:rPr>
              <a:t>/</a:t>
            </a:r>
            <a:endParaRPr lang="pt-BR" sz="1400" dirty="0" smtClean="0"/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r>
              <a:rPr lang="pt-BR" sz="1200" dirty="0">
                <a:hlinkClick r:id="rId7"/>
              </a:rPr>
              <a:t>https://</a:t>
            </a:r>
            <a:r>
              <a:rPr lang="pt-BR" sz="1200" dirty="0" smtClean="0">
                <a:hlinkClick r:id="rId7"/>
              </a:rPr>
              <a:t>promotions.newegg.com/nepro/16-6277/index.html</a:t>
            </a:r>
            <a:endParaRPr lang="pt-BR" sz="1200" dirty="0" smtClean="0"/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r>
              <a:rPr lang="pt-BR" sz="1200" dirty="0">
                <a:hlinkClick r:id="rId8"/>
              </a:rPr>
              <a:t>https://www.newegg.com</a:t>
            </a:r>
            <a:r>
              <a:rPr lang="pt-BR" sz="1200" dirty="0" smtClean="0">
                <a:hlinkClick r:id="rId8"/>
              </a:rPr>
              <a:t>/</a:t>
            </a:r>
            <a:endParaRPr lang="pt-BR" sz="1200" dirty="0" smtClean="0"/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r>
              <a:rPr lang="pt-BR" sz="1200" dirty="0">
                <a:hlinkClick r:id="rId9"/>
              </a:rPr>
              <a:t>https://store.steampowered.com/checkout/?</a:t>
            </a:r>
            <a:r>
              <a:rPr lang="pt-BR" sz="1200" dirty="0" smtClean="0">
                <a:hlinkClick r:id="rId9"/>
              </a:rPr>
              <a:t>purchasetype=self</a:t>
            </a:r>
            <a:endParaRPr lang="pt-BR" sz="1200" dirty="0" smtClean="0"/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r>
              <a:rPr lang="pt-BR" sz="1200" dirty="0">
                <a:hlinkClick r:id="rId10"/>
              </a:rPr>
              <a:t>https://bitcoin.org/pt_BR</a:t>
            </a:r>
            <a:r>
              <a:rPr lang="pt-BR" sz="1200" dirty="0" smtClean="0">
                <a:hlinkClick r:id="rId10"/>
              </a:rPr>
              <a:t>/</a:t>
            </a:r>
            <a:endParaRPr lang="pt-BR" sz="1200" dirty="0" smtClean="0"/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r>
              <a:rPr lang="pt-BR" sz="1200" dirty="0">
                <a:hlinkClick r:id="rId11"/>
              </a:rPr>
              <a:t>https://</a:t>
            </a:r>
            <a:r>
              <a:rPr lang="pt-BR" sz="1200" dirty="0" smtClean="0">
                <a:hlinkClick r:id="rId11"/>
              </a:rPr>
              <a:t>pt.wikipedia.org/wiki/Função_hash_criptográfica</a:t>
            </a:r>
            <a:endParaRPr lang="pt-BR" sz="1200" dirty="0" smtClean="0"/>
          </a:p>
          <a:p>
            <a:pPr>
              <a:buNone/>
            </a:pPr>
            <a:endParaRPr lang="pt-BR" sz="1200" dirty="0"/>
          </a:p>
          <a:p>
            <a:pPr>
              <a:buNone/>
            </a:pPr>
            <a:r>
              <a:rPr lang="pt-BR" sz="1200" dirty="0">
                <a:hlinkClick r:id="rId12"/>
              </a:rPr>
              <a:t>http://www.pcgamer.com/what-you-need-to-know-about-cryptocurrency-mining</a:t>
            </a:r>
            <a:r>
              <a:rPr lang="pt-BR" sz="1200" dirty="0" smtClean="0">
                <a:hlinkClick r:id="rId12"/>
              </a:rPr>
              <a:t>/</a:t>
            </a:r>
            <a:endParaRPr lang="pt-BR" sz="1200" dirty="0" smtClean="0"/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 descr="CRIPTOMOEDAS-MAIS-VALORIZADAS-moeda-virtual-que-nao-para-de-crescer-As-5-altcoins-mais-promissoras-201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62981"/>
            <a:ext cx="8229600" cy="3200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Protocolo de </a:t>
            </a:r>
            <a:r>
              <a:rPr lang="pt-BR" dirty="0" err="1" smtClean="0"/>
              <a:t>Satoshi</a:t>
            </a:r>
            <a:r>
              <a:rPr lang="pt-BR" dirty="0" smtClean="0"/>
              <a:t> </a:t>
            </a:r>
            <a:r>
              <a:rPr lang="pt-BR" dirty="0" err="1" smtClean="0"/>
              <a:t>Nakamoto</a:t>
            </a:r>
            <a:r>
              <a:rPr lang="pt-BR" dirty="0" smtClean="0"/>
              <a:t> em 2008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Uma rede P2P fica responsável por toda a verificação. Tudo funciona em bloco que guardam as transações a complexos cálculos matemáticos que são resolvidos por mineradores.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</a:t>
            </a:r>
            <a:endParaRPr lang="pt-BR" dirty="0"/>
          </a:p>
        </p:txBody>
      </p:sp>
      <p:pic>
        <p:nvPicPr>
          <p:cNvPr id="4" name="Espaço Reservado para Conteúdo 3" descr="bitcoin-peer-to-pe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92080" y="1844824"/>
            <a:ext cx="3489251" cy="3489251"/>
          </a:xfrm>
        </p:spPr>
      </p:pic>
      <p:sp>
        <p:nvSpPr>
          <p:cNvPr id="5" name="CaixaDeTexto 4"/>
          <p:cNvSpPr txBox="1"/>
          <p:nvPr/>
        </p:nvSpPr>
        <p:spPr>
          <a:xfrm>
            <a:off x="683568" y="1916832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Um software chamado Minerador cuida da criação da moeda. Ele segue o protocolo de </a:t>
            </a:r>
            <a:r>
              <a:rPr lang="pt-BR" sz="2000" dirty="0" err="1" smtClean="0"/>
              <a:t>Satoshi</a:t>
            </a:r>
            <a:r>
              <a:rPr lang="pt-BR" sz="2000" dirty="0" smtClean="0"/>
              <a:t> e controla toda a taxa de produção da moeda.</a:t>
            </a:r>
          </a:p>
          <a:p>
            <a:endParaRPr lang="pt-BR" sz="2000" dirty="0" smtClean="0"/>
          </a:p>
          <a:p>
            <a:r>
              <a:rPr lang="pt-BR" sz="2000" dirty="0" smtClean="0"/>
              <a:t>O usuário pode guardar suas </a:t>
            </a:r>
            <a:r>
              <a:rPr lang="pt-BR" sz="2000" dirty="0" err="1" smtClean="0"/>
              <a:t>criptomoedas</a:t>
            </a:r>
            <a:r>
              <a:rPr lang="pt-BR" sz="2000" dirty="0" smtClean="0"/>
              <a:t> de forma </a:t>
            </a:r>
            <a:r>
              <a:rPr lang="pt-BR" sz="2000" dirty="0" err="1" smtClean="0"/>
              <a:t>offline</a:t>
            </a:r>
            <a:r>
              <a:rPr lang="pt-BR" sz="2000" dirty="0" smtClean="0"/>
              <a:t>, como em um </a:t>
            </a:r>
            <a:r>
              <a:rPr lang="pt-BR" sz="2000" dirty="0" err="1" smtClean="0"/>
              <a:t>pen</a:t>
            </a:r>
            <a:r>
              <a:rPr lang="pt-BR" sz="2000" dirty="0" smtClean="0"/>
              <a:t> drive, ou online, numa wallet.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transação feita é validada por um minerador, que gera uma assinatura digital e a grava na rede de forma única.</a:t>
            </a:r>
          </a:p>
          <a:p>
            <a:endParaRPr lang="pt-BR" dirty="0" smtClean="0"/>
          </a:p>
          <a:p>
            <a:r>
              <a:rPr lang="pt-BR" dirty="0" smtClean="0"/>
              <a:t>Site especializados em guardar tais moedas cobram pequenas taxas de transferências e precisam ser seguro para não “sumirem” com o dinheiro dos clientes.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obter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Câmbio em sites especializados</a:t>
            </a:r>
          </a:p>
          <a:p>
            <a:r>
              <a:rPr lang="pt-BR" dirty="0" smtClean="0"/>
              <a:t>Aceitar pagamentos em </a:t>
            </a:r>
            <a:r>
              <a:rPr lang="pt-BR" dirty="0" err="1" smtClean="0"/>
              <a:t>criptomoedas</a:t>
            </a:r>
            <a:endParaRPr lang="pt-BR" dirty="0" smtClean="0"/>
          </a:p>
          <a:p>
            <a:r>
              <a:rPr lang="pt-BR" dirty="0" smtClean="0"/>
              <a:t>Minerar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Minerar</a:t>
            </a:r>
            <a:endParaRPr lang="pt-BR" dirty="0"/>
          </a:p>
        </p:txBody>
      </p:sp>
      <p:pic>
        <p:nvPicPr>
          <p:cNvPr id="4" name="Espaço Reservado para Conteúdo 3" descr="Minerando-Dados-06-300x3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84168" y="3429000"/>
            <a:ext cx="2555205" cy="2555205"/>
          </a:xfrm>
        </p:spPr>
      </p:pic>
      <p:sp>
        <p:nvSpPr>
          <p:cNvPr id="7" name="CaixaDeTexto 6"/>
          <p:cNvSpPr txBox="1"/>
          <p:nvPr/>
        </p:nvSpPr>
        <p:spPr>
          <a:xfrm>
            <a:off x="827584" y="1916832"/>
            <a:ext cx="4248472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Minerar </a:t>
            </a:r>
            <a:r>
              <a:rPr lang="pt-BR" sz="2400" dirty="0" err="1" smtClean="0"/>
              <a:t>criptomoedas</a:t>
            </a:r>
            <a:r>
              <a:rPr lang="pt-BR" sz="2400" dirty="0" smtClean="0"/>
              <a:t> pode ser resumido a colocar o computador para fazer cálculos matemáticos complexos que se resolvidos recompensam quem minerou e registra na rede de forma única.</a:t>
            </a:r>
          </a:p>
          <a:p>
            <a:endParaRPr lang="pt-BR" sz="2400" dirty="0" smtClean="0"/>
          </a:p>
          <a:p>
            <a:r>
              <a:rPr lang="pt-BR" sz="2400" dirty="0" smtClean="0"/>
              <a:t>Requer grande poder computacional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Fábricas de mineração (China)</a:t>
            </a:r>
            <a:endParaRPr lang="pt-BR" dirty="0"/>
          </a:p>
        </p:txBody>
      </p:sp>
      <p:pic>
        <p:nvPicPr>
          <p:cNvPr id="4" name="Espaço Reservado para Conteúdo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32040" y="3717032"/>
            <a:ext cx="4049794" cy="2697163"/>
          </a:xfrm>
        </p:spPr>
      </p:pic>
      <p:pic>
        <p:nvPicPr>
          <p:cNvPr id="5" name="Imagem 4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628800"/>
            <a:ext cx="4608512" cy="230425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932040" y="170080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2500 máquinas, R$ 130 mil em luz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5949280"/>
            <a:ext cx="47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25 mil máquinas, emite 318 mil dólares diários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615</Words>
  <Application>Microsoft Office PowerPoint</Application>
  <PresentationFormat>Apresentação na tela (4:3)</PresentationFormat>
  <Paragraphs>146</Paragraphs>
  <Slides>24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Mineração de Criptomoeda</vt:lpstr>
      <vt:lpstr>O que são criptomoedas</vt:lpstr>
      <vt:lpstr>Apresentação do PowerPoint</vt:lpstr>
      <vt:lpstr>Como funciona</vt:lpstr>
      <vt:lpstr>Como funciona</vt:lpstr>
      <vt:lpstr>Transações</vt:lpstr>
      <vt:lpstr>Como obter</vt:lpstr>
      <vt:lpstr>Minerar</vt:lpstr>
      <vt:lpstr>Fábricas de mineração (China)</vt:lpstr>
      <vt:lpstr>Problemas com a mineração</vt:lpstr>
      <vt:lpstr>Mineração ilegal</vt:lpstr>
      <vt:lpstr>Complementando...</vt:lpstr>
      <vt:lpstr>Addrdp.cpp</vt:lpstr>
      <vt:lpstr>Função de dispersão criptográfica</vt:lpstr>
      <vt:lpstr>Propriedades</vt:lpstr>
      <vt:lpstr>Apresentação do PowerPoint</vt:lpstr>
      <vt:lpstr>Apresentação do PowerPoint</vt:lpstr>
      <vt:lpstr>Exemplos De Sites </vt:lpstr>
      <vt:lpstr>Exemplos de mineração</vt:lpstr>
      <vt:lpstr>Apresentação do PowerPoint</vt:lpstr>
      <vt:lpstr>Dúvidas</vt:lpstr>
      <vt:lpstr>Dúvidas</vt:lpstr>
      <vt:lpstr>Dúvidas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Mineração de Criptomoeda</dc:title>
  <cp:lastModifiedBy>Darkb</cp:lastModifiedBy>
  <cp:revision>22</cp:revision>
  <dcterms:modified xsi:type="dcterms:W3CDTF">2017-11-28T11:39:29Z</dcterms:modified>
</cp:coreProperties>
</file>