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1" r:id="rId2"/>
    <p:sldId id="262" r:id="rId3"/>
    <p:sldId id="263" r:id="rId4"/>
    <p:sldId id="264" r:id="rId5"/>
    <p:sldId id="257" r:id="rId6"/>
    <p:sldId id="265" r:id="rId7"/>
    <p:sldId id="267" r:id="rId8"/>
    <p:sldId id="258" r:id="rId9"/>
    <p:sldId id="259" r:id="rId10"/>
    <p:sldId id="268" r:id="rId11"/>
    <p:sldId id="270" r:id="rId12"/>
    <p:sldId id="27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208"/>
  </p:normalViewPr>
  <p:slideViewPr>
    <p:cSldViewPr snapToGrid="0">
      <p:cViewPr>
        <p:scale>
          <a:sx n="114" d="100"/>
          <a:sy n="114" d="100"/>
        </p:scale>
        <p:origin x="472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D1219-89DC-2540-F9B2-1EE60FC9CC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3AA4C7-A930-6828-EED2-191FD5E80E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5B35F7-841C-9C37-ACFB-014C90DB2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60CC7-D420-F644-9F41-59E094E33DC7}" type="datetimeFigureOut">
              <a:rPr lang="en-US" smtClean="0"/>
              <a:t>1/13/23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655967-F126-E475-D114-81F67B6EC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38E3B0-3D5A-98F9-323D-99D157930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DF416-A861-6748-ACE9-139209A67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224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FCB22-9078-BD09-74ED-AB82267BC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26750B-44D8-B5CE-6121-28AA40B424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E88933-B842-5B28-2DA2-F17CE0850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60CC7-D420-F644-9F41-59E094E33DC7}" type="datetimeFigureOut">
              <a:rPr lang="en-US" smtClean="0"/>
              <a:t>1/13/23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4F38B8-F57F-2E4B-BD77-1A374343E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7D16B4-395E-85D4-BE14-3F824D922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DF416-A861-6748-ACE9-139209A67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680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2E4CE2-DBBC-9D31-13C4-D4DBCB71E0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675FD-3345-E02B-4C95-3A707B9721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01DF55-95C5-0410-C233-707286C45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60CC7-D420-F644-9F41-59E094E33DC7}" type="datetimeFigureOut">
              <a:rPr lang="en-US" smtClean="0"/>
              <a:t>1/13/23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648C0C-B166-02A1-94B6-8830A3045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4B813D-C5C6-0AA4-912F-D08EA842B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DF416-A861-6748-ACE9-139209A67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843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E9239-B0DD-4511-31BA-5119A191F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6F2AFE-1022-2ECA-CED0-B77912581A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4C11FC-790E-1993-9709-FFB1CEC45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60CC7-D420-F644-9F41-59E094E33DC7}" type="datetimeFigureOut">
              <a:rPr lang="en-US" smtClean="0"/>
              <a:t>1/13/23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6173F7-DDBD-2B54-BAE6-26D269250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39AE3-64B9-EE8A-5594-C1DDAC569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DF416-A861-6748-ACE9-139209A67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817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EF70D-D6F0-9F1C-D05A-9850C1EB7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9213D9-C493-E2E0-8ADA-FF89B04E80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ECF099-954F-C834-D309-68D404F75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60CC7-D420-F644-9F41-59E094E33DC7}" type="datetimeFigureOut">
              <a:rPr lang="en-US" smtClean="0"/>
              <a:t>1/13/23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954F5E-3C64-3724-DC00-65BA4F24A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582731-AEA8-11E9-85DE-4707C1EF8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DF416-A861-6748-ACE9-139209A67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122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E707C-C33D-65FA-8772-7E38441E6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01D6C-0168-F19A-A59B-22DB92A3A6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DE8CBD-5777-5ACA-CBB3-440AF6BD0D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D85943-0C97-8E48-0A4F-784E8370C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60CC7-D420-F644-9F41-59E094E33DC7}" type="datetimeFigureOut">
              <a:rPr lang="en-US" smtClean="0"/>
              <a:t>1/13/23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95CE77-F2B8-88AA-8B66-324BCFC4B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C2FEF2-8093-F24F-E286-9766EF50A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DF416-A861-6748-ACE9-139209A67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863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B97F6-C561-C9BB-CC51-CD856A6A8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85BC4F-AAB6-1AE5-5BBD-8547779DF2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6CCD30-05DA-C175-4721-70164A18C1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CB2BDA-79BC-C5FC-6B8E-DC4B9D2DEB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2D6341-A002-4ABA-6DDA-058E5469EB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EA0B59-5545-9F65-C5BF-A7FB751E0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60CC7-D420-F644-9F41-59E094E33DC7}" type="datetimeFigureOut">
              <a:rPr lang="en-US" smtClean="0"/>
              <a:t>1/13/23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C43EAF-B240-61D8-52BF-EA1C737A1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F5A54F-126D-7368-81FF-2F56E45F7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DF416-A861-6748-ACE9-139209A67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845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9D543-B3BC-0B26-EA95-D9D28E0F4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8D1CF1-D988-65E0-2FCF-E21EF4DDF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60CC7-D420-F644-9F41-59E094E33DC7}" type="datetimeFigureOut">
              <a:rPr lang="en-US" smtClean="0"/>
              <a:t>1/13/23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371E6D-C86E-85A2-BE2F-0A76E2D69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D45613-9932-7899-D7E7-198A415CD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DF416-A861-6748-ACE9-139209A67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184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31B29A-F8F4-B637-338B-BB5FBAC92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60CC7-D420-F644-9F41-59E094E33DC7}" type="datetimeFigureOut">
              <a:rPr lang="en-US" smtClean="0"/>
              <a:t>1/13/23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15A58F-4618-58BC-C9DA-9FD0E9035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4AAF61-A4F1-DA33-D35B-8A4846A75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DF416-A861-6748-ACE9-139209A67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590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C0997-54FF-B9C9-05AB-02F5AB9D1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A82CD-93FF-E014-74CA-754B904876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A40DCA-7B16-FB44-5D0D-7211430FC0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0BF0AE-F656-A0C9-382C-7D93F60C6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60CC7-D420-F644-9F41-59E094E33DC7}" type="datetimeFigureOut">
              <a:rPr lang="en-US" smtClean="0"/>
              <a:t>1/13/23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2C7EA0-F9C1-D3A7-0780-2AA32C5A6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4C54B2-30D1-FB35-C733-7FFE2EF4D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DF416-A861-6748-ACE9-139209A67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844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9F7C1-029B-8F2D-7FB6-C53F7F808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8BE703-5359-CBA9-94C9-85A108FE23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927640-4BD4-F250-1559-A78E77754F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7AE453-9C74-BD8D-9941-8AF18D11F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60CC7-D420-F644-9F41-59E094E33DC7}" type="datetimeFigureOut">
              <a:rPr lang="en-US" smtClean="0"/>
              <a:t>1/13/23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8EF265-36E5-A162-3670-B58CFC568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CAA507-C015-E010-9D8A-0D44B4376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DF416-A861-6748-ACE9-139209A67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641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88CFF3-D704-52AA-473E-39ACCD02B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5F869-A95A-56E3-9CD9-7788196149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A02335-C655-84AB-FE9C-74B38A9651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260CC7-D420-F644-9F41-59E094E33DC7}" type="datetimeFigureOut">
              <a:rPr lang="en-US" smtClean="0"/>
              <a:t>1/13/23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2F598F-8CC2-73E1-6C54-902E731461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BDD4A7-1142-157F-E0A2-F6EC2434F6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CDF416-A861-6748-ACE9-139209A67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894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FB45251-E755-3A72-2D1D-9E77BB78E6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192633"/>
            <a:ext cx="7772400" cy="280723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CF5669A-BBF7-9FC6-691C-6384C1415713}"/>
              </a:ext>
            </a:extLst>
          </p:cNvPr>
          <p:cNvSpPr/>
          <p:nvPr/>
        </p:nvSpPr>
        <p:spPr>
          <a:xfrm>
            <a:off x="171450" y="2192632"/>
            <a:ext cx="11872913" cy="2961871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D22A87-7D63-4DA3-915F-DE13C6B2B1D9}"/>
              </a:ext>
            </a:extLst>
          </p:cNvPr>
          <p:cNvSpPr txBox="1"/>
          <p:nvPr/>
        </p:nvSpPr>
        <p:spPr>
          <a:xfrm>
            <a:off x="201009" y="4876753"/>
            <a:ext cx="34563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Avenir Book" panose="02000503020000020003" pitchFamily="2" charset="0"/>
              </a:rPr>
              <a:t>figures-0 : monolithic-quantum-computer-circuit-example</a:t>
            </a:r>
            <a:endParaRPr lang="en-US" sz="800" dirty="0">
              <a:solidFill>
                <a:schemeClr val="bg1">
                  <a:lumMod val="75000"/>
                </a:schemeClr>
              </a:solidFill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0849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6E51AD2-A445-E074-AEFA-7CB381A2A8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263" y="2940391"/>
            <a:ext cx="11537728" cy="98033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4F5BF74-36E0-D09D-00A4-0FD0407CD3C1}"/>
              </a:ext>
            </a:extLst>
          </p:cNvPr>
          <p:cNvSpPr/>
          <p:nvPr/>
        </p:nvSpPr>
        <p:spPr>
          <a:xfrm>
            <a:off x="171450" y="2819400"/>
            <a:ext cx="11872913" cy="137907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3E900B-1AF5-8166-4554-62BAED46AEE3}"/>
              </a:ext>
            </a:extLst>
          </p:cNvPr>
          <p:cNvSpPr txBox="1"/>
          <p:nvPr/>
        </p:nvSpPr>
        <p:spPr>
          <a:xfrm>
            <a:off x="201009" y="3920722"/>
            <a:ext cx="46987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Avenir Book" panose="02000503020000020003" pitchFamily="2" charset="0"/>
              </a:rPr>
              <a:t>figures-9 : 4-bit-distributed-quantum-fourier-transformation-using-teleportation</a:t>
            </a:r>
            <a:endParaRPr lang="en-US" sz="800" dirty="0">
              <a:solidFill>
                <a:schemeClr val="bg1">
                  <a:lumMod val="75000"/>
                </a:schemeClr>
              </a:solidFill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16073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8386661-2F37-C56D-6F83-F8BB16620A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240" y="2078486"/>
            <a:ext cx="10321870" cy="26327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EC5EBF3-0EC5-F92B-C108-DA02173BFBE6}"/>
              </a:ext>
            </a:extLst>
          </p:cNvPr>
          <p:cNvSpPr/>
          <p:nvPr/>
        </p:nvSpPr>
        <p:spPr>
          <a:xfrm>
            <a:off x="159543" y="1992121"/>
            <a:ext cx="11872913" cy="287375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E2D570-0021-0772-9537-D4427AC2480F}"/>
              </a:ext>
            </a:extLst>
          </p:cNvPr>
          <p:cNvSpPr txBox="1"/>
          <p:nvPr/>
        </p:nvSpPr>
        <p:spPr>
          <a:xfrm>
            <a:off x="189102" y="4588129"/>
            <a:ext cx="48397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Avenir Book" panose="02000503020000020003" pitchFamily="2" charset="0"/>
              </a:rPr>
              <a:t>figures-10 : bloch-multi-vector-for-4-bit-distributed-qft-teleport-with-input-3.png</a:t>
            </a:r>
            <a:endParaRPr lang="en-US" sz="800" dirty="0">
              <a:solidFill>
                <a:schemeClr val="bg1">
                  <a:lumMod val="75000"/>
                </a:schemeClr>
              </a:solidFill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88973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F1A55F0-D645-52E4-5A83-81F4F91E8ADA}"/>
              </a:ext>
            </a:extLst>
          </p:cNvPr>
          <p:cNvSpPr/>
          <p:nvPr/>
        </p:nvSpPr>
        <p:spPr>
          <a:xfrm>
            <a:off x="1005029" y="2610300"/>
            <a:ext cx="3967653" cy="13247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rtlCol="0" anchor="t" anchorCtr="0"/>
          <a:lstStyle/>
          <a:p>
            <a:pPr algn="ctr"/>
            <a:r>
              <a:rPr lang="en-US" sz="1100" b="1" dirty="0">
                <a:solidFill>
                  <a:schemeClr val="tx1"/>
                </a:solidFill>
                <a:latin typeface="Avenir Book" panose="02000503020000020003" pitchFamily="2" charset="0"/>
              </a:rPr>
              <a:t>QNE-ADK</a:t>
            </a:r>
          </a:p>
          <a:p>
            <a:pPr algn="ctr"/>
            <a:r>
              <a:rPr lang="en-US" sz="1100" i="1" dirty="0">
                <a:solidFill>
                  <a:schemeClr val="tx1"/>
                </a:solidFill>
                <a:latin typeface="Avenir Book" panose="02000503020000020003" pitchFamily="2" charset="0"/>
              </a:rPr>
              <a:t>Application development kit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5B41ADF-2FBB-FED8-AC68-F0A9474BA900}"/>
              </a:ext>
            </a:extLst>
          </p:cNvPr>
          <p:cNvSpPr/>
          <p:nvPr/>
        </p:nvSpPr>
        <p:spPr>
          <a:xfrm>
            <a:off x="1005029" y="1786725"/>
            <a:ext cx="3967652" cy="6997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  <a:latin typeface="Avenir Book" panose="02000503020000020003" pitchFamily="2" charset="0"/>
              </a:rPr>
              <a:t>Distributed quantum Fourier transformation</a:t>
            </a:r>
          </a:p>
          <a:p>
            <a:pPr algn="ctr"/>
            <a:r>
              <a:rPr lang="en-US" sz="1100" i="1" dirty="0">
                <a:solidFill>
                  <a:schemeClr val="tx1"/>
                </a:solidFill>
                <a:latin typeface="Avenir Book" panose="02000503020000020003" pitchFamily="2" charset="0"/>
              </a:rPr>
              <a:t>Quantum network application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F88E503-9FEF-6111-13B3-8AD240881952}"/>
              </a:ext>
            </a:extLst>
          </p:cNvPr>
          <p:cNvSpPr/>
          <p:nvPr/>
        </p:nvSpPr>
        <p:spPr>
          <a:xfrm>
            <a:off x="1104876" y="3116445"/>
            <a:ext cx="1849821" cy="6997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  <a:latin typeface="Avenir Book" panose="02000503020000020003" pitchFamily="2" charset="0"/>
              </a:rPr>
              <a:t>NetQASM</a:t>
            </a:r>
          </a:p>
          <a:p>
            <a:pPr algn="ctr"/>
            <a:r>
              <a:rPr lang="en-US" sz="1100" i="1" dirty="0">
                <a:solidFill>
                  <a:schemeClr val="tx1"/>
                </a:solidFill>
                <a:latin typeface="Avenir Book" panose="02000503020000020003" pitchFamily="2" charset="0"/>
              </a:rPr>
              <a:t>Quantum network API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C2D9610-3867-628F-D288-A0332EB65EA0}"/>
              </a:ext>
            </a:extLst>
          </p:cNvPr>
          <p:cNvSpPr/>
          <p:nvPr/>
        </p:nvSpPr>
        <p:spPr>
          <a:xfrm>
            <a:off x="1005029" y="4049626"/>
            <a:ext cx="3967652" cy="6997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  <a:latin typeface="Avenir Book" panose="02000503020000020003" pitchFamily="2" charset="0"/>
              </a:rPr>
              <a:t>SquidASM</a:t>
            </a:r>
          </a:p>
          <a:p>
            <a:pPr algn="ctr"/>
            <a:r>
              <a:rPr lang="en-US" sz="1100" i="1" dirty="0">
                <a:solidFill>
                  <a:schemeClr val="tx1"/>
                </a:solidFill>
                <a:latin typeface="Avenir Book" panose="02000503020000020003" pitchFamily="2" charset="0"/>
              </a:rPr>
              <a:t>Map NetQASM to NetSquid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D025C25-BB60-8119-B503-41FD1926B70C}"/>
              </a:ext>
            </a:extLst>
          </p:cNvPr>
          <p:cNvSpPr/>
          <p:nvPr/>
        </p:nvSpPr>
        <p:spPr>
          <a:xfrm>
            <a:off x="1005029" y="4866972"/>
            <a:ext cx="3967652" cy="6997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  <a:latin typeface="Avenir Book" panose="02000503020000020003" pitchFamily="2" charset="0"/>
              </a:rPr>
              <a:t>NetSquid</a:t>
            </a:r>
          </a:p>
          <a:p>
            <a:pPr algn="ctr"/>
            <a:r>
              <a:rPr lang="en-US" sz="1100" i="1" dirty="0">
                <a:solidFill>
                  <a:schemeClr val="tx1"/>
                </a:solidFill>
                <a:latin typeface="Avenir Book" panose="02000503020000020003" pitchFamily="2" charset="0"/>
              </a:rPr>
              <a:t>Quantum network simulator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3653876-8BC1-49D7-B942-8C6D9582B03E}"/>
              </a:ext>
            </a:extLst>
          </p:cNvPr>
          <p:cNvSpPr/>
          <p:nvPr/>
        </p:nvSpPr>
        <p:spPr>
          <a:xfrm>
            <a:off x="3033524" y="3116445"/>
            <a:ext cx="1849821" cy="6997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  <a:latin typeface="Avenir Book" panose="02000503020000020003" pitchFamily="2" charset="0"/>
              </a:rPr>
              <a:t>QNE-CLI</a:t>
            </a:r>
          </a:p>
          <a:p>
            <a:pPr algn="ctr"/>
            <a:r>
              <a:rPr lang="en-US" sz="1100" i="1" dirty="0">
                <a:solidFill>
                  <a:schemeClr val="tx1"/>
                </a:solidFill>
                <a:latin typeface="Avenir Book" panose="02000503020000020003" pitchFamily="2" charset="0"/>
              </a:rPr>
              <a:t>Command line interface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F2CDFE3-FCF7-D349-2FFF-3805F1CD275C}"/>
              </a:ext>
            </a:extLst>
          </p:cNvPr>
          <p:cNvSpPr/>
          <p:nvPr/>
        </p:nvSpPr>
        <p:spPr>
          <a:xfrm>
            <a:off x="833732" y="1630217"/>
            <a:ext cx="4319080" cy="4354024"/>
          </a:xfrm>
          <a:prstGeom prst="rect">
            <a:avLst/>
          </a:prstGeom>
          <a:noFill/>
          <a:ln cap="rnd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b" anchorCtr="0"/>
          <a:lstStyle/>
          <a:p>
            <a:pPr algn="ctr"/>
            <a:r>
              <a:rPr lang="en-US" sz="1100" i="1" dirty="0">
                <a:solidFill>
                  <a:schemeClr val="tx1"/>
                </a:solidFill>
                <a:latin typeface="Avenir Book" panose="02000503020000020003" pitchFamily="2" charset="0"/>
              </a:rPr>
              <a:t>Local development environment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330B46D-C45D-CB98-EFCD-C671FF2376E3}"/>
              </a:ext>
            </a:extLst>
          </p:cNvPr>
          <p:cNvSpPr/>
          <p:nvPr/>
        </p:nvSpPr>
        <p:spPr>
          <a:xfrm>
            <a:off x="6383977" y="835429"/>
            <a:ext cx="4979831" cy="5148812"/>
          </a:xfrm>
          <a:prstGeom prst="rect">
            <a:avLst/>
          </a:prstGeom>
          <a:noFill/>
          <a:ln cap="rnd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b" anchorCtr="0"/>
          <a:lstStyle/>
          <a:p>
            <a:pPr algn="ctr"/>
            <a:r>
              <a:rPr lang="en-US" sz="1100" i="1" dirty="0">
                <a:solidFill>
                  <a:schemeClr val="tx1"/>
                </a:solidFill>
                <a:latin typeface="Avenir Book" panose="02000503020000020003" pitchFamily="2" charset="0"/>
              </a:rPr>
              <a:t>QNE Cloud-hosted environment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D91EB68-FD50-692E-2777-AF8632AE9939}"/>
              </a:ext>
            </a:extLst>
          </p:cNvPr>
          <p:cNvSpPr/>
          <p:nvPr/>
        </p:nvSpPr>
        <p:spPr>
          <a:xfrm>
            <a:off x="6559692" y="4863965"/>
            <a:ext cx="2228342" cy="6997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  <a:latin typeface="Avenir Book" panose="02000503020000020003" pitchFamily="2" charset="0"/>
              </a:rPr>
              <a:t>NetSquid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1C0A66A-A4F3-C3AC-9F53-FAAE93FB1159}"/>
              </a:ext>
            </a:extLst>
          </p:cNvPr>
          <p:cNvSpPr/>
          <p:nvPr/>
        </p:nvSpPr>
        <p:spPr>
          <a:xfrm>
            <a:off x="8913306" y="4049625"/>
            <a:ext cx="2278784" cy="15140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  <a:latin typeface="Avenir Book" panose="02000503020000020003" pitchFamily="2" charset="0"/>
              </a:rPr>
              <a:t>Real Quantum Network</a:t>
            </a:r>
          </a:p>
          <a:p>
            <a:pPr algn="ctr"/>
            <a:r>
              <a:rPr lang="en-US" sz="1100" i="1" dirty="0">
                <a:solidFill>
                  <a:schemeClr val="tx1"/>
                </a:solidFill>
                <a:latin typeface="Avenir Book" panose="02000503020000020003" pitchFamily="2" charset="0"/>
              </a:rPr>
              <a:t>(Future)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F497AF6-0EC8-0B7C-5925-59AA9B528E9B}"/>
              </a:ext>
            </a:extLst>
          </p:cNvPr>
          <p:cNvSpPr/>
          <p:nvPr/>
        </p:nvSpPr>
        <p:spPr>
          <a:xfrm>
            <a:off x="6559692" y="4049625"/>
            <a:ext cx="2228342" cy="6997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  <a:latin typeface="Avenir Book" panose="02000503020000020003" pitchFamily="2" charset="0"/>
              </a:rPr>
              <a:t>SquidASM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0F06DFF-D84B-F29C-2B09-06C165DFD69B}"/>
              </a:ext>
            </a:extLst>
          </p:cNvPr>
          <p:cNvSpPr/>
          <p:nvPr/>
        </p:nvSpPr>
        <p:spPr>
          <a:xfrm>
            <a:off x="6559692" y="2610301"/>
            <a:ext cx="4632398" cy="13044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  <a:latin typeface="Avenir Book" panose="02000503020000020003" pitchFamily="2" charset="0"/>
              </a:rPr>
              <a:t>NetQASM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C73177E-4896-A144-8CB3-22AE95DC5779}"/>
              </a:ext>
            </a:extLst>
          </p:cNvPr>
          <p:cNvSpPr/>
          <p:nvPr/>
        </p:nvSpPr>
        <p:spPr>
          <a:xfrm>
            <a:off x="6559691" y="1795961"/>
            <a:ext cx="4632397" cy="6997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  <a:latin typeface="Avenir Book" panose="02000503020000020003" pitchFamily="2" charset="0"/>
              </a:rPr>
              <a:t>Distributed quantum Fourier transformation</a:t>
            </a:r>
          </a:p>
          <a:p>
            <a:pPr algn="ctr"/>
            <a:r>
              <a:rPr lang="en-US" sz="1100" i="1" dirty="0">
                <a:solidFill>
                  <a:schemeClr val="tx1"/>
                </a:solidFill>
                <a:latin typeface="Avenir Book" panose="02000503020000020003" pitchFamily="2" charset="0"/>
              </a:rPr>
              <a:t>Quantum network application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6ACF7DD-48D8-D4FE-3563-B43691079101}"/>
              </a:ext>
            </a:extLst>
          </p:cNvPr>
          <p:cNvCxnSpPr>
            <a:stCxn id="2" idx="3"/>
            <a:endCxn id="16" idx="1"/>
          </p:cNvCxnSpPr>
          <p:nvPr/>
        </p:nvCxnSpPr>
        <p:spPr>
          <a:xfrm>
            <a:off x="4972681" y="2136605"/>
            <a:ext cx="1587010" cy="0"/>
          </a:xfrm>
          <a:prstGeom prst="straightConnector1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38C0730A-979A-40EC-2FCA-EEEA92CF1302}"/>
              </a:ext>
            </a:extLst>
          </p:cNvPr>
          <p:cNvSpPr/>
          <p:nvPr/>
        </p:nvSpPr>
        <p:spPr>
          <a:xfrm>
            <a:off x="5228269" y="1857364"/>
            <a:ext cx="1080250" cy="2884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venir Book" panose="02000503020000020003" pitchFamily="2" charset="0"/>
              </a:rPr>
              <a:t>upload</a:t>
            </a:r>
            <a:endParaRPr lang="en-US" sz="1100" i="1" dirty="0">
              <a:solidFill>
                <a:schemeClr val="tx1"/>
              </a:solidFill>
              <a:latin typeface="Avenir Book" panose="02000503020000020003" pitchFamily="2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CCFBE84-8C5C-1D2A-177A-31312A393577}"/>
              </a:ext>
            </a:extLst>
          </p:cNvPr>
          <p:cNvSpPr/>
          <p:nvPr/>
        </p:nvSpPr>
        <p:spPr>
          <a:xfrm>
            <a:off x="6557693" y="981621"/>
            <a:ext cx="4632397" cy="6997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  <a:latin typeface="Avenir Book" panose="02000503020000020003" pitchFamily="2" charset="0"/>
              </a:rPr>
              <a:t>Graphical user interface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5C7BCF5-D033-DA2E-1034-B5FE00434FDF}"/>
              </a:ext>
            </a:extLst>
          </p:cNvPr>
          <p:cNvSpPr/>
          <p:nvPr/>
        </p:nvSpPr>
        <p:spPr>
          <a:xfrm>
            <a:off x="634538" y="660862"/>
            <a:ext cx="10922924" cy="576224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51207E6-B8A1-439C-B517-CFCC37A3F826}"/>
              </a:ext>
            </a:extLst>
          </p:cNvPr>
          <p:cNvSpPr txBox="1"/>
          <p:nvPr/>
        </p:nvSpPr>
        <p:spPr>
          <a:xfrm>
            <a:off x="634538" y="6176881"/>
            <a:ext cx="20297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Avenir Book" panose="02000503020000020003" pitchFamily="2" charset="0"/>
              </a:rPr>
              <a:t>figures-11 </a:t>
            </a:r>
            <a:r>
              <a:rPr lang="en-US" sz="1000">
                <a:solidFill>
                  <a:schemeClr val="bg1">
                    <a:lumMod val="75000"/>
                  </a:schemeClr>
                </a:solidFill>
                <a:latin typeface="Avenir Book" panose="02000503020000020003" pitchFamily="2" charset="0"/>
              </a:rPr>
              <a:t>:Components of QNE</a:t>
            </a:r>
            <a:endParaRPr lang="en-US" sz="800" dirty="0">
              <a:solidFill>
                <a:schemeClr val="bg1">
                  <a:lumMod val="75000"/>
                </a:schemeClr>
              </a:solidFill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1599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A721D89-8512-1A54-CCE7-BF33F68AC0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574" b="9658"/>
          <a:stretch/>
        </p:blipFill>
        <p:spPr>
          <a:xfrm>
            <a:off x="2318844" y="2271789"/>
            <a:ext cx="7596352" cy="278812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E14CBF2-3870-B1E9-A08B-93053CCD553E}"/>
              </a:ext>
            </a:extLst>
          </p:cNvPr>
          <p:cNvSpPr/>
          <p:nvPr/>
        </p:nvSpPr>
        <p:spPr>
          <a:xfrm>
            <a:off x="171450" y="2192632"/>
            <a:ext cx="11872913" cy="2961871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680331-AFCC-9A12-8B40-B57B1F73567F}"/>
              </a:ext>
            </a:extLst>
          </p:cNvPr>
          <p:cNvSpPr txBox="1"/>
          <p:nvPr/>
        </p:nvSpPr>
        <p:spPr>
          <a:xfrm>
            <a:off x="201009" y="4876753"/>
            <a:ext cx="30508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Avenir Book" panose="02000503020000020003" pitchFamily="2" charset="0"/>
              </a:rPr>
              <a:t>figures-1 : monolithic-quantum-computer-city-plot</a:t>
            </a:r>
            <a:endParaRPr lang="en-US" sz="800" dirty="0">
              <a:solidFill>
                <a:schemeClr val="bg1">
                  <a:lumMod val="75000"/>
                </a:schemeClr>
              </a:solidFill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0490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2E54B42F-02F0-191C-482A-F7AB5B93DB5F}"/>
              </a:ext>
            </a:extLst>
          </p:cNvPr>
          <p:cNvGrpSpPr/>
          <p:nvPr/>
        </p:nvGrpSpPr>
        <p:grpSpPr>
          <a:xfrm>
            <a:off x="4136493" y="2477790"/>
            <a:ext cx="2845581" cy="1870842"/>
            <a:chOff x="3139407" y="1292772"/>
            <a:chExt cx="2126192" cy="1397876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D05F09DF-BDC8-4C3B-9B08-AA7654018CB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80479"/>
            <a:stretch/>
          </p:blipFill>
          <p:spPr>
            <a:xfrm>
              <a:off x="3139407" y="1292772"/>
              <a:ext cx="2126192" cy="672662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3E6A324B-2A92-CC35-1BE5-74F667AFBB3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38431" b="40523"/>
            <a:stretch/>
          </p:blipFill>
          <p:spPr>
            <a:xfrm>
              <a:off x="3139407" y="1965434"/>
              <a:ext cx="2126192" cy="725214"/>
            </a:xfrm>
            <a:prstGeom prst="rect">
              <a:avLst/>
            </a:prstGeom>
          </p:spPr>
        </p:pic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A9FB5BDD-0AED-6FD2-5A59-3B5A3DD0FF45}"/>
              </a:ext>
            </a:extLst>
          </p:cNvPr>
          <p:cNvSpPr/>
          <p:nvPr/>
        </p:nvSpPr>
        <p:spPr>
          <a:xfrm>
            <a:off x="159543" y="2354728"/>
            <a:ext cx="11872913" cy="214854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AE8939-0523-CCFD-6502-931E147C0D11}"/>
              </a:ext>
            </a:extLst>
          </p:cNvPr>
          <p:cNvSpPr txBox="1"/>
          <p:nvPr/>
        </p:nvSpPr>
        <p:spPr>
          <a:xfrm>
            <a:off x="189102" y="4225522"/>
            <a:ext cx="32047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Avenir Book" panose="02000503020000020003" pitchFamily="2" charset="0"/>
              </a:rPr>
              <a:t>figures-2 : single-qubit-gate-global-to-local-mapping</a:t>
            </a:r>
            <a:endParaRPr lang="en-US" sz="800" dirty="0">
              <a:solidFill>
                <a:schemeClr val="bg1">
                  <a:lumMod val="75000"/>
                </a:schemeClr>
              </a:solidFill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3710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41A4E57-EB42-580F-9ED5-11581363B52E}"/>
              </a:ext>
            </a:extLst>
          </p:cNvPr>
          <p:cNvGrpSpPr/>
          <p:nvPr/>
        </p:nvGrpSpPr>
        <p:grpSpPr>
          <a:xfrm>
            <a:off x="3856454" y="2453758"/>
            <a:ext cx="3204723" cy="1954925"/>
            <a:chOff x="2039561" y="1198180"/>
            <a:chExt cx="3204723" cy="1954925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04B0D9F-403D-FAD3-0231-2FFF0CEB92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79850"/>
            <a:stretch/>
          </p:blipFill>
          <p:spPr>
            <a:xfrm>
              <a:off x="2039561" y="1198180"/>
              <a:ext cx="3204723" cy="956441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008426D-214F-8BC2-7981-D2C06C2A5E6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39082" b="39882"/>
            <a:stretch/>
          </p:blipFill>
          <p:spPr>
            <a:xfrm>
              <a:off x="2039561" y="2154621"/>
              <a:ext cx="3204723" cy="998484"/>
            </a:xfrm>
            <a:prstGeom prst="rect">
              <a:avLst/>
            </a:prstGeom>
          </p:spPr>
        </p:pic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0719D911-2E6D-8B01-C75A-7CB124DC19F5}"/>
              </a:ext>
            </a:extLst>
          </p:cNvPr>
          <p:cNvSpPr/>
          <p:nvPr/>
        </p:nvSpPr>
        <p:spPr>
          <a:xfrm>
            <a:off x="159543" y="2354728"/>
            <a:ext cx="11872913" cy="214854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E1CA40-BC2A-90C7-4345-3B6C78BE298E}"/>
              </a:ext>
            </a:extLst>
          </p:cNvPr>
          <p:cNvSpPr txBox="1"/>
          <p:nvPr/>
        </p:nvSpPr>
        <p:spPr>
          <a:xfrm>
            <a:off x="189102" y="4225522"/>
            <a:ext cx="40270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Avenir Book" panose="02000503020000020003" pitchFamily="2" charset="0"/>
              </a:rPr>
              <a:t>figures-3 : two-qubit-gate-global-to-local-mapping-same-processor</a:t>
            </a:r>
            <a:endParaRPr lang="en-US" sz="800" dirty="0">
              <a:solidFill>
                <a:schemeClr val="bg1">
                  <a:lumMod val="75000"/>
                </a:schemeClr>
              </a:solidFill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8662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8D25ABE6-8775-4958-52B7-34B25E77C4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5429" y="702029"/>
            <a:ext cx="2767549" cy="535825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3821130-6BA8-ADF6-A295-F9CC7A32446A}"/>
              </a:ext>
            </a:extLst>
          </p:cNvPr>
          <p:cNvSpPr/>
          <p:nvPr/>
        </p:nvSpPr>
        <p:spPr>
          <a:xfrm>
            <a:off x="3600441" y="671514"/>
            <a:ext cx="3057526" cy="21002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CFE9FF9-AB6D-5320-37BD-C4EC9CDFA29E}"/>
              </a:ext>
            </a:extLst>
          </p:cNvPr>
          <p:cNvSpPr/>
          <p:nvPr/>
        </p:nvSpPr>
        <p:spPr>
          <a:xfrm>
            <a:off x="3600441" y="2863065"/>
            <a:ext cx="3057526" cy="2100263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0C02DF9-85C6-870D-2EDA-29E2DD95F495}"/>
              </a:ext>
            </a:extLst>
          </p:cNvPr>
          <p:cNvSpPr/>
          <p:nvPr/>
        </p:nvSpPr>
        <p:spPr>
          <a:xfrm>
            <a:off x="3600441" y="5054616"/>
            <a:ext cx="3057526" cy="4571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80D113-7E8F-2BC0-867C-1CAA6AD1C35B}"/>
              </a:ext>
            </a:extLst>
          </p:cNvPr>
          <p:cNvSpPr/>
          <p:nvPr/>
        </p:nvSpPr>
        <p:spPr>
          <a:xfrm>
            <a:off x="3600441" y="5603095"/>
            <a:ext cx="3057526" cy="457192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3AD41F-43C9-2E27-AE48-2BFB88732422}"/>
              </a:ext>
            </a:extLst>
          </p:cNvPr>
          <p:cNvSpPr txBox="1"/>
          <p:nvPr/>
        </p:nvSpPr>
        <p:spPr>
          <a:xfrm>
            <a:off x="6743695" y="1536979"/>
            <a:ext cx="24812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venir Book" panose="02000503020000020003" pitchFamily="2" charset="0"/>
              </a:rPr>
              <a:t>Processor index 0 qubits </a:t>
            </a:r>
            <a:endParaRPr lang="en-US" sz="1200" dirty="0">
              <a:latin typeface="Avenir Book" panose="02000503020000020003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84BCA4-0FDA-563B-5A85-3841B147B63C}"/>
              </a:ext>
            </a:extLst>
          </p:cNvPr>
          <p:cNvSpPr txBox="1"/>
          <p:nvPr/>
        </p:nvSpPr>
        <p:spPr>
          <a:xfrm>
            <a:off x="6743695" y="3753713"/>
            <a:ext cx="24812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venir Book" panose="02000503020000020003" pitchFamily="2" charset="0"/>
              </a:rPr>
              <a:t>Processor index 1 qubits </a:t>
            </a:r>
            <a:endParaRPr lang="en-US" sz="1200" dirty="0">
              <a:latin typeface="Avenir Book" panose="02000503020000020003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DE8F06-CC14-1EF9-ED02-995A467A159D}"/>
              </a:ext>
            </a:extLst>
          </p:cNvPr>
          <p:cNvSpPr txBox="1"/>
          <p:nvPr/>
        </p:nvSpPr>
        <p:spPr>
          <a:xfrm>
            <a:off x="6743695" y="5113935"/>
            <a:ext cx="30358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venir Book" panose="02000503020000020003" pitchFamily="2" charset="0"/>
              </a:rPr>
              <a:t>Processor index 0 classical bits </a:t>
            </a:r>
            <a:endParaRPr lang="en-US" sz="1200" dirty="0">
              <a:latin typeface="Avenir Book" panose="02000503020000020003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2581EE-AB14-0248-4D34-11895869B2B6}"/>
              </a:ext>
            </a:extLst>
          </p:cNvPr>
          <p:cNvSpPr txBox="1"/>
          <p:nvPr/>
        </p:nvSpPr>
        <p:spPr>
          <a:xfrm>
            <a:off x="6743695" y="5662414"/>
            <a:ext cx="30358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venir Book" panose="02000503020000020003" pitchFamily="2" charset="0"/>
              </a:rPr>
              <a:t>Processor </a:t>
            </a:r>
            <a:r>
              <a:rPr lang="en-US" sz="1600">
                <a:latin typeface="Avenir Book" panose="02000503020000020003" pitchFamily="2" charset="0"/>
              </a:rPr>
              <a:t>index 1 </a:t>
            </a:r>
            <a:r>
              <a:rPr lang="en-US" sz="1600" dirty="0">
                <a:latin typeface="Avenir Book" panose="02000503020000020003" pitchFamily="2" charset="0"/>
              </a:rPr>
              <a:t>classical bits </a:t>
            </a:r>
            <a:endParaRPr lang="en-US" sz="1200" dirty="0">
              <a:latin typeface="Avenir Book" panose="02000503020000020003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3A239F0-9EF5-41F4-B7C9-9C3B5BB509D1}"/>
              </a:ext>
            </a:extLst>
          </p:cNvPr>
          <p:cNvSpPr/>
          <p:nvPr/>
        </p:nvSpPr>
        <p:spPr>
          <a:xfrm>
            <a:off x="171450" y="471488"/>
            <a:ext cx="11872913" cy="587216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CCBAC3-4221-2C0F-AC91-730249674437}"/>
              </a:ext>
            </a:extLst>
          </p:cNvPr>
          <p:cNvSpPr txBox="1"/>
          <p:nvPr/>
        </p:nvSpPr>
        <p:spPr>
          <a:xfrm>
            <a:off x="201009" y="6075484"/>
            <a:ext cx="24176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Avenir Book" panose="02000503020000020003" pitchFamily="2" charset="0"/>
              </a:rPr>
              <a:t>figures-4 : quantum processor registers</a:t>
            </a:r>
            <a:endParaRPr lang="en-US" sz="800" dirty="0">
              <a:solidFill>
                <a:schemeClr val="bg1">
                  <a:lumMod val="75000"/>
                </a:schemeClr>
              </a:solidFill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0293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AA3EC25-CD68-E6D1-F2F9-FE3191FCC5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123" y="1548482"/>
            <a:ext cx="11477380" cy="414246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56EC429-D5B9-C78B-ED52-9F0741AD990D}"/>
              </a:ext>
            </a:extLst>
          </p:cNvPr>
          <p:cNvSpPr/>
          <p:nvPr/>
        </p:nvSpPr>
        <p:spPr>
          <a:xfrm>
            <a:off x="159543" y="1021761"/>
            <a:ext cx="11872913" cy="4700711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C03F02-5379-6698-89DA-C31629F6CC4A}"/>
              </a:ext>
            </a:extLst>
          </p:cNvPr>
          <p:cNvSpPr txBox="1"/>
          <p:nvPr/>
        </p:nvSpPr>
        <p:spPr>
          <a:xfrm>
            <a:off x="189102" y="5444722"/>
            <a:ext cx="52998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Avenir Book" panose="02000503020000020003" pitchFamily="2" charset="0"/>
              </a:rPr>
              <a:t>figures-5 : two-qubit-gate-global-to-local-mapping-different-processor-using-teleportation</a:t>
            </a:r>
            <a:endParaRPr lang="en-US" sz="800" dirty="0">
              <a:solidFill>
                <a:schemeClr val="bg1">
                  <a:lumMod val="75000"/>
                </a:schemeClr>
              </a:solidFill>
              <a:latin typeface="Avenir Book" panose="02000503020000020003" pitchFamily="2" charset="0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A0F2C7F-CB0D-2F55-0481-5A8CA53888A3}"/>
              </a:ext>
            </a:extLst>
          </p:cNvPr>
          <p:cNvSpPr/>
          <p:nvPr/>
        </p:nvSpPr>
        <p:spPr>
          <a:xfrm>
            <a:off x="2369004" y="2353363"/>
            <a:ext cx="4014400" cy="2808782"/>
          </a:xfrm>
          <a:prstGeom prst="roundRect">
            <a:avLst>
              <a:gd name="adj" fmla="val 1708"/>
            </a:avLst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C145C3CB-00A1-2073-60E8-75A33DABA5FC}"/>
              </a:ext>
            </a:extLst>
          </p:cNvPr>
          <p:cNvSpPr/>
          <p:nvPr/>
        </p:nvSpPr>
        <p:spPr>
          <a:xfrm>
            <a:off x="2024053" y="1650460"/>
            <a:ext cx="293032" cy="1498059"/>
          </a:xfrm>
          <a:prstGeom prst="roundRect">
            <a:avLst>
              <a:gd name="adj" fmla="val 14858"/>
            </a:avLst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43DFC44B-5059-3BE3-A8A1-040D90991442}"/>
              </a:ext>
            </a:extLst>
          </p:cNvPr>
          <p:cNvSpPr/>
          <p:nvPr/>
        </p:nvSpPr>
        <p:spPr>
          <a:xfrm>
            <a:off x="11106444" y="1660188"/>
            <a:ext cx="293032" cy="1498059"/>
          </a:xfrm>
          <a:prstGeom prst="roundRect">
            <a:avLst>
              <a:gd name="adj" fmla="val 14858"/>
            </a:avLst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5B724D2E-BA4C-7D91-7B73-8145889B4A3C}"/>
              </a:ext>
            </a:extLst>
          </p:cNvPr>
          <p:cNvSpPr/>
          <p:nvPr/>
        </p:nvSpPr>
        <p:spPr>
          <a:xfrm>
            <a:off x="6563628" y="3644630"/>
            <a:ext cx="472712" cy="1131650"/>
          </a:xfrm>
          <a:prstGeom prst="roundRect">
            <a:avLst>
              <a:gd name="adj" fmla="val 14858"/>
            </a:avLst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C75A2B38-4973-683A-DBD9-BC75518DD14C}"/>
              </a:ext>
            </a:extLst>
          </p:cNvPr>
          <p:cNvSpPr/>
          <p:nvPr/>
        </p:nvSpPr>
        <p:spPr>
          <a:xfrm>
            <a:off x="7086919" y="2353362"/>
            <a:ext cx="3906901" cy="3232885"/>
          </a:xfrm>
          <a:prstGeom prst="roundRect">
            <a:avLst>
              <a:gd name="adj" fmla="val 2109"/>
            </a:avLst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7F8B9D-0F82-6CC8-404E-70ADF8DE0108}"/>
              </a:ext>
            </a:extLst>
          </p:cNvPr>
          <p:cNvSpPr txBox="1"/>
          <p:nvPr/>
        </p:nvSpPr>
        <p:spPr>
          <a:xfrm rot="16200000">
            <a:off x="1848202" y="1197611"/>
            <a:ext cx="6286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Avenir Book" panose="02000503020000020003" pitchFamily="2" charset="0"/>
              </a:rPr>
              <a:t>Step 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0AE2DD3-BBDF-C87E-E3EC-EE4D6BD7D77E}"/>
              </a:ext>
            </a:extLst>
          </p:cNvPr>
          <p:cNvSpPr txBox="1"/>
          <p:nvPr/>
        </p:nvSpPr>
        <p:spPr>
          <a:xfrm rot="16200000">
            <a:off x="2188031" y="1932286"/>
            <a:ext cx="6286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Avenir Book" panose="02000503020000020003" pitchFamily="2" charset="0"/>
              </a:rPr>
              <a:t>Step 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7CDDF68-AF6F-51B3-00A8-22E451DB6AF1}"/>
              </a:ext>
            </a:extLst>
          </p:cNvPr>
          <p:cNvSpPr txBox="1"/>
          <p:nvPr/>
        </p:nvSpPr>
        <p:spPr>
          <a:xfrm rot="16200000">
            <a:off x="6485062" y="3205042"/>
            <a:ext cx="6286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Avenir Book" panose="02000503020000020003" pitchFamily="2" charset="0"/>
              </a:rPr>
              <a:t>Step 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49ECAD7-92C6-DA74-065F-52ECBDF3E555}"/>
              </a:ext>
            </a:extLst>
          </p:cNvPr>
          <p:cNvSpPr txBox="1"/>
          <p:nvPr/>
        </p:nvSpPr>
        <p:spPr>
          <a:xfrm rot="16200000">
            <a:off x="6911071" y="1907019"/>
            <a:ext cx="6286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Avenir Book" panose="02000503020000020003" pitchFamily="2" charset="0"/>
              </a:rPr>
              <a:t>Step 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261D60F-8EC6-AE7B-0A66-D93F9A2BFA5D}"/>
              </a:ext>
            </a:extLst>
          </p:cNvPr>
          <p:cNvSpPr txBox="1"/>
          <p:nvPr/>
        </p:nvSpPr>
        <p:spPr>
          <a:xfrm rot="16200000">
            <a:off x="10967649" y="1208600"/>
            <a:ext cx="6286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solidFill>
                  <a:srgbClr val="FF0000"/>
                </a:solidFill>
                <a:latin typeface="Avenir Book" panose="02000503020000020003" pitchFamily="2" charset="0"/>
              </a:rPr>
              <a:t>Step 5</a:t>
            </a:r>
            <a:endParaRPr lang="en-US" sz="1200" dirty="0">
              <a:solidFill>
                <a:srgbClr val="FF0000"/>
              </a:solidFill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8251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1B29DE6-0FD8-A538-4A73-8CC8CBE158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4825" y="1186857"/>
            <a:ext cx="7268005" cy="425786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56EC429-D5B9-C78B-ED52-9F0741AD990D}"/>
              </a:ext>
            </a:extLst>
          </p:cNvPr>
          <p:cNvSpPr/>
          <p:nvPr/>
        </p:nvSpPr>
        <p:spPr>
          <a:xfrm>
            <a:off x="159543" y="483477"/>
            <a:ext cx="11872913" cy="5238996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C03F02-5379-6698-89DA-C31629F6CC4A}"/>
              </a:ext>
            </a:extLst>
          </p:cNvPr>
          <p:cNvSpPr txBox="1"/>
          <p:nvPr/>
        </p:nvSpPr>
        <p:spPr>
          <a:xfrm>
            <a:off x="189102" y="5444722"/>
            <a:ext cx="50962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Avenir Book" panose="02000503020000020003" pitchFamily="2" charset="0"/>
              </a:rPr>
              <a:t>figures-6 : two-qubit-gate-global-to-local-mapping-different-processor-using-cat-state</a:t>
            </a:r>
            <a:endParaRPr lang="en-US" sz="800" dirty="0">
              <a:solidFill>
                <a:schemeClr val="bg1">
                  <a:lumMod val="75000"/>
                </a:schemeClr>
              </a:solidFill>
              <a:latin typeface="Avenir Book" panose="02000503020000020003" pitchFamily="2" charset="0"/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B2C00975-1DEE-0E1C-5E32-BBC6364D8F59}"/>
              </a:ext>
            </a:extLst>
          </p:cNvPr>
          <p:cNvSpPr/>
          <p:nvPr/>
        </p:nvSpPr>
        <p:spPr>
          <a:xfrm>
            <a:off x="3744177" y="1186857"/>
            <a:ext cx="3108568" cy="3700453"/>
          </a:xfrm>
          <a:prstGeom prst="roundRect">
            <a:avLst>
              <a:gd name="adj" fmla="val 1708"/>
            </a:avLst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21112445-FDA8-E791-C791-334F3D375EF5}"/>
              </a:ext>
            </a:extLst>
          </p:cNvPr>
          <p:cNvSpPr/>
          <p:nvPr/>
        </p:nvSpPr>
        <p:spPr>
          <a:xfrm>
            <a:off x="6931490" y="3321269"/>
            <a:ext cx="425751" cy="726106"/>
          </a:xfrm>
          <a:prstGeom prst="roundRect">
            <a:avLst>
              <a:gd name="adj" fmla="val 14858"/>
            </a:avLst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6E78548C-1B03-1A06-30CB-022CE8FC11A6}"/>
              </a:ext>
            </a:extLst>
          </p:cNvPr>
          <p:cNvSpPr/>
          <p:nvPr/>
        </p:nvSpPr>
        <p:spPr>
          <a:xfrm>
            <a:off x="7417634" y="1186857"/>
            <a:ext cx="1736876" cy="3700453"/>
          </a:xfrm>
          <a:prstGeom prst="roundRect">
            <a:avLst>
              <a:gd name="adj" fmla="val 1708"/>
            </a:avLst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EE7B839-EACF-39D6-FFA5-7D65EBEE29B0}"/>
              </a:ext>
            </a:extLst>
          </p:cNvPr>
          <p:cNvSpPr txBox="1"/>
          <p:nvPr/>
        </p:nvSpPr>
        <p:spPr>
          <a:xfrm rot="16200000">
            <a:off x="3568328" y="734008"/>
            <a:ext cx="6286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Avenir Book" panose="02000503020000020003" pitchFamily="2" charset="0"/>
              </a:rPr>
              <a:t>Step 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DA28961-11D8-D843-2C0E-7201CA087906}"/>
              </a:ext>
            </a:extLst>
          </p:cNvPr>
          <p:cNvSpPr txBox="1"/>
          <p:nvPr/>
        </p:nvSpPr>
        <p:spPr>
          <a:xfrm rot="16200000">
            <a:off x="6727132" y="2919268"/>
            <a:ext cx="6286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Avenir Book" panose="02000503020000020003" pitchFamily="2" charset="0"/>
              </a:rPr>
              <a:t>Step 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0BF675B-A742-84FB-49A1-ACD6FD76311E}"/>
              </a:ext>
            </a:extLst>
          </p:cNvPr>
          <p:cNvSpPr txBox="1"/>
          <p:nvPr/>
        </p:nvSpPr>
        <p:spPr>
          <a:xfrm rot="16200000">
            <a:off x="7241786" y="770607"/>
            <a:ext cx="6286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Avenir Book" panose="02000503020000020003" pitchFamily="2" charset="0"/>
              </a:rPr>
              <a:t>Step 3</a:t>
            </a:r>
          </a:p>
        </p:txBody>
      </p:sp>
    </p:spTree>
    <p:extLst>
      <p:ext uri="{BB962C8B-B14F-4D97-AF65-F5344CB8AC3E}">
        <p14:creationId xmlns:p14="http://schemas.microsoft.com/office/powerpoint/2010/main" val="3105227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38F742D-F629-7466-312D-4C428E8725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286" y="2240347"/>
            <a:ext cx="11016749" cy="241308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53A239F0-9EF5-41F4-B7C9-9C3B5BB509D1}"/>
              </a:ext>
            </a:extLst>
          </p:cNvPr>
          <p:cNvSpPr/>
          <p:nvPr/>
        </p:nvSpPr>
        <p:spPr>
          <a:xfrm>
            <a:off x="171450" y="2049927"/>
            <a:ext cx="11872913" cy="275814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63DB09-F118-F601-A9B2-53BB088FEDAA}"/>
              </a:ext>
            </a:extLst>
          </p:cNvPr>
          <p:cNvSpPr txBox="1"/>
          <p:nvPr/>
        </p:nvSpPr>
        <p:spPr>
          <a:xfrm>
            <a:off x="201009" y="4530322"/>
            <a:ext cx="32095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Avenir Book" panose="02000503020000020003" pitchFamily="2" charset="0"/>
              </a:rPr>
              <a:t>figures-7 : 4-bit-local-quantum-fourier-transformation</a:t>
            </a:r>
            <a:endParaRPr lang="en-US" sz="800" dirty="0">
              <a:solidFill>
                <a:schemeClr val="bg1">
                  <a:lumMod val="75000"/>
                </a:schemeClr>
              </a:solidFill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59312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9C3CE69-8119-3BB7-DA97-9615E5420F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637" y="2134281"/>
            <a:ext cx="10070486" cy="257695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EC5EBF3-0EC5-F92B-C108-DA02173BFBE6}"/>
              </a:ext>
            </a:extLst>
          </p:cNvPr>
          <p:cNvSpPr/>
          <p:nvPr/>
        </p:nvSpPr>
        <p:spPr>
          <a:xfrm>
            <a:off x="159543" y="1992121"/>
            <a:ext cx="11872913" cy="287375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E2D570-0021-0772-9537-D4427AC2480F}"/>
              </a:ext>
            </a:extLst>
          </p:cNvPr>
          <p:cNvSpPr txBox="1"/>
          <p:nvPr/>
        </p:nvSpPr>
        <p:spPr>
          <a:xfrm>
            <a:off x="189102" y="4588129"/>
            <a:ext cx="33169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Avenir Book" panose="02000503020000020003" pitchFamily="2" charset="0"/>
              </a:rPr>
              <a:t>figures-8 : Bloch multi-vector for 4-bit QFT with input 3</a:t>
            </a:r>
            <a:endParaRPr lang="en-US" sz="800" dirty="0">
              <a:solidFill>
                <a:schemeClr val="bg1">
                  <a:lumMod val="75000"/>
                </a:schemeClr>
              </a:solidFill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44704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1381</TotalTime>
  <Words>137</Words>
  <Application>Microsoft Macintosh PowerPoint</Application>
  <PresentationFormat>Widescreen</PresentationFormat>
  <Paragraphs>47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Avenir Book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Bruno Rijsman</dc:creator>
  <cp:lastModifiedBy> </cp:lastModifiedBy>
  <cp:revision>68</cp:revision>
  <dcterms:created xsi:type="dcterms:W3CDTF">2022-11-30T15:19:28Z</dcterms:created>
  <dcterms:modified xsi:type="dcterms:W3CDTF">2023-01-13T20:29:28Z</dcterms:modified>
</cp:coreProperties>
</file>