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66" r:id="rId4"/>
    <p:sldId id="265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08"/>
  </p:normalViewPr>
  <p:slideViewPr>
    <p:cSldViewPr snapToGrid="0">
      <p:cViewPr>
        <p:scale>
          <a:sx n="112" d="100"/>
          <a:sy n="112" d="100"/>
        </p:scale>
        <p:origin x="57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3BC5-2401-343C-8991-1DCC59857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1E37C-18E2-7DA8-0D56-C45E775AB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00106-3AA8-8AB4-AFA7-3BC5F417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AEEF1-F7FA-932E-550B-79AAAF07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B6A08-47A0-589F-E6E9-12977AE9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FEC0-3117-6AA5-6223-9303E624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324B5-E330-6634-7614-2ADE8DBF8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32B9D-DEAE-4B18-6F4A-E2E5B86E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272A2-C947-4212-B902-92C0DBD7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4555D-768C-CE9D-E74A-A495CAE9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0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E0278-B83B-E629-6280-AAF38DD0F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F40DD-9322-1CAB-8EFD-2EA188C83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09466-B634-A7B4-0B30-0E5C7E69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6AE08-6A08-1521-7B94-348E1AA0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7933-5733-7B33-DF3A-A250AFC5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565E-44BE-E1E5-CC6C-DA7DB86D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C70A4-4210-324F-6627-2E89655C6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58431-9381-DEC9-CDD6-59ECC1A7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99226-C6E5-9E29-E9E4-8C26AC2C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A86EF-2E71-0A0A-CD9F-9C5B28F7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1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4DE4-E1D4-A97B-662E-CC47ABCA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25F31-88A4-70C8-BE97-1EF8014A4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48F7F-8486-64AA-526F-EC1FC55CA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16AB9-2FDF-B4D1-1481-9CB166EC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C53A6-5482-F5F2-4BD4-10E587EA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5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2B82-85A3-F349-68BD-3DD69B48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64A87-3782-2B18-AF9D-3107ECBA6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AB3C2-20E3-8585-CDDF-1B6D9C497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8CCA2-CB92-6CC2-CAA3-D2C6E3F2F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2957D-D09C-555E-1ABD-52D3964E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E1282-CBEF-C1A0-B89B-FA3C1CE2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8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BC4E-5EFE-618B-E84F-B740F021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0E36E-CD42-4788-0968-2F6D9AAAB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58D95-F1F7-9159-CFFB-5BEBE3042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E0461-DBE9-163E-F3CC-D9E490280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75D89-11DE-0624-8695-52E7F98AA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446397-8C3A-744E-FAAC-3F418783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6E626-9465-7FF1-A121-D6540858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BECD8-FD4A-2B8C-299C-4A809251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6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3D8C-E400-9618-269E-A459CE38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94CCA-AEA7-4189-8757-B38EE2A71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31DA6-EA67-E091-7D5E-C2C03E33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A419B-2734-7D40-1733-90FE08EF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9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09AF6-D79B-8A1A-5E74-32846273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9854B-8D4A-EAF4-8DD0-33E4BFED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E0814-C604-2EB2-1208-E32FD912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4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BC4F-9E28-8A62-E018-CBE8EA89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3B432-5210-AAFD-8523-09A53A3A0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B997B-1FD2-FD01-B764-4347BFFA5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956C1-816E-9034-2249-919A084F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947E5-E794-6273-1564-6ACEC654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F5D79-C702-0D88-CF13-6CB5193A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4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E6CD-96EB-0CC8-58DF-F2B0743BB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FF326-047C-4055-DD36-0C60E57B3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CEF19-1B9F-1720-62A4-53ABE2960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72066-BA83-7341-6C44-9E3D9578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83667-9F30-D189-5C5B-B69C88A4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3BDFC-80C7-3661-3BD0-3317E817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1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D2BD04-09FE-C288-806A-80B9B36C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21C53-16A1-357B-9A2A-14F438F82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F53E5-0392-CCA0-D359-2FEA84238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03B26-B55D-4A44-8972-64B5FFD40FBA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0AF50-6612-1D2D-C996-F3EDDC787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795CC-F9A1-3E87-3E01-0A1C08E74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1957C-9D27-7641-AC71-E94B50770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0B5C32-3D25-B887-1809-8F56E9437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79" y="296593"/>
            <a:ext cx="1999046" cy="1384498"/>
          </a:xfrm>
          <a:prstGeom prst="rect">
            <a:avLst/>
          </a:prstGeom>
          <a:ln w="952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BD9776-0D2E-DB52-EEB8-7A07CFA605A0}"/>
              </a:ext>
            </a:extLst>
          </p:cNvPr>
          <p:cNvSpPr/>
          <p:nvPr/>
        </p:nvSpPr>
        <p:spPr>
          <a:xfrm>
            <a:off x="2857501" y="296593"/>
            <a:ext cx="8733220" cy="138449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bg1">
                    <a:lumMod val="95000"/>
                  </a:schemeClr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Team Q-Harmonics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81CDFA-1FCD-4D1E-355E-EBB6CC026C7B}"/>
              </a:ext>
            </a:extLst>
          </p:cNvPr>
          <p:cNvGrpSpPr/>
          <p:nvPr/>
        </p:nvGrpSpPr>
        <p:grpSpPr>
          <a:xfrm>
            <a:off x="601279" y="1901228"/>
            <a:ext cx="3013459" cy="3595688"/>
            <a:chOff x="1495426" y="2671763"/>
            <a:chExt cx="3013459" cy="359568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7A47B6-5104-EBD1-442A-8017EAAC8A2F}"/>
                </a:ext>
              </a:extLst>
            </p:cNvPr>
            <p:cNvSpPr/>
            <p:nvPr/>
          </p:nvSpPr>
          <p:spPr>
            <a:xfrm>
              <a:off x="1495426" y="2671763"/>
              <a:ext cx="3013459" cy="7136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Team Members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EC62470-3ECE-C246-2DE4-14B3A31C850F}"/>
                </a:ext>
              </a:extLst>
            </p:cNvPr>
            <p:cNvSpPr/>
            <p:nvPr/>
          </p:nvSpPr>
          <p:spPr>
            <a:xfrm>
              <a:off x="1495426" y="3385412"/>
              <a:ext cx="3013459" cy="28820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tlCol="0" anchor="t" anchorCtr="0"/>
            <a:lstStyle/>
            <a:p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Abdullah K</a:t>
              </a:r>
            </a:p>
            <a:p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B Akash Reddy</a:t>
              </a:r>
              <a:b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</a:br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Bruno Rijsman</a:t>
              </a:r>
              <a:b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</a:br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Kiran Kaur</a:t>
              </a:r>
              <a:b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</a:br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Sai Ganesh Manda</a:t>
              </a:r>
            </a:p>
            <a:p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Tyler Cowan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ACF840-D3F4-5833-52DD-6FA92DB6EAAB}"/>
              </a:ext>
            </a:extLst>
          </p:cNvPr>
          <p:cNvGrpSpPr/>
          <p:nvPr/>
        </p:nvGrpSpPr>
        <p:grpSpPr>
          <a:xfrm>
            <a:off x="4014788" y="1901228"/>
            <a:ext cx="7575933" cy="3595688"/>
            <a:chOff x="1627572" y="2671763"/>
            <a:chExt cx="7575933" cy="359568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100AC1-FE69-D5CD-1931-EF228394BC4E}"/>
                </a:ext>
              </a:extLst>
            </p:cNvPr>
            <p:cNvSpPr/>
            <p:nvPr/>
          </p:nvSpPr>
          <p:spPr>
            <a:xfrm>
              <a:off x="1627572" y="2671763"/>
              <a:ext cx="7575933" cy="7136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Project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538C56B-EA51-D450-6C8D-904B323CB87A}"/>
                </a:ext>
              </a:extLst>
            </p:cNvPr>
            <p:cNvSpPr/>
            <p:nvPr/>
          </p:nvSpPr>
          <p:spPr>
            <a:xfrm>
              <a:off x="1627572" y="3385413"/>
              <a:ext cx="7575933" cy="28820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tlCol="0" anchor="t" anchorCtr="0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DQFT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Distributed Quantum Fourier Transformation</a:t>
              </a:r>
            </a:p>
            <a:p>
              <a:pPr algn="ctr"/>
              <a:endParaRPr lang="en-US" sz="2400" dirty="0">
                <a:solidFill>
                  <a:schemeClr val="tx1"/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Implementation, Validation, Benchmarking, Documentation</a:t>
              </a:r>
            </a:p>
            <a:p>
              <a:pPr algn="ctr"/>
              <a:endParaRPr lang="en-US" sz="2400" dirty="0">
                <a:solidFill>
                  <a:schemeClr val="tx1"/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  <a:p>
              <a:pPr algn="ctr"/>
              <a:endParaRPr lang="en-US" sz="2800" b="1" dirty="0">
                <a:solidFill>
                  <a:schemeClr val="tx1"/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9A90F3A4-177B-E004-A1EF-DD241C1B48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36" b="15763"/>
          <a:stretch/>
        </p:blipFill>
        <p:spPr>
          <a:xfrm>
            <a:off x="6755614" y="3834197"/>
            <a:ext cx="2405063" cy="675193"/>
          </a:xfrm>
          <a:prstGeom prst="rect">
            <a:avLst/>
          </a:prstGeom>
        </p:spPr>
      </p:pic>
      <p:pic>
        <p:nvPicPr>
          <p:cNvPr id="1035" name="Picture 11" descr="Learn Quantum Computation using Qiskit">
            <a:extLst>
              <a:ext uri="{FF2B5EF4-FFF2-40B4-BE49-F238E27FC236}">
                <a16:creationId xmlns:a16="http://schemas.microsoft.com/office/drawing/2014/main" id="{D51E89DC-2110-E6B1-C770-FA6386E30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91" y="3905637"/>
            <a:ext cx="1809749" cy="5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PennyLane">
            <a:extLst>
              <a:ext uri="{FF2B5EF4-FFF2-40B4-BE49-F238E27FC236}">
                <a16:creationId xmlns:a16="http://schemas.microsoft.com/office/drawing/2014/main" id="{CE6F6694-5F1B-3476-C4C6-32A54D94B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245" y="3691764"/>
            <a:ext cx="1466851" cy="99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9E1F625-8737-1587-1A75-B1AAB650FCB1}"/>
              </a:ext>
            </a:extLst>
          </p:cNvPr>
          <p:cNvGrpSpPr/>
          <p:nvPr/>
        </p:nvGrpSpPr>
        <p:grpSpPr>
          <a:xfrm>
            <a:off x="601280" y="5763781"/>
            <a:ext cx="10989440" cy="713651"/>
            <a:chOff x="1495427" y="2671763"/>
            <a:chExt cx="10989440" cy="7136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004640D-48A7-BF6B-BC40-4275F30CBB5F}"/>
                </a:ext>
              </a:extLst>
            </p:cNvPr>
            <p:cNvSpPr/>
            <p:nvPr/>
          </p:nvSpPr>
          <p:spPr>
            <a:xfrm>
              <a:off x="1495427" y="2671763"/>
              <a:ext cx="1374665" cy="7136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GitHub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8A48A4-BD93-1639-39B6-224F8C6067BF}"/>
                </a:ext>
              </a:extLst>
            </p:cNvPr>
            <p:cNvSpPr/>
            <p:nvPr/>
          </p:nvSpPr>
          <p:spPr>
            <a:xfrm>
              <a:off x="2870092" y="2671764"/>
              <a:ext cx="9614775" cy="713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tlCol="0" anchor="t" anchorCtr="0"/>
            <a:lstStyle/>
            <a:p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https://</a:t>
              </a:r>
              <a:r>
                <a:rPr lang="en-US" sz="2400" dirty="0" err="1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github.com</a:t>
              </a:r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/</a:t>
              </a:r>
              <a:r>
                <a:rPr lang="en-US" sz="2400" dirty="0" err="1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brunorijsman</a:t>
              </a:r>
              <a:r>
                <a:rPr lang="en-US" sz="24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/quantum-internet-hackathon-2022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905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AD42C35-3A2D-3475-BF2D-FA11FC3194A0}"/>
              </a:ext>
            </a:extLst>
          </p:cNvPr>
          <p:cNvGrpSpPr/>
          <p:nvPr/>
        </p:nvGrpSpPr>
        <p:grpSpPr>
          <a:xfrm>
            <a:off x="349229" y="3936129"/>
            <a:ext cx="11463020" cy="2654609"/>
            <a:chOff x="349229" y="3736101"/>
            <a:chExt cx="11463020" cy="265460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EE453D6-60B7-EECE-1D45-02D4269E9E56}"/>
                </a:ext>
              </a:extLst>
            </p:cNvPr>
            <p:cNvGrpSpPr/>
            <p:nvPr/>
          </p:nvGrpSpPr>
          <p:grpSpPr>
            <a:xfrm>
              <a:off x="349229" y="3736101"/>
              <a:ext cx="11463020" cy="2654609"/>
              <a:chOff x="1495426" y="2671763"/>
              <a:chExt cx="2862702" cy="265460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DB2A848-D3A1-C940-F3CF-ED43B0719646}"/>
                  </a:ext>
                </a:extLst>
              </p:cNvPr>
              <p:cNvSpPr/>
              <p:nvPr/>
            </p:nvSpPr>
            <p:spPr>
              <a:xfrm>
                <a:off x="1495426" y="2671763"/>
                <a:ext cx="2862702" cy="56133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r>
                  <a:rPr lang="en-US" sz="2000" b="1" dirty="0">
                    <a:solidFill>
                      <a:schemeClr val="bg1">
                        <a:lumMod val="95000"/>
                      </a:schemeClr>
                    </a:solidFill>
                    <a:latin typeface="Avenir Book" panose="02000503020000020003" pitchFamily="2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DQFT execution and visualization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7CEBE81-CCE1-C8C8-09B8-44C5FCBB1842}"/>
                  </a:ext>
                </a:extLst>
              </p:cNvPr>
              <p:cNvSpPr/>
              <p:nvPr/>
            </p:nvSpPr>
            <p:spPr>
              <a:xfrm>
                <a:off x="1495426" y="3233100"/>
                <a:ext cx="2862702" cy="2093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tlCol="0" anchor="t" anchorCtr="0"/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Avenir Book" panose="02000503020000020003" pitchFamily="2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Jupyter notebooks</a:t>
                </a:r>
              </a:p>
            </p:txBody>
          </p: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C1997C7-72C0-B43B-B676-B7F0A3F1A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371" y="4982167"/>
              <a:ext cx="6056316" cy="117849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75CD318-07AF-8019-3C84-BCF722FF8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8599" y="5165540"/>
              <a:ext cx="2627439" cy="69906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4EEBD86-9A8E-07B1-05A6-7E741D85E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39950" y="4877848"/>
              <a:ext cx="1648798" cy="1508203"/>
            </a:xfrm>
            <a:prstGeom prst="rect">
              <a:avLst/>
            </a:prstGeom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2E7BD58D-F987-E43F-5A9E-678CE5F37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452" y="4377157"/>
              <a:ext cx="477838" cy="553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2152DB-216E-45D8-C8C5-CDCEEF42C5EB}"/>
              </a:ext>
            </a:extLst>
          </p:cNvPr>
          <p:cNvGrpSpPr/>
          <p:nvPr/>
        </p:nvGrpSpPr>
        <p:grpSpPr>
          <a:xfrm>
            <a:off x="349229" y="1246798"/>
            <a:ext cx="5452481" cy="2487772"/>
            <a:chOff x="1495426" y="2671763"/>
            <a:chExt cx="2862702" cy="248777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B9B94D-E69F-0F22-9A37-18CB6BD11038}"/>
                </a:ext>
              </a:extLst>
            </p:cNvPr>
            <p:cNvSpPr/>
            <p:nvPr/>
          </p:nvSpPr>
          <p:spPr>
            <a:xfrm>
              <a:off x="1495426" y="2671763"/>
              <a:ext cx="2862702" cy="5613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DQFT circuit generation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314255-D0B4-63DA-5D96-95AEE0CAA3B9}"/>
                </a:ext>
              </a:extLst>
            </p:cNvPr>
            <p:cNvSpPr/>
            <p:nvPr/>
          </p:nvSpPr>
          <p:spPr>
            <a:xfrm>
              <a:off x="1495426" y="3233099"/>
              <a:ext cx="2862702" cy="19264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tlCol="0" anchor="t" anchorCtr="0"/>
            <a:lstStyle/>
            <a:p>
              <a:pPr marL="160020" indent="-25146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Python classes and scripts</a:t>
              </a:r>
            </a:p>
            <a:p>
              <a:pPr marL="160020" indent="-25146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Cluster and processor abstractions</a:t>
              </a:r>
            </a:p>
            <a:p>
              <a:pPr marL="160020" indent="-25146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Teleportation and cat state abstractions</a:t>
              </a:r>
            </a:p>
            <a:p>
              <a:pPr marL="160020" indent="-25146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QFT and DQFT algorithms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33717E-A5AB-6982-3A14-4D4DBA1A0AD5}"/>
              </a:ext>
            </a:extLst>
          </p:cNvPr>
          <p:cNvGrpSpPr/>
          <p:nvPr/>
        </p:nvGrpSpPr>
        <p:grpSpPr>
          <a:xfrm>
            <a:off x="6359768" y="1255894"/>
            <a:ext cx="5452481" cy="2478676"/>
            <a:chOff x="1495426" y="2671763"/>
            <a:chExt cx="2862702" cy="247867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8C3AD8-D725-A8FC-8BAC-B3BC0CCEF6F0}"/>
                </a:ext>
              </a:extLst>
            </p:cNvPr>
            <p:cNvSpPr/>
            <p:nvPr/>
          </p:nvSpPr>
          <p:spPr>
            <a:xfrm>
              <a:off x="1495426" y="2671763"/>
              <a:ext cx="2862702" cy="5613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DQFT circuit validation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33339F-A583-6ADA-D618-BA8863E2AE87}"/>
                </a:ext>
              </a:extLst>
            </p:cNvPr>
            <p:cNvSpPr/>
            <p:nvPr/>
          </p:nvSpPr>
          <p:spPr>
            <a:xfrm>
              <a:off x="1495426" y="3233099"/>
              <a:ext cx="2862702" cy="1917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tlCol="0" anchor="t" anchorCtr="0"/>
            <a:lstStyle/>
            <a:p>
              <a:pPr marL="160020" indent="-25146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Python classes and scripts</a:t>
              </a:r>
            </a:p>
            <a:p>
              <a:pPr marL="160020" indent="-25146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Use states and counts from simulator</a:t>
              </a:r>
            </a:p>
            <a:p>
              <a:pPr marL="160020" indent="-25146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Compare histograms</a:t>
              </a:r>
            </a:p>
            <a:p>
              <a:pPr marL="160020" indent="-25146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Compare state vectors</a:t>
              </a:r>
            </a:p>
            <a:p>
              <a:pPr marL="160020" indent="-25146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Compare density matrices</a:t>
              </a:r>
            </a:p>
            <a:p>
              <a:endParaRPr lang="en-US" sz="2000" dirty="0">
                <a:solidFill>
                  <a:schemeClr val="tx1"/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41C33452-251A-EFE5-7DF0-598194EF831A}"/>
              </a:ext>
            </a:extLst>
          </p:cNvPr>
          <p:cNvSpPr/>
          <p:nvPr/>
        </p:nvSpPr>
        <p:spPr>
          <a:xfrm>
            <a:off x="352787" y="206524"/>
            <a:ext cx="11459461" cy="83057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How did we do it?</a:t>
            </a:r>
          </a:p>
        </p:txBody>
      </p:sp>
    </p:spTree>
    <p:extLst>
      <p:ext uri="{BB962C8B-B14F-4D97-AF65-F5344CB8AC3E}">
        <p14:creationId xmlns:p14="http://schemas.microsoft.com/office/powerpoint/2010/main" val="422673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1C33452-251A-EFE5-7DF0-598194EF831A}"/>
              </a:ext>
            </a:extLst>
          </p:cNvPr>
          <p:cNvSpPr/>
          <p:nvPr/>
        </p:nvSpPr>
        <p:spPr>
          <a:xfrm>
            <a:off x="352787" y="206524"/>
            <a:ext cx="11459461" cy="83057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Some example non-distributed QFT circuits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B73E20C-50ED-5D06-38D4-280AF18DEE3C}"/>
              </a:ext>
            </a:extLst>
          </p:cNvPr>
          <p:cNvGrpSpPr/>
          <p:nvPr/>
        </p:nvGrpSpPr>
        <p:grpSpPr>
          <a:xfrm>
            <a:off x="349229" y="1227747"/>
            <a:ext cx="11493542" cy="2601306"/>
            <a:chOff x="1495426" y="2671763"/>
            <a:chExt cx="2862702" cy="260130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9E9B44D-1C88-2098-FEFC-BD4E0EC07EFB}"/>
                </a:ext>
              </a:extLst>
            </p:cNvPr>
            <p:cNvSpPr/>
            <p:nvPr/>
          </p:nvSpPr>
          <p:spPr>
            <a:xfrm>
              <a:off x="1495426" y="2671763"/>
              <a:ext cx="2862702" cy="5613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2-qubit non-distributed QFT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8E04C6B-57E9-BC15-6F43-6C2A994045B8}"/>
                </a:ext>
              </a:extLst>
            </p:cNvPr>
            <p:cNvSpPr/>
            <p:nvPr/>
          </p:nvSpPr>
          <p:spPr>
            <a:xfrm>
              <a:off x="1495426" y="3233098"/>
              <a:ext cx="2862702" cy="20399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tlCol="0" anchor="t" anchorCtr="0"/>
            <a:lstStyle/>
            <a:p>
              <a:endParaRPr lang="en-US" sz="2000" dirty="0">
                <a:solidFill>
                  <a:schemeClr val="tx1"/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C9FDD00-B489-02D2-8A75-6DBDBFF0DD8E}"/>
              </a:ext>
            </a:extLst>
          </p:cNvPr>
          <p:cNvGrpSpPr/>
          <p:nvPr/>
        </p:nvGrpSpPr>
        <p:grpSpPr>
          <a:xfrm>
            <a:off x="363517" y="4021594"/>
            <a:ext cx="11493542" cy="2601306"/>
            <a:chOff x="1495426" y="2671763"/>
            <a:chExt cx="2862702" cy="26013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693FC79-44CE-AEA8-F122-15601131950A}"/>
                </a:ext>
              </a:extLst>
            </p:cNvPr>
            <p:cNvSpPr/>
            <p:nvPr/>
          </p:nvSpPr>
          <p:spPr>
            <a:xfrm>
              <a:off x="1495426" y="2671763"/>
              <a:ext cx="2862702" cy="5613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4-qubit non-distributed QFT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C3375F-1BED-DE9E-736C-66C0749819D3}"/>
                </a:ext>
              </a:extLst>
            </p:cNvPr>
            <p:cNvSpPr/>
            <p:nvPr/>
          </p:nvSpPr>
          <p:spPr>
            <a:xfrm>
              <a:off x="1495426" y="3233098"/>
              <a:ext cx="2862702" cy="20399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tlCol="0" anchor="t" anchorCtr="0"/>
            <a:lstStyle/>
            <a:p>
              <a:endParaRPr lang="en-US" sz="2000" dirty="0">
                <a:solidFill>
                  <a:schemeClr val="tx1"/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07CFAB0-A134-F138-161A-C7942D303E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9217" y="1789081"/>
            <a:ext cx="4831794" cy="19371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FCA58A-5802-263D-AA2E-DE146CA057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8169" y="4643530"/>
            <a:ext cx="8569663" cy="203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94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1C33452-251A-EFE5-7DF0-598194EF831A}"/>
              </a:ext>
            </a:extLst>
          </p:cNvPr>
          <p:cNvSpPr/>
          <p:nvPr/>
        </p:nvSpPr>
        <p:spPr>
          <a:xfrm>
            <a:off x="352787" y="206524"/>
            <a:ext cx="11459461" cy="83057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Some example distributed QFT circuits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B73E20C-50ED-5D06-38D4-280AF18DEE3C}"/>
              </a:ext>
            </a:extLst>
          </p:cNvPr>
          <p:cNvGrpSpPr/>
          <p:nvPr/>
        </p:nvGrpSpPr>
        <p:grpSpPr>
          <a:xfrm>
            <a:off x="349229" y="1227747"/>
            <a:ext cx="11493542" cy="2601306"/>
            <a:chOff x="1495426" y="2671763"/>
            <a:chExt cx="2862702" cy="260130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9E9B44D-1C88-2098-FEFC-BD4E0EC07EFB}"/>
                </a:ext>
              </a:extLst>
            </p:cNvPr>
            <p:cNvSpPr/>
            <p:nvPr/>
          </p:nvSpPr>
          <p:spPr>
            <a:xfrm>
              <a:off x="1495426" y="2671763"/>
              <a:ext cx="2862702" cy="5613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2-qubit distributed QFT using </a:t>
              </a:r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  <a:latin typeface="Avenir Blac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teleportation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8E04C6B-57E9-BC15-6F43-6C2A994045B8}"/>
                </a:ext>
              </a:extLst>
            </p:cNvPr>
            <p:cNvSpPr/>
            <p:nvPr/>
          </p:nvSpPr>
          <p:spPr>
            <a:xfrm>
              <a:off x="1495426" y="3233098"/>
              <a:ext cx="2862702" cy="20399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tlCol="0" anchor="t" anchorCtr="0"/>
            <a:lstStyle/>
            <a:p>
              <a:endParaRPr lang="en-US" sz="2000" dirty="0">
                <a:solidFill>
                  <a:schemeClr val="tx1"/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C9FDD00-B489-02D2-8A75-6DBDBFF0DD8E}"/>
              </a:ext>
            </a:extLst>
          </p:cNvPr>
          <p:cNvGrpSpPr/>
          <p:nvPr/>
        </p:nvGrpSpPr>
        <p:grpSpPr>
          <a:xfrm>
            <a:off x="363517" y="4021594"/>
            <a:ext cx="11493542" cy="2601306"/>
            <a:chOff x="1495426" y="2671763"/>
            <a:chExt cx="2862702" cy="26013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693FC79-44CE-AEA8-F122-15601131950A}"/>
                </a:ext>
              </a:extLst>
            </p:cNvPr>
            <p:cNvSpPr/>
            <p:nvPr/>
          </p:nvSpPr>
          <p:spPr>
            <a:xfrm>
              <a:off x="1495426" y="2671763"/>
              <a:ext cx="2862702" cy="5613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  <a:latin typeface="Avenir Boo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2-qubit distributed QFT using </a:t>
              </a:r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  <a:latin typeface="Avenir Black" panose="02000503020000020003" pitchFamily="2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cat states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C3375F-1BED-DE9E-736C-66C0749819D3}"/>
                </a:ext>
              </a:extLst>
            </p:cNvPr>
            <p:cNvSpPr/>
            <p:nvPr/>
          </p:nvSpPr>
          <p:spPr>
            <a:xfrm>
              <a:off x="1495426" y="3233098"/>
              <a:ext cx="2862702" cy="20399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tlCol="0" anchor="t" anchorCtr="0"/>
            <a:lstStyle/>
            <a:p>
              <a:endParaRPr lang="en-US" sz="2000" dirty="0">
                <a:solidFill>
                  <a:schemeClr val="tx1"/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CADFD38-AA01-8185-61FD-CADCB8B2F5C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3304" y="1762447"/>
            <a:ext cx="6248401" cy="20343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546098-FD3A-60DA-D4E8-785E28A763E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0076" y="4572000"/>
            <a:ext cx="6568779" cy="202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3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1C33452-251A-EFE5-7DF0-598194EF831A}"/>
              </a:ext>
            </a:extLst>
          </p:cNvPr>
          <p:cNvSpPr/>
          <p:nvPr/>
        </p:nvSpPr>
        <p:spPr>
          <a:xfrm>
            <a:off x="352787" y="206524"/>
            <a:ext cx="11459461" cy="83057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venir Book" panose="02000503020000020003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How far did we get?</a:t>
            </a:r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AC7CED85-00C3-AC25-7157-D4379DD17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322224"/>
              </p:ext>
            </p:extLst>
          </p:nvPr>
        </p:nvGraphicFramePr>
        <p:xfrm>
          <a:off x="461166" y="1416640"/>
          <a:ext cx="11212515" cy="420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6051">
                  <a:extLst>
                    <a:ext uri="{9D8B030D-6E8A-4147-A177-3AD203B41FA5}">
                      <a16:colId xmlns:a16="http://schemas.microsoft.com/office/drawing/2014/main" val="128549810"/>
                    </a:ext>
                  </a:extLst>
                </a:gridCol>
                <a:gridCol w="1995488">
                  <a:extLst>
                    <a:ext uri="{9D8B030D-6E8A-4147-A177-3AD203B41FA5}">
                      <a16:colId xmlns:a16="http://schemas.microsoft.com/office/drawing/2014/main" val="289495259"/>
                    </a:ext>
                  </a:extLst>
                </a:gridCol>
                <a:gridCol w="1995488">
                  <a:extLst>
                    <a:ext uri="{9D8B030D-6E8A-4147-A177-3AD203B41FA5}">
                      <a16:colId xmlns:a16="http://schemas.microsoft.com/office/drawing/2014/main" val="1387644251"/>
                    </a:ext>
                  </a:extLst>
                </a:gridCol>
                <a:gridCol w="1995488">
                  <a:extLst>
                    <a:ext uri="{9D8B030D-6E8A-4147-A177-3AD203B41FA5}">
                      <a16:colId xmlns:a16="http://schemas.microsoft.com/office/drawing/2014/main" val="1824570835"/>
                    </a:ext>
                  </a:extLst>
                </a:gridCol>
              </a:tblGrid>
              <a:tr h="6013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04175"/>
                  </a:ext>
                </a:extLst>
              </a:tr>
              <a:tr h="60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Non-distributed QFT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702011"/>
                  </a:ext>
                </a:extLst>
              </a:tr>
              <a:tr h="60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Distributed QFT using teleportation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888013"/>
                  </a:ext>
                </a:extLst>
              </a:tr>
              <a:tr h="60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Distributed QFT using cat-states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371796"/>
                  </a:ext>
                </a:extLst>
              </a:tr>
              <a:tr h="60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Validation using histograms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07145"/>
                  </a:ext>
                </a:extLst>
              </a:tr>
              <a:tr h="60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Validation using state vector / DM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17815"/>
                  </a:ext>
                </a:extLst>
              </a:tr>
              <a:tr h="60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Documentation and visualization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67750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B7C50E8-1517-79A9-18D4-3454C3E93A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36" b="15763"/>
          <a:stretch/>
        </p:blipFill>
        <p:spPr>
          <a:xfrm>
            <a:off x="7865603" y="1496096"/>
            <a:ext cx="1670881" cy="469080"/>
          </a:xfrm>
          <a:prstGeom prst="rect">
            <a:avLst/>
          </a:prstGeom>
        </p:spPr>
      </p:pic>
      <p:pic>
        <p:nvPicPr>
          <p:cNvPr id="10" name="Picture 11" descr="Learn Quantum Computation using Qiskit">
            <a:extLst>
              <a:ext uri="{FF2B5EF4-FFF2-40B4-BE49-F238E27FC236}">
                <a16:creationId xmlns:a16="http://schemas.microsoft.com/office/drawing/2014/main" id="{3133E935-465C-6D1A-CE3E-BCF5CE984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4" y="1535646"/>
            <a:ext cx="1257296" cy="38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3" descr="PennyLane">
            <a:extLst>
              <a:ext uri="{FF2B5EF4-FFF2-40B4-BE49-F238E27FC236}">
                <a16:creationId xmlns:a16="http://schemas.microsoft.com/office/drawing/2014/main" id="{20DD22EF-B321-F3A5-F518-2309B2818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2255" y="1384916"/>
            <a:ext cx="1019073" cy="69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Done - Free ui icons">
            <a:extLst>
              <a:ext uri="{FF2B5EF4-FFF2-40B4-BE49-F238E27FC236}">
                <a16:creationId xmlns:a16="http://schemas.microsoft.com/office/drawing/2014/main" id="{BD083A65-192A-57AD-F7F5-F34610D6D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225" y="2119219"/>
            <a:ext cx="389980" cy="38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Done - Free ui icons">
            <a:extLst>
              <a:ext uri="{FF2B5EF4-FFF2-40B4-BE49-F238E27FC236}">
                <a16:creationId xmlns:a16="http://schemas.microsoft.com/office/drawing/2014/main" id="{9F4646ED-5F07-5781-A296-294452E55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225" y="2702792"/>
            <a:ext cx="389980" cy="38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one - Free ui icons">
            <a:extLst>
              <a:ext uri="{FF2B5EF4-FFF2-40B4-BE49-F238E27FC236}">
                <a16:creationId xmlns:a16="http://schemas.microsoft.com/office/drawing/2014/main" id="{6EF6C1F8-BC23-4D2F-88C3-A66573E6C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225" y="3343808"/>
            <a:ext cx="389980" cy="38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A96677-85F1-D0D4-317D-10F25FB408EE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6468050" y="3907655"/>
            <a:ext cx="406331" cy="460509"/>
          </a:xfrm>
          <a:prstGeom prst="rect">
            <a:avLst/>
          </a:prstGeom>
        </p:spPr>
      </p:pic>
      <p:pic>
        <p:nvPicPr>
          <p:cNvPr id="17" name="Picture 4" descr="Done - Free ui icons">
            <a:extLst>
              <a:ext uri="{FF2B5EF4-FFF2-40B4-BE49-F238E27FC236}">
                <a16:creationId xmlns:a16="http://schemas.microsoft.com/office/drawing/2014/main" id="{9C798660-B914-6452-A7AF-000DE0BD0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225" y="5132244"/>
            <a:ext cx="389980" cy="38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Done - Free ui icons">
            <a:extLst>
              <a:ext uri="{FF2B5EF4-FFF2-40B4-BE49-F238E27FC236}">
                <a16:creationId xmlns:a16="http://schemas.microsoft.com/office/drawing/2014/main" id="{7B8A5D71-678E-8B77-D928-892C87FD8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713" y="2119219"/>
            <a:ext cx="389980" cy="38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Done - Free ui icons">
            <a:extLst>
              <a:ext uri="{FF2B5EF4-FFF2-40B4-BE49-F238E27FC236}">
                <a16:creationId xmlns:a16="http://schemas.microsoft.com/office/drawing/2014/main" id="{3DC1C5CC-10B8-EFA4-0F68-06D0303BF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713" y="2702792"/>
            <a:ext cx="389980" cy="38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DEE48C1-D1BA-FC8C-06E8-A90489D46BCD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8463538" y="3334767"/>
            <a:ext cx="406331" cy="460509"/>
          </a:xfrm>
          <a:prstGeom prst="rect">
            <a:avLst/>
          </a:prstGeom>
        </p:spPr>
      </p:pic>
      <p:pic>
        <p:nvPicPr>
          <p:cNvPr id="23" name="Picture 4" descr="Done - Free ui icons">
            <a:extLst>
              <a:ext uri="{FF2B5EF4-FFF2-40B4-BE49-F238E27FC236}">
                <a16:creationId xmlns:a16="http://schemas.microsoft.com/office/drawing/2014/main" id="{3E51D7D8-EE23-87B4-7E6D-A7DA7537F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931" y="2156683"/>
            <a:ext cx="389980" cy="38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DA6BC08-D936-547D-5888-66D9D7F7CAF1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10476756" y="2702792"/>
            <a:ext cx="406331" cy="4605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2808DA-F034-78EF-9126-6539BA203184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8455362" y="5096979"/>
            <a:ext cx="406331" cy="46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8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152</Words>
  <Application>Microsoft Macintosh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Black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128</cp:revision>
  <cp:lastPrinted>2022-12-02T10:45:51Z</cp:lastPrinted>
  <dcterms:created xsi:type="dcterms:W3CDTF">2022-12-02T10:40:36Z</dcterms:created>
  <dcterms:modified xsi:type="dcterms:W3CDTF">2022-12-02T14:43:00Z</dcterms:modified>
</cp:coreProperties>
</file>