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908" r:id="rId2"/>
    <p:sldId id="909" r:id="rId3"/>
    <p:sldId id="862" r:id="rId4"/>
    <p:sldId id="869" r:id="rId5"/>
    <p:sldId id="863" r:id="rId6"/>
    <p:sldId id="864" r:id="rId7"/>
    <p:sldId id="865" r:id="rId8"/>
    <p:sldId id="866" r:id="rId9"/>
    <p:sldId id="910" r:id="rId10"/>
    <p:sldId id="870" r:id="rId11"/>
    <p:sldId id="871" r:id="rId12"/>
    <p:sldId id="872" r:id="rId13"/>
    <p:sldId id="873" r:id="rId14"/>
    <p:sldId id="874" r:id="rId15"/>
    <p:sldId id="875" r:id="rId16"/>
    <p:sldId id="867" r:id="rId17"/>
    <p:sldId id="868" r:id="rId18"/>
    <p:sldId id="913" r:id="rId19"/>
    <p:sldId id="914" r:id="rId20"/>
    <p:sldId id="920" r:id="rId21"/>
    <p:sldId id="915" r:id="rId22"/>
    <p:sldId id="919" r:id="rId23"/>
    <p:sldId id="917" r:id="rId24"/>
    <p:sldId id="916" r:id="rId25"/>
    <p:sldId id="918" r:id="rId26"/>
    <p:sldId id="911" r:id="rId27"/>
    <p:sldId id="9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2399D-043D-B54C-AC22-92FC20865F5F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FD8EE-B120-6143-A26F-6A2363671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B80F08-BF43-404D-962B-9189EF543C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E85AF-50F3-444F-A2E2-E014542DEB2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15842" name="Rectangle 2">
            <a:extLst>
              <a:ext uri="{FF2B5EF4-FFF2-40B4-BE49-F238E27FC236}">
                <a16:creationId xmlns:a16="http://schemas.microsoft.com/office/drawing/2014/main" id="{92F5F4EE-9D5E-E546-80B9-51BE3AB02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83312" cy="3479800"/>
          </a:xfrm>
          <a:ln/>
        </p:spPr>
      </p:sp>
      <p:sp>
        <p:nvSpPr>
          <p:cNvPr id="1315843" name="Rectangle 3">
            <a:extLst>
              <a:ext uri="{FF2B5EF4-FFF2-40B4-BE49-F238E27FC236}">
                <a16:creationId xmlns:a16="http://schemas.microsoft.com/office/drawing/2014/main" id="{70716E97-9140-E54C-BB7C-BF267A8E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08488"/>
            <a:ext cx="5129213" cy="4176712"/>
          </a:xfrm>
        </p:spPr>
        <p:txBody>
          <a:bodyPr/>
          <a:lstStyle/>
          <a:p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B75A5E-A64E-EA40-9FF3-88B22751BD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42228-6A7A-2240-966D-665076C368A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18914" name="Rectangle 2">
            <a:extLst>
              <a:ext uri="{FF2B5EF4-FFF2-40B4-BE49-F238E27FC236}">
                <a16:creationId xmlns:a16="http://schemas.microsoft.com/office/drawing/2014/main" id="{B2BF7069-3C2E-624F-BE5E-1569743FD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08025"/>
            <a:ext cx="6153150" cy="3462338"/>
          </a:xfrm>
          <a:ln/>
        </p:spPr>
      </p:sp>
      <p:sp>
        <p:nvSpPr>
          <p:cNvPr id="1318915" name="Rectangle 3">
            <a:extLst>
              <a:ext uri="{FF2B5EF4-FFF2-40B4-BE49-F238E27FC236}">
                <a16:creationId xmlns:a16="http://schemas.microsoft.com/office/drawing/2014/main" id="{3DE4CA61-6CDF-D446-8823-19DC01239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406900"/>
            <a:ext cx="5178425" cy="416718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 lIns="91427" tIns="45713" rIns="91427" bIns="4571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9EA-A5EF-004A-9A1E-EC3F1FEE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6E6B3-EBAD-674C-B4EE-F51EE1D2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400B-9891-F74C-9C51-D72CCC3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E34F-8FDB-8646-8799-8FA828F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BB52-DA74-A94C-95B6-C3CA1188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4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60F7-BEF2-B245-91A2-33316B76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36D78-BA1B-8542-AA47-CA3BE45AC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FA1E-7C12-8648-974A-056E68B9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A7A68-93EB-8D49-8870-02B74D8C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3B93-E209-104F-9832-4B8922E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3D4BA-7C0D-D044-B0AD-162E72B57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2CD2A-07EB-F942-A61D-723B2B6C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AFEF-D323-EE48-A25F-531C40DF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CC47B-1D65-B748-9108-0EA2C23E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37F2-8B1C-A643-8AB1-47519FA4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5224-B89A-F747-87B6-2F78436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3962-02CC-1E4F-9612-F48ED8D8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="1" i="0" baseline="0"/>
            </a:lvl1pPr>
            <a:lvl2pPr>
              <a:defRPr sz="2810" baseline="0"/>
            </a:lvl2pPr>
            <a:lvl3pPr>
              <a:defRPr sz="2400" baseline="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32A0-3C88-F948-B953-035777F7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D2ED-266D-B742-A9FD-053190E6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180A-D726-474E-BE60-05A2B8A4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A631-561C-6C42-91A2-420AE4D7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C6468-2F0C-FE49-B77B-0D7FA64E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7088-EAED-704D-AAFB-05AB9D6F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3B34-CCB1-0446-9BD4-E7F0BE1D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0A8A-6058-024C-934B-0D67B1F7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DD75-55B9-6E4A-B0AE-D8F20B0C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29E9-138E-EA4E-A597-C9B5B23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944F-717E-0249-A707-B7759C731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9856-9597-814D-BB80-EA85CBD1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316F7-E04F-CD42-91CA-525E3B19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4FE59-317B-AD47-8393-90E2A111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681D-D4B9-1141-A3AE-737E7BFA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1A48-CA6A-544D-98BA-1576B90E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BDACB-E454-B841-A633-052DFFEF5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D8074-6CB0-214C-8D37-A6C0F4DC6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108AC-9D0E-7246-8DD1-6C279CD0C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58F07-2D84-E34E-AE81-813DE633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45DE2-54C4-D44F-BDD6-48B62EDF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9BB3D-E5D6-0144-9520-800222C4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AB6E-E51B-084F-B659-BD42B874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BC8D2-84F5-C44A-9B41-9EF3C741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D5E5D-3056-E645-8F2F-D2511959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B550B-4914-C549-950A-BF73EB78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DD586-CA40-4545-BAE9-75317EE6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A635E-29C4-6E4F-9DFE-BB203AAA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6D299-4DA2-1647-B12E-E73DF4E5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2398-524B-F146-810C-445B947E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B595-2018-AE48-ACBF-997CC8EC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1B39B-D621-634E-B602-D41644EA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1C3B-0D91-9146-9790-D2A42826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72AE5-FBF4-E44B-9D51-9D1BCD27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EFA4-CA0A-1646-9A28-03886F07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8B8-131D-234C-9911-E41F0F63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2A251-7783-7A44-8E7A-9AA018C5D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42B37-AEE5-0345-9445-7E223A21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1BDE6-A529-A04F-BB79-3A24534D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E0E6-78F0-0647-B2A7-3538D231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8085-0E3C-984F-B744-F469A9D7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4A05D-5BA8-5942-AED9-474C62FC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E87D-6BD5-3F4D-815D-947D816C5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76E1-DC17-5447-A1A3-5B4CF7CDC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19CA-3740-2F40-B686-13AE5A2338DC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1DEF-A5BC-B849-B893-1808A36A1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DF21-72F9-B04E-B7C3-B3648FFD2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50EE-7237-744F-89A7-59233ACF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5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A64D-85AF-3C4F-A465-AA75C402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9" y="1108015"/>
            <a:ext cx="8229600" cy="1311800"/>
          </a:xfrm>
        </p:spPr>
        <p:txBody>
          <a:bodyPr>
            <a:normAutofit/>
          </a:bodyPr>
          <a:lstStyle/>
          <a:p>
            <a:r>
              <a:rPr lang="en-US" sz="5400" b="1" dirty="0"/>
              <a:t>Some Lessons from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D145-18CD-F34D-8A41-62403E85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310" y="3547431"/>
            <a:ext cx="4531489" cy="2385019"/>
          </a:xfrm>
        </p:spPr>
        <p:txBody>
          <a:bodyPr>
            <a:normAutofit/>
          </a:bodyPr>
          <a:lstStyle/>
          <a:p>
            <a:r>
              <a:rPr lang="en-US" b="1" dirty="0"/>
              <a:t>Ross Callon (retired)</a:t>
            </a:r>
          </a:p>
          <a:p>
            <a:pPr marL="0" indent="0">
              <a:buNone/>
            </a:pPr>
            <a:r>
              <a:rPr lang="en-US" dirty="0"/>
              <a:t>   (&amp; </a:t>
            </a:r>
            <a:r>
              <a:rPr lang="en-US" b="1" dirty="0"/>
              <a:t>John Scudder, Juniper)</a:t>
            </a:r>
          </a:p>
          <a:p>
            <a:r>
              <a:rPr lang="en-US" b="1" dirty="0"/>
              <a:t>IETF 102, Montreal</a:t>
            </a:r>
          </a:p>
          <a:p>
            <a:r>
              <a:rPr lang="en-US" b="1" dirty="0"/>
              <a:t>July 2018</a:t>
            </a:r>
          </a:p>
        </p:txBody>
      </p:sp>
    </p:spTree>
    <p:extLst>
      <p:ext uri="{BB962C8B-B14F-4D97-AF65-F5344CB8AC3E}">
        <p14:creationId xmlns:p14="http://schemas.microsoft.com/office/powerpoint/2010/main" val="42683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>
            <a:extLst>
              <a:ext uri="{FF2B5EF4-FFF2-40B4-BE49-F238E27FC236}">
                <a16:creationId xmlns:a16="http://schemas.microsoft.com/office/drawing/2014/main" id="{80E1A5A6-E704-4B46-896B-4F694E746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Lost Hellos (~1992)</a:t>
            </a:r>
          </a:p>
        </p:txBody>
      </p:sp>
      <p:sp>
        <p:nvSpPr>
          <p:cNvPr id="1311747" name="Rectangle 3">
            <a:extLst>
              <a:ext uri="{FF2B5EF4-FFF2-40B4-BE49-F238E27FC236}">
                <a16:creationId xmlns:a16="http://schemas.microsoft.com/office/drawing/2014/main" id="{AC01C2EC-D403-194A-B6B9-9C100A2E8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90688"/>
            <a:ext cx="8229600" cy="45196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Network stable for long periods of time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Multiple random changes in short order cause processor to fall behind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Processor drops Hellos, adjacencies dropped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More routing updates transmitted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Widespread CPU congestion, more Hellos dropped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Entire network disconnects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Problem stabilizes, network recovers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~20 minutes later, many LSAs are refreshed, problem repeats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352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2" name="Rectangle 4">
            <a:extLst>
              <a:ext uri="{FF2B5EF4-FFF2-40B4-BE49-F238E27FC236}">
                <a16:creationId xmlns:a16="http://schemas.microsoft.com/office/drawing/2014/main" id="{27ABB1F4-14AC-7045-AFC8-8BDF079D4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Lost Hellos…</a:t>
            </a:r>
          </a:p>
        </p:txBody>
      </p:sp>
      <p:sp>
        <p:nvSpPr>
          <p:cNvPr id="1312773" name="Rectangle 5">
            <a:extLst>
              <a:ext uri="{FF2B5EF4-FFF2-40B4-BE49-F238E27FC236}">
                <a16:creationId xmlns:a16="http://schemas.microsoft.com/office/drawing/2014/main" id="{0FDE3539-0758-6E45-9340-E710AC131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  <a:p>
            <a:pPr lvl="1"/>
            <a:r>
              <a:rPr lang="en-US" altLang="en-US"/>
              <a:t>Optimize protocol processing</a:t>
            </a:r>
          </a:p>
          <a:p>
            <a:pPr lvl="1"/>
            <a:r>
              <a:rPr lang="en-US" altLang="en-US"/>
              <a:t>Prioritize Hello processing</a:t>
            </a:r>
          </a:p>
          <a:p>
            <a:pPr lvl="1"/>
            <a:r>
              <a:rPr lang="en-US" altLang="en-US"/>
              <a:t>Randomize timers</a:t>
            </a:r>
          </a:p>
          <a:p>
            <a:pPr lvl="1"/>
            <a:r>
              <a:rPr lang="en-US" altLang="en-US"/>
              <a:t>(Apply to all routing protocols)</a:t>
            </a:r>
          </a:p>
          <a:p>
            <a:r>
              <a:rPr lang="en-US" altLang="en-US"/>
              <a:t>This was known in early 90's</a:t>
            </a:r>
          </a:p>
          <a:p>
            <a:r>
              <a:rPr lang="en-US" altLang="en-US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5797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824" name="Line 32">
            <a:extLst>
              <a:ext uri="{FF2B5EF4-FFF2-40B4-BE49-F238E27FC236}">
                <a16:creationId xmlns:a16="http://schemas.microsoft.com/office/drawing/2014/main" id="{296C52D1-8C1C-D542-AE6A-BB601BDAA1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72339" y="2452689"/>
            <a:ext cx="915987" cy="4222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25" name="Line 33">
            <a:extLst>
              <a:ext uri="{FF2B5EF4-FFF2-40B4-BE49-F238E27FC236}">
                <a16:creationId xmlns:a16="http://schemas.microsoft.com/office/drawing/2014/main" id="{B4FD95BA-B677-C741-B50B-27BA9C37E0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5539" y="3430589"/>
            <a:ext cx="928687" cy="66675"/>
          </a:xfrm>
          <a:prstGeom prst="line">
            <a:avLst/>
          </a:prstGeom>
          <a:noFill/>
          <a:ln w="50800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29" name="Line 37">
            <a:extLst>
              <a:ext uri="{FF2B5EF4-FFF2-40B4-BE49-F238E27FC236}">
                <a16:creationId xmlns:a16="http://schemas.microsoft.com/office/drawing/2014/main" id="{1F90DC1D-5CF9-CC49-8623-6255C57B0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26" y="2671764"/>
            <a:ext cx="493713" cy="6572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794" name="Rectangle 2">
            <a:extLst>
              <a:ext uri="{FF2B5EF4-FFF2-40B4-BE49-F238E27FC236}">
                <a16:creationId xmlns:a16="http://schemas.microsoft.com/office/drawing/2014/main" id="{EED9F088-89E9-C14C-868F-954D854E0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ATM Switches, mid 1990's</a:t>
            </a:r>
          </a:p>
        </p:txBody>
      </p:sp>
      <p:sp>
        <p:nvSpPr>
          <p:cNvPr id="1313795" name="Rectangle 3">
            <a:extLst>
              <a:ext uri="{FF2B5EF4-FFF2-40B4-BE49-F238E27FC236}">
                <a16:creationId xmlns:a16="http://schemas.microsoft.com/office/drawing/2014/main" id="{32EF267C-E41C-0247-89F9-07D23CF06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84300"/>
            <a:ext cx="8229600" cy="647700"/>
          </a:xfrm>
        </p:spPr>
        <p:txBody>
          <a:bodyPr/>
          <a:lstStyle/>
          <a:p>
            <a:r>
              <a:rPr lang="en-US" altLang="en-US"/>
              <a:t>ATM Network partitions, re-connects</a:t>
            </a:r>
          </a:p>
        </p:txBody>
      </p:sp>
      <p:sp>
        <p:nvSpPr>
          <p:cNvPr id="1313796" name="Line 4">
            <a:extLst>
              <a:ext uri="{FF2B5EF4-FFF2-40B4-BE49-F238E27FC236}">
                <a16:creationId xmlns:a16="http://schemas.microsoft.com/office/drawing/2014/main" id="{8F8651A9-5150-AC48-B156-1E4107804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6639" y="3576639"/>
            <a:ext cx="1055687" cy="857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797" name="Line 5">
            <a:extLst>
              <a:ext uri="{FF2B5EF4-FFF2-40B4-BE49-F238E27FC236}">
                <a16:creationId xmlns:a16="http://schemas.microsoft.com/office/drawing/2014/main" id="{513591C7-1CFD-C643-B103-259C39D9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226" y="2586039"/>
            <a:ext cx="100013" cy="9112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798" name="Line 6">
            <a:extLst>
              <a:ext uri="{FF2B5EF4-FFF2-40B4-BE49-F238E27FC236}">
                <a16:creationId xmlns:a16="http://schemas.microsoft.com/office/drawing/2014/main" id="{E19DBEE0-C03C-E648-870B-F6D26DF16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6939" y="2963864"/>
            <a:ext cx="954087" cy="6064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799" name="Line 7">
            <a:extLst>
              <a:ext uri="{FF2B5EF4-FFF2-40B4-BE49-F238E27FC236}">
                <a16:creationId xmlns:a16="http://schemas.microsoft.com/office/drawing/2014/main" id="{80EBF0EC-EA8F-1248-B7B2-26EE725EC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6" y="2484439"/>
            <a:ext cx="900113" cy="85725"/>
          </a:xfrm>
          <a:prstGeom prst="line">
            <a:avLst/>
          </a:prstGeom>
          <a:noFill/>
          <a:ln w="50800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00" name="Line 8">
            <a:extLst>
              <a:ext uri="{FF2B5EF4-FFF2-40B4-BE49-F238E27FC236}">
                <a16:creationId xmlns:a16="http://schemas.microsoft.com/office/drawing/2014/main" id="{84FF2D9E-E3B4-8B4D-9A80-F879C0C21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7826" y="2811464"/>
            <a:ext cx="582613" cy="6953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3804" name="Group 12">
            <a:extLst>
              <a:ext uri="{FF2B5EF4-FFF2-40B4-BE49-F238E27FC236}">
                <a16:creationId xmlns:a16="http://schemas.microsoft.com/office/drawing/2014/main" id="{2C5AF76E-2BC8-2344-A49E-65CB3619FA28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2670175"/>
            <a:ext cx="857250" cy="736600"/>
            <a:chOff x="226" y="3228"/>
            <a:chExt cx="664" cy="527"/>
          </a:xfrm>
        </p:grpSpPr>
        <p:pic>
          <p:nvPicPr>
            <p:cNvPr id="1313805" name="Picture 13" descr="C:\Juniper_Icons\PPT_TIFFs\color\icon_c_router_ppt.tif">
              <a:extLst>
                <a:ext uri="{FF2B5EF4-FFF2-40B4-BE49-F238E27FC236}">
                  <a16:creationId xmlns:a16="http://schemas.microsoft.com/office/drawing/2014/main" id="{78D67EE9-A1CC-1F48-AA7C-E2C99A525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3228"/>
              <a:ext cx="371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3806" name="Text Box 14">
              <a:extLst>
                <a:ext uri="{FF2B5EF4-FFF2-40B4-BE49-F238E27FC236}">
                  <a16:creationId xmlns:a16="http://schemas.microsoft.com/office/drawing/2014/main" id="{BAE1B918-9530-5148-94A5-9FD97C7AE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602"/>
              <a:ext cx="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800" b="1">
                <a:latin typeface="Tahoma" panose="020B0604030504040204" pitchFamily="34" charset="0"/>
              </a:endParaRPr>
            </a:p>
          </p:txBody>
        </p:sp>
      </p:grpSp>
      <p:sp>
        <p:nvSpPr>
          <p:cNvPr id="1313810" name="Line 18">
            <a:extLst>
              <a:ext uri="{FF2B5EF4-FFF2-40B4-BE49-F238E27FC236}">
                <a16:creationId xmlns:a16="http://schemas.microsoft.com/office/drawing/2014/main" id="{F66DF9BB-2389-554F-8172-108414790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6" y="2438401"/>
            <a:ext cx="1420813" cy="1301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11" name="Line 19">
            <a:extLst>
              <a:ext uri="{FF2B5EF4-FFF2-40B4-BE49-F238E27FC236}">
                <a16:creationId xmlns:a16="http://schemas.microsoft.com/office/drawing/2014/main" id="{D1F4E9DA-4B3D-F440-8565-D34E9DBB8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7926" y="2554289"/>
            <a:ext cx="747713" cy="9048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3812" name="Group 20">
            <a:extLst>
              <a:ext uri="{FF2B5EF4-FFF2-40B4-BE49-F238E27FC236}">
                <a16:creationId xmlns:a16="http://schemas.microsoft.com/office/drawing/2014/main" id="{9EACB6D1-2767-9446-B145-28EF1706AA22}"/>
              </a:ext>
            </a:extLst>
          </p:cNvPr>
          <p:cNvGrpSpPr>
            <a:grpSpLocks/>
          </p:cNvGrpSpPr>
          <p:nvPr/>
        </p:nvGrpSpPr>
        <p:grpSpPr bwMode="auto">
          <a:xfrm>
            <a:off x="6845300" y="3394075"/>
            <a:ext cx="857250" cy="736600"/>
            <a:chOff x="226" y="3228"/>
            <a:chExt cx="664" cy="527"/>
          </a:xfrm>
        </p:grpSpPr>
        <p:pic>
          <p:nvPicPr>
            <p:cNvPr id="1313813" name="Picture 21" descr="C:\Juniper_Icons\PPT_TIFFs\color\icon_c_router_ppt.tif">
              <a:extLst>
                <a:ext uri="{FF2B5EF4-FFF2-40B4-BE49-F238E27FC236}">
                  <a16:creationId xmlns:a16="http://schemas.microsoft.com/office/drawing/2014/main" id="{8BA68A24-C9AD-2E49-A606-BD580055B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3228"/>
              <a:ext cx="371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3814" name="Text Box 22">
              <a:extLst>
                <a:ext uri="{FF2B5EF4-FFF2-40B4-BE49-F238E27FC236}">
                  <a16:creationId xmlns:a16="http://schemas.microsoft.com/office/drawing/2014/main" id="{B9E6F15B-43AC-BA4B-9F4C-9D28C96C9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602"/>
              <a:ext cx="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8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1313815" name="Group 23">
            <a:extLst>
              <a:ext uri="{FF2B5EF4-FFF2-40B4-BE49-F238E27FC236}">
                <a16:creationId xmlns:a16="http://schemas.microsoft.com/office/drawing/2014/main" id="{2CA5EFFD-A57D-1640-9F56-56EF63A3DAE7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2276475"/>
            <a:ext cx="857250" cy="736600"/>
            <a:chOff x="226" y="3228"/>
            <a:chExt cx="664" cy="527"/>
          </a:xfrm>
        </p:grpSpPr>
        <p:pic>
          <p:nvPicPr>
            <p:cNvPr id="1313816" name="Picture 24" descr="C:\Juniper_Icons\PPT_TIFFs\color\icon_c_router_ppt.tif">
              <a:extLst>
                <a:ext uri="{FF2B5EF4-FFF2-40B4-BE49-F238E27FC236}">
                  <a16:creationId xmlns:a16="http://schemas.microsoft.com/office/drawing/2014/main" id="{3F6E166A-2BFD-264C-9743-AF40F783C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3228"/>
              <a:ext cx="371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3817" name="Text Box 25">
              <a:extLst>
                <a:ext uri="{FF2B5EF4-FFF2-40B4-BE49-F238E27FC236}">
                  <a16:creationId xmlns:a16="http://schemas.microsoft.com/office/drawing/2014/main" id="{3FA5D1AD-617F-414D-985F-8051BE5F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602"/>
              <a:ext cx="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8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1313818" name="Group 26">
            <a:extLst>
              <a:ext uri="{FF2B5EF4-FFF2-40B4-BE49-F238E27FC236}">
                <a16:creationId xmlns:a16="http://schemas.microsoft.com/office/drawing/2014/main" id="{5FEE21C0-02EF-9743-AC06-C747A6E8CD64}"/>
              </a:ext>
            </a:extLst>
          </p:cNvPr>
          <p:cNvGrpSpPr>
            <a:grpSpLocks/>
          </p:cNvGrpSpPr>
          <p:nvPr/>
        </p:nvGrpSpPr>
        <p:grpSpPr bwMode="auto">
          <a:xfrm>
            <a:off x="5727700" y="3381375"/>
            <a:ext cx="857250" cy="736600"/>
            <a:chOff x="226" y="3228"/>
            <a:chExt cx="664" cy="527"/>
          </a:xfrm>
        </p:grpSpPr>
        <p:pic>
          <p:nvPicPr>
            <p:cNvPr id="1313819" name="Picture 27" descr="C:\Juniper_Icons\PPT_TIFFs\color\icon_c_router_ppt.tif">
              <a:extLst>
                <a:ext uri="{FF2B5EF4-FFF2-40B4-BE49-F238E27FC236}">
                  <a16:creationId xmlns:a16="http://schemas.microsoft.com/office/drawing/2014/main" id="{5E5DB37F-CB3B-FA4E-9EC1-08EFE52C8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3228"/>
              <a:ext cx="371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3820" name="Text Box 28">
              <a:extLst>
                <a:ext uri="{FF2B5EF4-FFF2-40B4-BE49-F238E27FC236}">
                  <a16:creationId xmlns:a16="http://schemas.microsoft.com/office/drawing/2014/main" id="{605825A7-6B80-B64B-A713-258B00F31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602"/>
              <a:ext cx="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8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1313821" name="Group 29">
            <a:extLst>
              <a:ext uri="{FF2B5EF4-FFF2-40B4-BE49-F238E27FC236}">
                <a16:creationId xmlns:a16="http://schemas.microsoft.com/office/drawing/2014/main" id="{2285B2B7-C112-7A41-B9A7-AE5D6B13839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365375"/>
            <a:ext cx="857250" cy="736600"/>
            <a:chOff x="226" y="3228"/>
            <a:chExt cx="664" cy="527"/>
          </a:xfrm>
        </p:grpSpPr>
        <p:pic>
          <p:nvPicPr>
            <p:cNvPr id="1313822" name="Picture 30" descr="C:\Juniper_Icons\PPT_TIFFs\color\icon_c_router_ppt.tif">
              <a:extLst>
                <a:ext uri="{FF2B5EF4-FFF2-40B4-BE49-F238E27FC236}">
                  <a16:creationId xmlns:a16="http://schemas.microsoft.com/office/drawing/2014/main" id="{4CA4C29D-DBC8-004B-A03F-DA1DE4BD5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3228"/>
              <a:ext cx="371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3823" name="Text Box 31">
              <a:extLst>
                <a:ext uri="{FF2B5EF4-FFF2-40B4-BE49-F238E27FC236}">
                  <a16:creationId xmlns:a16="http://schemas.microsoft.com/office/drawing/2014/main" id="{88772B33-7DDB-4C45-8257-EEC1F85B1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602"/>
              <a:ext cx="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8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1313826" name="Group 34">
            <a:extLst>
              <a:ext uri="{FF2B5EF4-FFF2-40B4-BE49-F238E27FC236}">
                <a16:creationId xmlns:a16="http://schemas.microsoft.com/office/drawing/2014/main" id="{73118032-E544-674C-BCB1-6ED9B8A3BC2F}"/>
              </a:ext>
            </a:extLst>
          </p:cNvPr>
          <p:cNvGrpSpPr>
            <a:grpSpLocks/>
          </p:cNvGrpSpPr>
          <p:nvPr/>
        </p:nvGrpSpPr>
        <p:grpSpPr bwMode="auto">
          <a:xfrm>
            <a:off x="4305300" y="3152775"/>
            <a:ext cx="857250" cy="736600"/>
            <a:chOff x="226" y="3228"/>
            <a:chExt cx="664" cy="527"/>
          </a:xfrm>
        </p:grpSpPr>
        <p:pic>
          <p:nvPicPr>
            <p:cNvPr id="1313827" name="Picture 35" descr="C:\Juniper_Icons\PPT_TIFFs\color\icon_c_router_ppt.tif">
              <a:extLst>
                <a:ext uri="{FF2B5EF4-FFF2-40B4-BE49-F238E27FC236}">
                  <a16:creationId xmlns:a16="http://schemas.microsoft.com/office/drawing/2014/main" id="{7909A1A0-A530-8B42-B54B-57CCCF273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3228"/>
              <a:ext cx="371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3828" name="Text Box 36">
              <a:extLst>
                <a:ext uri="{FF2B5EF4-FFF2-40B4-BE49-F238E27FC236}">
                  <a16:creationId xmlns:a16="http://schemas.microsoft.com/office/drawing/2014/main" id="{55E7D3CE-02C8-2440-8C16-80788F050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602"/>
              <a:ext cx="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800" b="1">
                <a:latin typeface="Tahoma" panose="020B0604030504040204" pitchFamily="34" charset="0"/>
              </a:endParaRPr>
            </a:p>
          </p:txBody>
        </p:sp>
      </p:grpSp>
      <p:grpSp>
        <p:nvGrpSpPr>
          <p:cNvPr id="1313832" name="Group 40">
            <a:extLst>
              <a:ext uri="{FF2B5EF4-FFF2-40B4-BE49-F238E27FC236}">
                <a16:creationId xmlns:a16="http://schemas.microsoft.com/office/drawing/2014/main" id="{8A4B3193-EF88-7C40-B773-AB034DEEBA1F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2339976"/>
            <a:ext cx="400050" cy="396875"/>
            <a:chOff x="1578" y="2690"/>
            <a:chExt cx="252" cy="250"/>
          </a:xfrm>
        </p:grpSpPr>
        <p:sp>
          <p:nvSpPr>
            <p:cNvPr id="1313830" name="Line 38">
              <a:extLst>
                <a:ext uri="{FF2B5EF4-FFF2-40B4-BE49-F238E27FC236}">
                  <a16:creationId xmlns:a16="http://schemas.microsoft.com/office/drawing/2014/main" id="{06AE6B8F-D06B-854A-A940-F76CB9C84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696"/>
              <a:ext cx="244" cy="2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831" name="Line 39">
              <a:extLst>
                <a:ext uri="{FF2B5EF4-FFF2-40B4-BE49-F238E27FC236}">
                  <a16:creationId xmlns:a16="http://schemas.microsoft.com/office/drawing/2014/main" id="{B943EF69-9CE3-AC4C-A3BB-B14E69A0E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8" y="2690"/>
              <a:ext cx="244" cy="24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3833" name="Group 41">
            <a:extLst>
              <a:ext uri="{FF2B5EF4-FFF2-40B4-BE49-F238E27FC236}">
                <a16:creationId xmlns:a16="http://schemas.microsoft.com/office/drawing/2014/main" id="{02637D3D-7BC9-AF4D-88C1-8FA0531BBCD9}"/>
              </a:ext>
            </a:extLst>
          </p:cNvPr>
          <p:cNvGrpSpPr>
            <a:grpSpLocks/>
          </p:cNvGrpSpPr>
          <p:nvPr/>
        </p:nvGrpSpPr>
        <p:grpSpPr bwMode="auto">
          <a:xfrm>
            <a:off x="5133975" y="3292476"/>
            <a:ext cx="400050" cy="396875"/>
            <a:chOff x="1578" y="2690"/>
            <a:chExt cx="252" cy="250"/>
          </a:xfrm>
        </p:grpSpPr>
        <p:sp>
          <p:nvSpPr>
            <p:cNvPr id="1313834" name="Line 42">
              <a:extLst>
                <a:ext uri="{FF2B5EF4-FFF2-40B4-BE49-F238E27FC236}">
                  <a16:creationId xmlns:a16="http://schemas.microsoft.com/office/drawing/2014/main" id="{275B1FC4-8B6B-E742-A2D0-F158F8C0E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696"/>
              <a:ext cx="244" cy="2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3835" name="Line 43">
              <a:extLst>
                <a:ext uri="{FF2B5EF4-FFF2-40B4-BE49-F238E27FC236}">
                  <a16:creationId xmlns:a16="http://schemas.microsoft.com/office/drawing/2014/main" id="{460368C1-3F1D-4345-B0B9-47848AB43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8" y="2690"/>
              <a:ext cx="244" cy="24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3836" name="Rectangle 44">
            <a:extLst>
              <a:ext uri="{FF2B5EF4-FFF2-40B4-BE49-F238E27FC236}">
                <a16:creationId xmlns:a16="http://schemas.microsoft.com/office/drawing/2014/main" id="{E0B65261-470E-5B4C-9040-1B3C70B5A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076700"/>
            <a:ext cx="8229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50000"/>
              </a:spcBef>
              <a:buClr>
                <a:srgbClr val="153EB1"/>
              </a:buClr>
              <a:buChar char="•"/>
              <a:defRPr sz="32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153EB1"/>
              </a:buClr>
              <a:buChar char="•"/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rgbClr val="153EB1"/>
              </a:buClr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rgbClr val="153EB1"/>
              </a:buClr>
              <a:buChar char="•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rgbClr val="153EB1"/>
              </a:buClr>
              <a:buChar char="•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3EB1"/>
              </a:buClr>
              <a:buChar char="•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3EB1"/>
              </a:buClr>
              <a:buChar char="•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3EB1"/>
              </a:buClr>
              <a:buChar char="•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3EB1"/>
              </a:buClr>
              <a:buChar char="•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/>
              <a:t>New updates flooded between partitions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CPUs congest, drop Hellos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Adjacencies dropped, Network Disconnects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('Prioritize Hellos' wasn't well enough known)</a:t>
            </a:r>
          </a:p>
        </p:txBody>
      </p:sp>
      <p:grpSp>
        <p:nvGrpSpPr>
          <p:cNvPr id="1313807" name="Group 15">
            <a:extLst>
              <a:ext uri="{FF2B5EF4-FFF2-40B4-BE49-F238E27FC236}">
                <a16:creationId xmlns:a16="http://schemas.microsoft.com/office/drawing/2014/main" id="{47B260A6-B5E4-0640-873C-168EF140CA1B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2136775"/>
            <a:ext cx="857250" cy="736600"/>
            <a:chOff x="226" y="3228"/>
            <a:chExt cx="664" cy="527"/>
          </a:xfrm>
        </p:grpSpPr>
        <p:pic>
          <p:nvPicPr>
            <p:cNvPr id="1313808" name="Picture 16" descr="C:\Juniper_Icons\PPT_TIFFs\color\icon_c_router_ppt.tif">
              <a:extLst>
                <a:ext uri="{FF2B5EF4-FFF2-40B4-BE49-F238E27FC236}">
                  <a16:creationId xmlns:a16="http://schemas.microsoft.com/office/drawing/2014/main" id="{A2AF4DB6-1D3F-1343-9B76-9CEA327D8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3228"/>
              <a:ext cx="371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3809" name="Text Box 17">
              <a:extLst>
                <a:ext uri="{FF2B5EF4-FFF2-40B4-BE49-F238E27FC236}">
                  <a16:creationId xmlns:a16="http://schemas.microsoft.com/office/drawing/2014/main" id="{846CFCB2-C66D-014D-AB19-92DFBC39D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602"/>
              <a:ext cx="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altLang="en-US" sz="800" b="1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74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818" name="Picture 2" descr="C:\WIN98\Desktop\Chip Security\Art\JPGs\Cloud.jpg">
            <a:extLst>
              <a:ext uri="{FF2B5EF4-FFF2-40B4-BE49-F238E27FC236}">
                <a16:creationId xmlns:a16="http://schemas.microsoft.com/office/drawing/2014/main" id="{1666B5BB-A170-DE47-A882-8F8C8229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9" y="3082925"/>
            <a:ext cx="2090737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822" name="Picture 6" descr="C:\WIN98\Desktop\Chip Security\Art\JPGs\Cloud.jpg">
            <a:extLst>
              <a:ext uri="{FF2B5EF4-FFF2-40B4-BE49-F238E27FC236}">
                <a16:creationId xmlns:a16="http://schemas.microsoft.com/office/drawing/2014/main" id="{3D31D96C-87FC-3746-B975-F8E7D97A7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711325"/>
            <a:ext cx="49149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4823" name="Group 7">
            <a:extLst>
              <a:ext uri="{FF2B5EF4-FFF2-40B4-BE49-F238E27FC236}">
                <a16:creationId xmlns:a16="http://schemas.microsoft.com/office/drawing/2014/main" id="{2F3B4A60-FB3C-E842-B7BA-703C14385EDC}"/>
              </a:ext>
            </a:extLst>
          </p:cNvPr>
          <p:cNvGrpSpPr>
            <a:grpSpLocks/>
          </p:cNvGrpSpPr>
          <p:nvPr/>
        </p:nvGrpSpPr>
        <p:grpSpPr bwMode="auto">
          <a:xfrm>
            <a:off x="3400426" y="2185989"/>
            <a:ext cx="4938713" cy="1520825"/>
            <a:chOff x="1182" y="1377"/>
            <a:chExt cx="3111" cy="958"/>
          </a:xfrm>
        </p:grpSpPr>
        <p:sp>
          <p:nvSpPr>
            <p:cNvPr id="1314824" name="AutoShape 8">
              <a:extLst>
                <a:ext uri="{FF2B5EF4-FFF2-40B4-BE49-F238E27FC236}">
                  <a16:creationId xmlns:a16="http://schemas.microsoft.com/office/drawing/2014/main" id="{741F5CC3-1D35-4848-BF07-DC53948169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>
              <a:off x="3097" y="1512"/>
              <a:ext cx="136" cy="680"/>
            </a:xfrm>
            <a:prstGeom prst="can">
              <a:avLst>
                <a:gd name="adj" fmla="val 24861"/>
              </a:avLst>
            </a:prstGeom>
            <a:gradFill rotWithShape="0">
              <a:gsLst>
                <a:gs pos="0">
                  <a:srgbClr val="234A75"/>
                </a:gs>
                <a:gs pos="50000">
                  <a:srgbClr val="D9F4FF"/>
                </a:gs>
                <a:gs pos="100000">
                  <a:srgbClr val="234A7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25" name="AutoShape 9">
              <a:extLst>
                <a:ext uri="{FF2B5EF4-FFF2-40B4-BE49-F238E27FC236}">
                  <a16:creationId xmlns:a16="http://schemas.microsoft.com/office/drawing/2014/main" id="{DBE80035-FA74-3048-99E0-1743556E51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600000">
              <a:off x="1968" y="1533"/>
              <a:ext cx="136" cy="680"/>
            </a:xfrm>
            <a:prstGeom prst="can">
              <a:avLst>
                <a:gd name="adj" fmla="val 24861"/>
              </a:avLst>
            </a:prstGeom>
            <a:gradFill rotWithShape="0">
              <a:gsLst>
                <a:gs pos="0">
                  <a:srgbClr val="234A75"/>
                </a:gs>
                <a:gs pos="50000">
                  <a:srgbClr val="D9F4FF"/>
                </a:gs>
                <a:gs pos="100000">
                  <a:srgbClr val="234A75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26" name="AutoShape 10">
              <a:extLst>
                <a:ext uri="{FF2B5EF4-FFF2-40B4-BE49-F238E27FC236}">
                  <a16:creationId xmlns:a16="http://schemas.microsoft.com/office/drawing/2014/main" id="{74AECF29-552E-FE4C-9F30-C8BD3221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91" y="1028"/>
              <a:ext cx="136" cy="1134"/>
            </a:xfrm>
            <a:prstGeom prst="can">
              <a:avLst>
                <a:gd name="adj" fmla="val 41460"/>
              </a:avLst>
            </a:prstGeom>
            <a:gradFill rotWithShape="0">
              <a:gsLst>
                <a:gs pos="0">
                  <a:srgbClr val="234A75"/>
                </a:gs>
                <a:gs pos="50000">
                  <a:srgbClr val="D9F4FF"/>
                </a:gs>
                <a:gs pos="100000">
                  <a:srgbClr val="234A7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27" name="AutoShape 11">
              <a:extLst>
                <a:ext uri="{FF2B5EF4-FFF2-40B4-BE49-F238E27FC236}">
                  <a16:creationId xmlns:a16="http://schemas.microsoft.com/office/drawing/2014/main" id="{C2A1E3B7-2EBB-1B43-B995-9F6F543DC6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465" y="1700"/>
              <a:ext cx="136" cy="1134"/>
            </a:xfrm>
            <a:prstGeom prst="can">
              <a:avLst>
                <a:gd name="adj" fmla="val 41460"/>
              </a:avLst>
            </a:prstGeom>
            <a:gradFill rotWithShape="0">
              <a:gsLst>
                <a:gs pos="0">
                  <a:srgbClr val="234A75"/>
                </a:gs>
                <a:gs pos="50000">
                  <a:srgbClr val="D9F4FF"/>
                </a:gs>
                <a:gs pos="100000">
                  <a:srgbClr val="234A7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28" name="AutoShape 12">
              <a:extLst>
                <a:ext uri="{FF2B5EF4-FFF2-40B4-BE49-F238E27FC236}">
                  <a16:creationId xmlns:a16="http://schemas.microsoft.com/office/drawing/2014/main" id="{6A098D8B-E1DE-F642-986A-1F8156AF8B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317786">
              <a:off x="3633" y="834"/>
              <a:ext cx="100" cy="1221"/>
            </a:xfrm>
            <a:prstGeom prst="can">
              <a:avLst>
                <a:gd name="adj" fmla="val 60711"/>
              </a:avLst>
            </a:prstGeom>
            <a:gradFill rotWithShape="0">
              <a:gsLst>
                <a:gs pos="0">
                  <a:srgbClr val="D9F4FF"/>
                </a:gs>
                <a:gs pos="100000">
                  <a:srgbClr val="234A75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29" name="AutoShape 13">
              <a:extLst>
                <a:ext uri="{FF2B5EF4-FFF2-40B4-BE49-F238E27FC236}">
                  <a16:creationId xmlns:a16="http://schemas.microsoft.com/office/drawing/2014/main" id="{8CE516E8-4660-DD47-A1F8-558DD1ED14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24" y="1672"/>
              <a:ext cx="92" cy="1190"/>
            </a:xfrm>
            <a:prstGeom prst="can">
              <a:avLst>
                <a:gd name="adj" fmla="val 64315"/>
              </a:avLst>
            </a:prstGeom>
            <a:gradFill rotWithShape="0">
              <a:gsLst>
                <a:gs pos="0">
                  <a:srgbClr val="234A75"/>
                </a:gs>
                <a:gs pos="50000">
                  <a:srgbClr val="D9F4FF"/>
                </a:gs>
                <a:gs pos="100000">
                  <a:srgbClr val="234A7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30" name="AutoShape 14">
              <a:extLst>
                <a:ext uri="{FF2B5EF4-FFF2-40B4-BE49-F238E27FC236}">
                  <a16:creationId xmlns:a16="http://schemas.microsoft.com/office/drawing/2014/main" id="{092BF579-E315-A74B-8CFD-5FD864395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33584">
              <a:off x="1637" y="922"/>
              <a:ext cx="107" cy="1017"/>
            </a:xfrm>
            <a:prstGeom prst="can">
              <a:avLst>
                <a:gd name="adj" fmla="val 47259"/>
              </a:avLst>
            </a:prstGeom>
            <a:gradFill rotWithShape="0">
              <a:gsLst>
                <a:gs pos="0">
                  <a:srgbClr val="D9F4FF"/>
                </a:gs>
                <a:gs pos="100000">
                  <a:srgbClr val="234A75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31" name="AutoShape 15">
              <a:extLst>
                <a:ext uri="{FF2B5EF4-FFF2-40B4-BE49-F238E27FC236}">
                  <a16:creationId xmlns:a16="http://schemas.microsoft.com/office/drawing/2014/main" id="{15A7F63E-3ABC-7B4E-9D05-741D3DD61E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46" y="1785"/>
              <a:ext cx="92" cy="963"/>
            </a:xfrm>
            <a:prstGeom prst="can">
              <a:avLst>
                <a:gd name="adj" fmla="val 52046"/>
              </a:avLst>
            </a:prstGeom>
            <a:gradFill rotWithShape="0">
              <a:gsLst>
                <a:gs pos="0">
                  <a:srgbClr val="234A75"/>
                </a:gs>
                <a:gs pos="50000">
                  <a:srgbClr val="D9F4FF"/>
                </a:gs>
                <a:gs pos="100000">
                  <a:srgbClr val="234A7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314832" name="Picture 16" descr="C:\WIN98\Desktop\Chip Security\Art\JPGs\Cloud.jpg">
            <a:extLst>
              <a:ext uri="{FF2B5EF4-FFF2-40B4-BE49-F238E27FC236}">
                <a16:creationId xmlns:a16="http://schemas.microsoft.com/office/drawing/2014/main" id="{489F0552-0113-F340-AFC2-06938681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1241425"/>
            <a:ext cx="2090738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4833" name="Line 17">
            <a:extLst>
              <a:ext uri="{FF2B5EF4-FFF2-40B4-BE49-F238E27FC236}">
                <a16:creationId xmlns:a16="http://schemas.microsoft.com/office/drawing/2014/main" id="{D192E042-1F94-7D4C-A804-7DC873FD36B0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3057525" y="1946275"/>
            <a:ext cx="381000" cy="84138"/>
          </a:xfrm>
          <a:prstGeom prst="lin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314834" name="Picture 18" descr="Mplain">
            <a:extLst>
              <a:ext uri="{FF2B5EF4-FFF2-40B4-BE49-F238E27FC236}">
                <a16:creationId xmlns:a16="http://schemas.microsoft.com/office/drawing/2014/main" id="{C664F5AB-B43B-4945-AE27-45D748C6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4" y="1620838"/>
            <a:ext cx="6048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4835" name="Picture 19" descr="Mplain">
            <a:extLst>
              <a:ext uri="{FF2B5EF4-FFF2-40B4-BE49-F238E27FC236}">
                <a16:creationId xmlns:a16="http://schemas.microsoft.com/office/drawing/2014/main" id="{64640B59-E1FE-8641-B8C0-C0DEB686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3306763"/>
            <a:ext cx="6048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4836" name="Picture 20" descr="Mplain">
            <a:extLst>
              <a:ext uri="{FF2B5EF4-FFF2-40B4-BE49-F238E27FC236}">
                <a16:creationId xmlns:a16="http://schemas.microsoft.com/office/drawing/2014/main" id="{700A8D1D-E828-0B43-B341-BE98CBA2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1812926"/>
            <a:ext cx="6048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4837" name="Picture 21" descr="Mplain">
            <a:extLst>
              <a:ext uri="{FF2B5EF4-FFF2-40B4-BE49-F238E27FC236}">
                <a16:creationId xmlns:a16="http://schemas.microsoft.com/office/drawing/2014/main" id="{C8CAEC4B-C7A7-2047-9FB0-EDD3E3EA5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219551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4838" name="Picture 22" descr="Mplain">
            <a:extLst>
              <a:ext uri="{FF2B5EF4-FFF2-40B4-BE49-F238E27FC236}">
                <a16:creationId xmlns:a16="http://schemas.microsoft.com/office/drawing/2014/main" id="{26655552-7341-254C-B8DF-61FBBA22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209800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4839" name="Picture 23" descr="Mplain">
            <a:extLst>
              <a:ext uri="{FF2B5EF4-FFF2-40B4-BE49-F238E27FC236}">
                <a16:creationId xmlns:a16="http://schemas.microsoft.com/office/drawing/2014/main" id="{C4BCB733-9DE5-1443-8443-D2B1CC94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25596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4840" name="Picture 24" descr="C:\WIN98\Desktop\Chip Security\Art\JPGs\Cloud.jpg">
            <a:extLst>
              <a:ext uri="{FF2B5EF4-FFF2-40B4-BE49-F238E27FC236}">
                <a16:creationId xmlns:a16="http://schemas.microsoft.com/office/drawing/2014/main" id="{95EEA968-F876-D24B-A81E-FB08590D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9" y="3097213"/>
            <a:ext cx="2181225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841" name="Picture 25" descr="Mplain">
            <a:extLst>
              <a:ext uri="{FF2B5EF4-FFF2-40B4-BE49-F238E27FC236}">
                <a16:creationId xmlns:a16="http://schemas.microsoft.com/office/drawing/2014/main" id="{0F29204A-F5EA-FA47-9EAC-8038A5A3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3270250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4842" name="Picture 26" descr="Mplain">
            <a:extLst>
              <a:ext uri="{FF2B5EF4-FFF2-40B4-BE49-F238E27FC236}">
                <a16:creationId xmlns:a16="http://schemas.microsoft.com/office/drawing/2014/main" id="{5C2181D1-0314-3A40-B045-D33A57CA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3308351"/>
            <a:ext cx="6048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4843" name="Rectangle 27">
            <a:extLst>
              <a:ext uri="{FF2B5EF4-FFF2-40B4-BE49-F238E27FC236}">
                <a16:creationId xmlns:a16="http://schemas.microsoft.com/office/drawing/2014/main" id="{2DB1E6BD-A2BB-354F-8F60-376B1FABE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 Nets: DDoS Attacks</a:t>
            </a:r>
          </a:p>
        </p:txBody>
      </p:sp>
      <p:sp>
        <p:nvSpPr>
          <p:cNvPr id="1314844" name="Rectangle 28">
            <a:extLst>
              <a:ext uri="{FF2B5EF4-FFF2-40B4-BE49-F238E27FC236}">
                <a16:creationId xmlns:a16="http://schemas.microsoft.com/office/drawing/2014/main" id="{C18EB684-5F36-7D40-8B60-364170C4D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2001" y="4352926"/>
            <a:ext cx="6754813" cy="1470025"/>
          </a:xfrm>
        </p:spPr>
        <p:txBody>
          <a:bodyPr/>
          <a:lstStyle/>
          <a:p>
            <a:pPr marL="288925" indent="-288925"/>
            <a:r>
              <a:rPr lang="en-US" altLang="en-US" sz="2400"/>
              <a:t>Attacker compromises many hosts, uses them to launch a coordinated attack</a:t>
            </a:r>
          </a:p>
          <a:p>
            <a:pPr marL="288925" indent="-288925"/>
            <a:r>
              <a:rPr lang="en-US" altLang="en-US" sz="2400"/>
              <a:t>Result: Link Congestion </a:t>
            </a:r>
          </a:p>
        </p:txBody>
      </p:sp>
      <p:grpSp>
        <p:nvGrpSpPr>
          <p:cNvPr id="1314845" name="Group 29">
            <a:extLst>
              <a:ext uri="{FF2B5EF4-FFF2-40B4-BE49-F238E27FC236}">
                <a16:creationId xmlns:a16="http://schemas.microsoft.com/office/drawing/2014/main" id="{A9BD68D8-4F78-5046-BE55-E82B7EC47FCF}"/>
              </a:ext>
            </a:extLst>
          </p:cNvPr>
          <p:cNvGrpSpPr>
            <a:grpSpLocks/>
          </p:cNvGrpSpPr>
          <p:nvPr/>
        </p:nvGrpSpPr>
        <p:grpSpPr bwMode="auto">
          <a:xfrm>
            <a:off x="2951163" y="2457450"/>
            <a:ext cx="1866900" cy="1574800"/>
            <a:chOff x="947" y="1572"/>
            <a:chExt cx="1176" cy="992"/>
          </a:xfrm>
        </p:grpSpPr>
        <p:sp>
          <p:nvSpPr>
            <p:cNvPr id="1314846" name="Freeform 30">
              <a:extLst>
                <a:ext uri="{FF2B5EF4-FFF2-40B4-BE49-F238E27FC236}">
                  <a16:creationId xmlns:a16="http://schemas.microsoft.com/office/drawing/2014/main" id="{F39C0AED-277E-B14C-A505-C8402942C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1572"/>
              <a:ext cx="1176" cy="992"/>
            </a:xfrm>
            <a:custGeom>
              <a:avLst/>
              <a:gdLst>
                <a:gd name="T0" fmla="*/ 0 w 1176"/>
                <a:gd name="T1" fmla="*/ 992 h 992"/>
                <a:gd name="T2" fmla="*/ 993 w 1176"/>
                <a:gd name="T3" fmla="*/ 736 h 992"/>
                <a:gd name="T4" fmla="*/ 1097 w 1176"/>
                <a:gd name="T5" fmla="*/ 390 h 992"/>
                <a:gd name="T6" fmla="*/ 540 w 1176"/>
                <a:gd name="T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6" h="992">
                  <a:moveTo>
                    <a:pt x="0" y="992"/>
                  </a:moveTo>
                  <a:cubicBezTo>
                    <a:pt x="163" y="949"/>
                    <a:pt x="810" y="836"/>
                    <a:pt x="993" y="736"/>
                  </a:cubicBezTo>
                  <a:cubicBezTo>
                    <a:pt x="1176" y="636"/>
                    <a:pt x="1172" y="513"/>
                    <a:pt x="1097" y="390"/>
                  </a:cubicBezTo>
                  <a:cubicBezTo>
                    <a:pt x="1022" y="267"/>
                    <a:pt x="656" y="81"/>
                    <a:pt x="540" y="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4847" name="Freeform 31">
              <a:extLst>
                <a:ext uri="{FF2B5EF4-FFF2-40B4-BE49-F238E27FC236}">
                  <a16:creationId xmlns:a16="http://schemas.microsoft.com/office/drawing/2014/main" id="{CADF0EE4-C90F-A64D-9825-C2BEA9CD7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1728"/>
              <a:ext cx="652" cy="631"/>
            </a:xfrm>
            <a:custGeom>
              <a:avLst/>
              <a:gdLst>
                <a:gd name="T0" fmla="*/ 0 w 652"/>
                <a:gd name="T1" fmla="*/ 631 h 631"/>
                <a:gd name="T2" fmla="*/ 526 w 652"/>
                <a:gd name="T3" fmla="*/ 489 h 631"/>
                <a:gd name="T4" fmla="*/ 605 w 652"/>
                <a:gd name="T5" fmla="*/ 249 h 631"/>
                <a:gd name="T6" fmla="*/ 244 w 652"/>
                <a:gd name="T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631">
                  <a:moveTo>
                    <a:pt x="0" y="631"/>
                  </a:moveTo>
                  <a:cubicBezTo>
                    <a:pt x="210" y="600"/>
                    <a:pt x="425" y="553"/>
                    <a:pt x="526" y="489"/>
                  </a:cubicBezTo>
                  <a:cubicBezTo>
                    <a:pt x="627" y="425"/>
                    <a:pt x="652" y="331"/>
                    <a:pt x="605" y="249"/>
                  </a:cubicBezTo>
                  <a:cubicBezTo>
                    <a:pt x="558" y="167"/>
                    <a:pt x="319" y="52"/>
                    <a:pt x="244" y="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4848" name="Group 32">
            <a:extLst>
              <a:ext uri="{FF2B5EF4-FFF2-40B4-BE49-F238E27FC236}">
                <a16:creationId xmlns:a16="http://schemas.microsoft.com/office/drawing/2014/main" id="{DDC78160-B52F-E249-AA63-00E27F81B686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1349375"/>
            <a:ext cx="4940300" cy="2408238"/>
            <a:chOff x="1559" y="874"/>
            <a:chExt cx="3112" cy="1517"/>
          </a:xfrm>
        </p:grpSpPr>
        <p:sp>
          <p:nvSpPr>
            <p:cNvPr id="1314849" name="Freeform 33">
              <a:extLst>
                <a:ext uri="{FF2B5EF4-FFF2-40B4-BE49-F238E27FC236}">
                  <a16:creationId xmlns:a16="http://schemas.microsoft.com/office/drawing/2014/main" id="{39A6A810-7B2F-114F-B6FA-A8E655605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057"/>
              <a:ext cx="2862" cy="302"/>
            </a:xfrm>
            <a:custGeom>
              <a:avLst/>
              <a:gdLst>
                <a:gd name="T0" fmla="*/ 2862 w 2862"/>
                <a:gd name="T1" fmla="*/ 229 h 302"/>
                <a:gd name="T2" fmla="*/ 1615 w 2862"/>
                <a:gd name="T3" fmla="*/ 276 h 302"/>
                <a:gd name="T4" fmla="*/ 681 w 2862"/>
                <a:gd name="T5" fmla="*/ 256 h 302"/>
                <a:gd name="T6" fmla="*/ 0 w 2862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2" h="302">
                  <a:moveTo>
                    <a:pt x="2862" y="229"/>
                  </a:moveTo>
                  <a:cubicBezTo>
                    <a:pt x="2652" y="237"/>
                    <a:pt x="1978" y="272"/>
                    <a:pt x="1615" y="276"/>
                  </a:cubicBezTo>
                  <a:cubicBezTo>
                    <a:pt x="1252" y="280"/>
                    <a:pt x="950" y="302"/>
                    <a:pt x="681" y="256"/>
                  </a:cubicBezTo>
                  <a:cubicBezTo>
                    <a:pt x="412" y="210"/>
                    <a:pt x="142" y="53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4850" name="Freeform 34">
              <a:extLst>
                <a:ext uri="{FF2B5EF4-FFF2-40B4-BE49-F238E27FC236}">
                  <a16:creationId xmlns:a16="http://schemas.microsoft.com/office/drawing/2014/main" id="{9FF0BE1B-3BA4-5646-95A3-99D20A428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" y="1394"/>
              <a:ext cx="2986" cy="997"/>
            </a:xfrm>
            <a:custGeom>
              <a:avLst/>
              <a:gdLst>
                <a:gd name="T0" fmla="*/ 2986 w 2986"/>
                <a:gd name="T1" fmla="*/ 997 h 997"/>
                <a:gd name="T2" fmla="*/ 1762 w 2986"/>
                <a:gd name="T3" fmla="*/ 820 h 997"/>
                <a:gd name="T4" fmla="*/ 865 w 2986"/>
                <a:gd name="T5" fmla="*/ 481 h 997"/>
                <a:gd name="T6" fmla="*/ 0 w 2986"/>
                <a:gd name="T7" fmla="*/ 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6" h="997">
                  <a:moveTo>
                    <a:pt x="2986" y="997"/>
                  </a:moveTo>
                  <a:cubicBezTo>
                    <a:pt x="2782" y="970"/>
                    <a:pt x="2115" y="906"/>
                    <a:pt x="1762" y="820"/>
                  </a:cubicBezTo>
                  <a:cubicBezTo>
                    <a:pt x="1409" y="734"/>
                    <a:pt x="1158" y="618"/>
                    <a:pt x="865" y="481"/>
                  </a:cubicBezTo>
                  <a:cubicBezTo>
                    <a:pt x="571" y="345"/>
                    <a:pt x="285" y="172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4851" name="Freeform 35">
              <a:extLst>
                <a:ext uri="{FF2B5EF4-FFF2-40B4-BE49-F238E27FC236}">
                  <a16:creationId xmlns:a16="http://schemas.microsoft.com/office/drawing/2014/main" id="{25FD84E8-8ABE-0341-8EB6-564310F8A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1220"/>
              <a:ext cx="3016" cy="1092"/>
            </a:xfrm>
            <a:custGeom>
              <a:avLst/>
              <a:gdLst>
                <a:gd name="T0" fmla="*/ 3016 w 3016"/>
                <a:gd name="T1" fmla="*/ 1092 h 1092"/>
                <a:gd name="T2" fmla="*/ 1754 w 3016"/>
                <a:gd name="T3" fmla="*/ 871 h 1092"/>
                <a:gd name="T4" fmla="*/ 865 w 3016"/>
                <a:gd name="T5" fmla="*/ 481 h 1092"/>
                <a:gd name="T6" fmla="*/ 0 w 3016"/>
                <a:gd name="T7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6" h="1092">
                  <a:moveTo>
                    <a:pt x="3016" y="1092"/>
                  </a:moveTo>
                  <a:cubicBezTo>
                    <a:pt x="2806" y="1055"/>
                    <a:pt x="2112" y="973"/>
                    <a:pt x="1754" y="871"/>
                  </a:cubicBezTo>
                  <a:cubicBezTo>
                    <a:pt x="1396" y="769"/>
                    <a:pt x="1157" y="626"/>
                    <a:pt x="865" y="481"/>
                  </a:cubicBezTo>
                  <a:cubicBezTo>
                    <a:pt x="573" y="336"/>
                    <a:pt x="285" y="172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4852" name="Freeform 36">
              <a:extLst>
                <a:ext uri="{FF2B5EF4-FFF2-40B4-BE49-F238E27FC236}">
                  <a16:creationId xmlns:a16="http://schemas.microsoft.com/office/drawing/2014/main" id="{C0CE7300-C6DC-F745-92A3-743FB5323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874"/>
              <a:ext cx="2705" cy="343"/>
            </a:xfrm>
            <a:custGeom>
              <a:avLst/>
              <a:gdLst>
                <a:gd name="T0" fmla="*/ 2705 w 2705"/>
                <a:gd name="T1" fmla="*/ 317 h 343"/>
                <a:gd name="T2" fmla="*/ 1600 w 2705"/>
                <a:gd name="T3" fmla="*/ 333 h 343"/>
                <a:gd name="T4" fmla="*/ 681 w 2705"/>
                <a:gd name="T5" fmla="*/ 256 h 343"/>
                <a:gd name="T6" fmla="*/ 0 w 2705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5" h="343">
                  <a:moveTo>
                    <a:pt x="2705" y="317"/>
                  </a:moveTo>
                  <a:cubicBezTo>
                    <a:pt x="2521" y="320"/>
                    <a:pt x="1937" y="343"/>
                    <a:pt x="1600" y="333"/>
                  </a:cubicBezTo>
                  <a:cubicBezTo>
                    <a:pt x="1263" y="323"/>
                    <a:pt x="948" y="312"/>
                    <a:pt x="681" y="256"/>
                  </a:cubicBezTo>
                  <a:cubicBezTo>
                    <a:pt x="414" y="200"/>
                    <a:pt x="142" y="53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4853" name="Group 37">
            <a:extLst>
              <a:ext uri="{FF2B5EF4-FFF2-40B4-BE49-F238E27FC236}">
                <a16:creationId xmlns:a16="http://schemas.microsoft.com/office/drawing/2014/main" id="{0EB0770F-54F4-814C-ABB5-B5BD32FA794A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3509964"/>
            <a:ext cx="1330325" cy="636587"/>
            <a:chOff x="302" y="2172"/>
            <a:chExt cx="838" cy="401"/>
          </a:xfrm>
        </p:grpSpPr>
        <p:sp>
          <p:nvSpPr>
            <p:cNvPr id="1314854" name="Oval 38">
              <a:extLst>
                <a:ext uri="{FF2B5EF4-FFF2-40B4-BE49-F238E27FC236}">
                  <a16:creationId xmlns:a16="http://schemas.microsoft.com/office/drawing/2014/main" id="{C345AA84-357C-9E44-92C0-CAA175878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172"/>
              <a:ext cx="696" cy="259"/>
            </a:xfrm>
            <a:prstGeom prst="ellipse">
              <a:avLst/>
            </a:prstGeom>
            <a:gradFill rotWithShape="0">
              <a:gsLst>
                <a:gs pos="0">
                  <a:srgbClr val="471515"/>
                </a:gs>
                <a:gs pos="50000">
                  <a:srgbClr val="A76363"/>
                </a:gs>
                <a:gs pos="100000">
                  <a:srgbClr val="471515"/>
                </a:gs>
              </a:gsLst>
              <a:lin ang="0" scaled="1"/>
            </a:gradFill>
            <a:ln w="22225">
              <a:solidFill>
                <a:srgbClr val="530909"/>
              </a:solidFill>
              <a:round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55" name="Oval 39">
              <a:extLst>
                <a:ext uri="{FF2B5EF4-FFF2-40B4-BE49-F238E27FC236}">
                  <a16:creationId xmlns:a16="http://schemas.microsoft.com/office/drawing/2014/main" id="{2965E8B4-DA74-774D-9B8E-CB99B3AC9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2236"/>
              <a:ext cx="696" cy="259"/>
            </a:xfrm>
            <a:prstGeom prst="ellipse">
              <a:avLst/>
            </a:prstGeom>
            <a:gradFill rotWithShape="0">
              <a:gsLst>
                <a:gs pos="0">
                  <a:srgbClr val="471515"/>
                </a:gs>
                <a:gs pos="50000">
                  <a:srgbClr val="A76363"/>
                </a:gs>
                <a:gs pos="100000">
                  <a:srgbClr val="471515"/>
                </a:gs>
              </a:gsLst>
              <a:lin ang="0" scaled="1"/>
            </a:gradFill>
            <a:ln w="22225">
              <a:solidFill>
                <a:srgbClr val="530909"/>
              </a:solidFill>
              <a:round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4856" name="Group 40">
              <a:extLst>
                <a:ext uri="{FF2B5EF4-FFF2-40B4-BE49-F238E27FC236}">
                  <a16:creationId xmlns:a16="http://schemas.microsoft.com/office/drawing/2014/main" id="{8F460279-0715-4641-B01A-8065E5696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2314"/>
              <a:ext cx="696" cy="259"/>
              <a:chOff x="302" y="2377"/>
              <a:chExt cx="696" cy="259"/>
            </a:xfrm>
          </p:grpSpPr>
          <p:sp>
            <p:nvSpPr>
              <p:cNvPr id="1314857" name="Oval 41">
                <a:extLst>
                  <a:ext uri="{FF2B5EF4-FFF2-40B4-BE49-F238E27FC236}">
                    <a16:creationId xmlns:a16="http://schemas.microsoft.com/office/drawing/2014/main" id="{F2A735CE-F04C-6847-819B-AD98A15F3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2377"/>
                <a:ext cx="696" cy="259"/>
              </a:xfrm>
              <a:prstGeom prst="ellipse">
                <a:avLst/>
              </a:prstGeom>
              <a:gradFill rotWithShape="0">
                <a:gsLst>
                  <a:gs pos="0">
                    <a:srgbClr val="471515"/>
                  </a:gs>
                  <a:gs pos="50000">
                    <a:srgbClr val="A76363"/>
                  </a:gs>
                  <a:gs pos="100000">
                    <a:srgbClr val="471515"/>
                  </a:gs>
                </a:gsLst>
                <a:lin ang="0" scaled="1"/>
              </a:gradFill>
              <a:ln w="22225">
                <a:solidFill>
                  <a:srgbClr val="530909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858" name="Text Box 42">
                <a:extLst>
                  <a:ext uri="{FF2B5EF4-FFF2-40B4-BE49-F238E27FC236}">
                    <a16:creationId xmlns:a16="http://schemas.microsoft.com/office/drawing/2014/main" id="{71DAE17E-0D1A-5448-BEBE-FC6D187FFA8C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">
              <a:xfrm>
                <a:off x="352" y="2411"/>
                <a:ext cx="596" cy="19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altLang="en-US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Attacker</a:t>
                </a:r>
              </a:p>
            </p:txBody>
          </p:sp>
        </p:grpSp>
      </p:grpSp>
      <p:grpSp>
        <p:nvGrpSpPr>
          <p:cNvPr id="1314859" name="Group 43">
            <a:extLst>
              <a:ext uri="{FF2B5EF4-FFF2-40B4-BE49-F238E27FC236}">
                <a16:creationId xmlns:a16="http://schemas.microsoft.com/office/drawing/2014/main" id="{36735A5B-855D-DD46-9BAD-64ADACA61E31}"/>
              </a:ext>
            </a:extLst>
          </p:cNvPr>
          <p:cNvGrpSpPr>
            <a:grpSpLocks/>
          </p:cNvGrpSpPr>
          <p:nvPr/>
        </p:nvGrpSpPr>
        <p:grpSpPr bwMode="auto">
          <a:xfrm>
            <a:off x="8437564" y="3509964"/>
            <a:ext cx="1330325" cy="636587"/>
            <a:chOff x="302" y="2172"/>
            <a:chExt cx="838" cy="401"/>
          </a:xfrm>
        </p:grpSpPr>
        <p:sp>
          <p:nvSpPr>
            <p:cNvPr id="1314860" name="Oval 44">
              <a:extLst>
                <a:ext uri="{FF2B5EF4-FFF2-40B4-BE49-F238E27FC236}">
                  <a16:creationId xmlns:a16="http://schemas.microsoft.com/office/drawing/2014/main" id="{3E4D8AB8-A0E2-D143-9E30-F4027184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172"/>
              <a:ext cx="696" cy="259"/>
            </a:xfrm>
            <a:prstGeom prst="ellipse">
              <a:avLst/>
            </a:prstGeom>
            <a:gradFill rotWithShape="0">
              <a:gsLst>
                <a:gs pos="0">
                  <a:srgbClr val="471515"/>
                </a:gs>
                <a:gs pos="50000">
                  <a:srgbClr val="A76363"/>
                </a:gs>
                <a:gs pos="100000">
                  <a:srgbClr val="471515"/>
                </a:gs>
              </a:gsLst>
              <a:lin ang="0" scaled="1"/>
            </a:gradFill>
            <a:ln w="22225">
              <a:solidFill>
                <a:srgbClr val="530909"/>
              </a:solidFill>
              <a:round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61" name="Oval 45">
              <a:extLst>
                <a:ext uri="{FF2B5EF4-FFF2-40B4-BE49-F238E27FC236}">
                  <a16:creationId xmlns:a16="http://schemas.microsoft.com/office/drawing/2014/main" id="{1C80AF39-CA01-E043-816F-11C990F4A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2236"/>
              <a:ext cx="696" cy="259"/>
            </a:xfrm>
            <a:prstGeom prst="ellipse">
              <a:avLst/>
            </a:prstGeom>
            <a:gradFill rotWithShape="0">
              <a:gsLst>
                <a:gs pos="0">
                  <a:srgbClr val="471515"/>
                </a:gs>
                <a:gs pos="50000">
                  <a:srgbClr val="A76363"/>
                </a:gs>
                <a:gs pos="100000">
                  <a:srgbClr val="471515"/>
                </a:gs>
              </a:gsLst>
              <a:lin ang="0" scaled="1"/>
            </a:gradFill>
            <a:ln w="22225">
              <a:solidFill>
                <a:srgbClr val="530909"/>
              </a:solidFill>
              <a:round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4862" name="Group 46">
              <a:extLst>
                <a:ext uri="{FF2B5EF4-FFF2-40B4-BE49-F238E27FC236}">
                  <a16:creationId xmlns:a16="http://schemas.microsoft.com/office/drawing/2014/main" id="{8CA1C7F9-A3A4-1348-8C4A-2BB7429B1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2314"/>
              <a:ext cx="696" cy="259"/>
              <a:chOff x="302" y="2377"/>
              <a:chExt cx="696" cy="259"/>
            </a:xfrm>
          </p:grpSpPr>
          <p:sp>
            <p:nvSpPr>
              <p:cNvPr id="1314863" name="Oval 47">
                <a:extLst>
                  <a:ext uri="{FF2B5EF4-FFF2-40B4-BE49-F238E27FC236}">
                    <a16:creationId xmlns:a16="http://schemas.microsoft.com/office/drawing/2014/main" id="{A54B0162-7D26-1145-9399-EDED28AC3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2377"/>
                <a:ext cx="696" cy="259"/>
              </a:xfrm>
              <a:prstGeom prst="ellipse">
                <a:avLst/>
              </a:prstGeom>
              <a:gradFill rotWithShape="0">
                <a:gsLst>
                  <a:gs pos="0">
                    <a:srgbClr val="471515"/>
                  </a:gs>
                  <a:gs pos="50000">
                    <a:srgbClr val="A76363"/>
                  </a:gs>
                  <a:gs pos="100000">
                    <a:srgbClr val="471515"/>
                  </a:gs>
                </a:gsLst>
                <a:lin ang="0" scaled="1"/>
              </a:gradFill>
              <a:ln w="22225">
                <a:solidFill>
                  <a:srgbClr val="530909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864" name="Text Box 48">
                <a:extLst>
                  <a:ext uri="{FF2B5EF4-FFF2-40B4-BE49-F238E27FC236}">
                    <a16:creationId xmlns:a16="http://schemas.microsoft.com/office/drawing/2014/main" id="{D9966C94-68AC-1441-83DE-81DEC16033D1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">
              <a:xfrm>
                <a:off x="352" y="2411"/>
                <a:ext cx="596" cy="19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altLang="en-US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Attacker</a:t>
                </a:r>
              </a:p>
            </p:txBody>
          </p:sp>
        </p:grpSp>
      </p:grpSp>
      <p:grpSp>
        <p:nvGrpSpPr>
          <p:cNvPr id="1314865" name="Group 49">
            <a:extLst>
              <a:ext uri="{FF2B5EF4-FFF2-40B4-BE49-F238E27FC236}">
                <a16:creationId xmlns:a16="http://schemas.microsoft.com/office/drawing/2014/main" id="{DAF7A1CB-BE13-7C40-8F94-924CE799F746}"/>
              </a:ext>
            </a:extLst>
          </p:cNvPr>
          <p:cNvGrpSpPr>
            <a:grpSpLocks/>
          </p:cNvGrpSpPr>
          <p:nvPr/>
        </p:nvGrpSpPr>
        <p:grpSpPr bwMode="auto">
          <a:xfrm>
            <a:off x="8437564" y="1670050"/>
            <a:ext cx="1330325" cy="636588"/>
            <a:chOff x="302" y="2172"/>
            <a:chExt cx="838" cy="401"/>
          </a:xfrm>
        </p:grpSpPr>
        <p:sp>
          <p:nvSpPr>
            <p:cNvPr id="1314866" name="Oval 50">
              <a:extLst>
                <a:ext uri="{FF2B5EF4-FFF2-40B4-BE49-F238E27FC236}">
                  <a16:creationId xmlns:a16="http://schemas.microsoft.com/office/drawing/2014/main" id="{DE7498A2-D581-8C40-9C38-A9A37A9A4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172"/>
              <a:ext cx="696" cy="259"/>
            </a:xfrm>
            <a:prstGeom prst="ellipse">
              <a:avLst/>
            </a:prstGeom>
            <a:gradFill rotWithShape="0">
              <a:gsLst>
                <a:gs pos="0">
                  <a:srgbClr val="471515"/>
                </a:gs>
                <a:gs pos="50000">
                  <a:srgbClr val="A76363"/>
                </a:gs>
                <a:gs pos="100000">
                  <a:srgbClr val="471515"/>
                </a:gs>
              </a:gsLst>
              <a:lin ang="0" scaled="1"/>
            </a:gradFill>
            <a:ln w="22225">
              <a:solidFill>
                <a:srgbClr val="530909"/>
              </a:solidFill>
              <a:round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67" name="Oval 51">
              <a:extLst>
                <a:ext uri="{FF2B5EF4-FFF2-40B4-BE49-F238E27FC236}">
                  <a16:creationId xmlns:a16="http://schemas.microsoft.com/office/drawing/2014/main" id="{2A439E76-EE55-2C45-A339-2B1ADADF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2236"/>
              <a:ext cx="696" cy="259"/>
            </a:xfrm>
            <a:prstGeom prst="ellipse">
              <a:avLst/>
            </a:prstGeom>
            <a:gradFill rotWithShape="0">
              <a:gsLst>
                <a:gs pos="0">
                  <a:srgbClr val="471515"/>
                </a:gs>
                <a:gs pos="50000">
                  <a:srgbClr val="A76363"/>
                </a:gs>
                <a:gs pos="100000">
                  <a:srgbClr val="471515"/>
                </a:gs>
              </a:gsLst>
              <a:lin ang="0" scaled="1"/>
            </a:gradFill>
            <a:ln w="22225">
              <a:solidFill>
                <a:srgbClr val="530909"/>
              </a:solidFill>
              <a:round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4868" name="Group 52">
              <a:extLst>
                <a:ext uri="{FF2B5EF4-FFF2-40B4-BE49-F238E27FC236}">
                  <a16:creationId xmlns:a16="http://schemas.microsoft.com/office/drawing/2014/main" id="{C1F2C84F-5BC8-C342-8D89-56B43EC65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2314"/>
              <a:ext cx="696" cy="259"/>
              <a:chOff x="302" y="2377"/>
              <a:chExt cx="696" cy="259"/>
            </a:xfrm>
          </p:grpSpPr>
          <p:sp>
            <p:nvSpPr>
              <p:cNvPr id="1314869" name="Oval 53">
                <a:extLst>
                  <a:ext uri="{FF2B5EF4-FFF2-40B4-BE49-F238E27FC236}">
                    <a16:creationId xmlns:a16="http://schemas.microsoft.com/office/drawing/2014/main" id="{27202736-D9FE-E04E-B311-19B8FDA8E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2377"/>
                <a:ext cx="696" cy="259"/>
              </a:xfrm>
              <a:prstGeom prst="ellipse">
                <a:avLst/>
              </a:prstGeom>
              <a:gradFill rotWithShape="0">
                <a:gsLst>
                  <a:gs pos="0">
                    <a:srgbClr val="471515"/>
                  </a:gs>
                  <a:gs pos="50000">
                    <a:srgbClr val="A76363"/>
                  </a:gs>
                  <a:gs pos="100000">
                    <a:srgbClr val="471515"/>
                  </a:gs>
                </a:gsLst>
                <a:lin ang="0" scaled="1"/>
              </a:gradFill>
              <a:ln w="22225">
                <a:solidFill>
                  <a:srgbClr val="530909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folHlink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870" name="Text Box 54">
                <a:extLst>
                  <a:ext uri="{FF2B5EF4-FFF2-40B4-BE49-F238E27FC236}">
                    <a16:creationId xmlns:a16="http://schemas.microsoft.com/office/drawing/2014/main" id="{AE88038E-B792-2E4A-8ADC-FC390F9167D2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">
              <a:xfrm>
                <a:off x="352" y="2411"/>
                <a:ext cx="596" cy="19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>
                <a:spAutoFit/>
              </a:bodyPr>
              <a:lstStyle/>
              <a:p>
                <a:pPr algn="ctr" eaLnBrk="0" hangingPunct="0"/>
                <a:r>
                  <a:rPr lang="en-US" altLang="en-US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Attacker</a:t>
                </a:r>
              </a:p>
            </p:txBody>
          </p:sp>
        </p:grpSp>
      </p:grpSp>
      <p:grpSp>
        <p:nvGrpSpPr>
          <p:cNvPr id="1314871" name="Group 55">
            <a:extLst>
              <a:ext uri="{FF2B5EF4-FFF2-40B4-BE49-F238E27FC236}">
                <a16:creationId xmlns:a16="http://schemas.microsoft.com/office/drawing/2014/main" id="{05FA2091-9795-DE4F-802C-619594C86948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1895476"/>
            <a:ext cx="1104900" cy="411163"/>
            <a:chOff x="269" y="1218"/>
            <a:chExt cx="696" cy="259"/>
          </a:xfrm>
        </p:grpSpPr>
        <p:sp>
          <p:nvSpPr>
            <p:cNvPr id="1314872" name="Oval 56">
              <a:extLst>
                <a:ext uri="{FF2B5EF4-FFF2-40B4-BE49-F238E27FC236}">
                  <a16:creationId xmlns:a16="http://schemas.microsoft.com/office/drawing/2014/main" id="{A311519E-481A-2046-A793-12A89400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" y="1218"/>
              <a:ext cx="696" cy="259"/>
            </a:xfrm>
            <a:prstGeom prst="ellipse">
              <a:avLst/>
            </a:prstGeom>
            <a:gradFill rotWithShape="0">
              <a:gsLst>
                <a:gs pos="0">
                  <a:srgbClr val="031633"/>
                </a:gs>
                <a:gs pos="50000">
                  <a:srgbClr val="0C479D"/>
                </a:gs>
                <a:gs pos="100000">
                  <a:srgbClr val="031633"/>
                </a:gs>
              </a:gsLst>
              <a:lin ang="0" scaled="1"/>
            </a:gradFill>
            <a:ln w="22225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4873" name="Text Box 57">
              <a:extLst>
                <a:ext uri="{FF2B5EF4-FFF2-40B4-BE49-F238E27FC236}">
                  <a16:creationId xmlns:a16="http://schemas.microsoft.com/office/drawing/2014/main" id="{F27E2ADA-E59D-F54C-A926-0C0557DF49B3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82" y="1252"/>
              <a:ext cx="473" cy="19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chemeClr val="bg1"/>
                  </a:solidFill>
                  <a:latin typeface="Tahoma" panose="020B0604030504040204" pitchFamily="34" charset="0"/>
                </a:rPr>
                <a:t>Victim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1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4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4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4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4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>
            <a:extLst>
              <a:ext uri="{FF2B5EF4-FFF2-40B4-BE49-F238E27FC236}">
                <a16:creationId xmlns:a16="http://schemas.microsoft.com/office/drawing/2014/main" id="{AE827299-34EE-5241-B36D-E46CB03E1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Slammer, January 2003</a:t>
            </a:r>
          </a:p>
        </p:txBody>
      </p:sp>
      <p:sp>
        <p:nvSpPr>
          <p:cNvPr id="1316867" name="Rectangle 3">
            <a:extLst>
              <a:ext uri="{FF2B5EF4-FFF2-40B4-BE49-F238E27FC236}">
                <a16:creationId xmlns:a16="http://schemas.microsoft.com/office/drawing/2014/main" id="{926831CB-69BA-E643-A238-176C04877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Slammer worm </a:t>
            </a:r>
          </a:p>
          <a:p>
            <a:pPr lvl="1"/>
            <a:r>
              <a:rPr lang="en-US" altLang="en-US" dirty="0"/>
              <a:t>Very rapid propagation (doubles in ~8sec)</a:t>
            </a:r>
          </a:p>
          <a:p>
            <a:pPr lvl="1"/>
            <a:r>
              <a:rPr lang="en-US" altLang="en-US" dirty="0"/>
              <a:t>Widespread congestion in IP networks worldwide</a:t>
            </a:r>
          </a:p>
          <a:p>
            <a:r>
              <a:rPr lang="en-US" altLang="en-US" dirty="0"/>
              <a:t>Result </a:t>
            </a:r>
          </a:p>
          <a:p>
            <a:pPr lvl="1"/>
            <a:r>
              <a:rPr lang="en-US" altLang="en-US" dirty="0"/>
              <a:t>Routers drop Hellos, Adjacencies dropped</a:t>
            </a:r>
          </a:p>
          <a:p>
            <a:pPr lvl="1"/>
            <a:r>
              <a:rPr lang="en-US" altLang="en-US" dirty="0"/>
              <a:t>Network disconnects</a:t>
            </a:r>
          </a:p>
          <a:p>
            <a:pPr lvl="1"/>
            <a:r>
              <a:rPr lang="en-US" altLang="en-US" dirty="0"/>
              <a:t>(not clear if result of link or CPU congestion)</a:t>
            </a:r>
          </a:p>
          <a:p>
            <a:pPr lvl="1"/>
            <a:r>
              <a:rPr lang="en-US" altLang="en-US" dirty="0"/>
              <a:t>Issue getting management plane to respond</a:t>
            </a:r>
          </a:p>
        </p:txBody>
      </p:sp>
    </p:spTree>
    <p:extLst>
      <p:ext uri="{BB962C8B-B14F-4D97-AF65-F5344CB8AC3E}">
        <p14:creationId xmlns:p14="http://schemas.microsoft.com/office/powerpoint/2010/main" val="143076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943" name="Rectangle 55">
            <a:extLst>
              <a:ext uri="{FF2B5EF4-FFF2-40B4-BE49-F238E27FC236}">
                <a16:creationId xmlns:a16="http://schemas.microsoft.com/office/drawing/2014/main" id="{75101C27-FD6A-724B-961A-49E0C70E5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500" y="274638"/>
            <a:ext cx="8559800" cy="977900"/>
          </a:xfrm>
        </p:spPr>
        <p:txBody>
          <a:bodyPr/>
          <a:lstStyle/>
          <a:p>
            <a:r>
              <a:rPr lang="en-US" altLang="en-US"/>
              <a:t>Solution: Prioritize Hellos + …</a:t>
            </a:r>
          </a:p>
        </p:txBody>
      </p:sp>
      <p:sp>
        <p:nvSpPr>
          <p:cNvPr id="1317944" name="Rectangle 56">
            <a:extLst>
              <a:ext uri="{FF2B5EF4-FFF2-40B4-BE49-F238E27FC236}">
                <a16:creationId xmlns:a16="http://schemas.microsoft.com/office/drawing/2014/main" id="{8F70892B-63D5-184A-AA28-4159F5BFB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84300"/>
            <a:ext cx="8369300" cy="4826000"/>
          </a:xfrm>
        </p:spPr>
        <p:txBody>
          <a:bodyPr/>
          <a:lstStyle/>
          <a:p>
            <a:r>
              <a:rPr lang="en-US" altLang="en-US" dirty="0"/>
              <a:t>Give priority, guaranteed resources for real time protocol functions </a:t>
            </a:r>
          </a:p>
          <a:p>
            <a:r>
              <a:rPr lang="en-US" altLang="en-US" dirty="0"/>
              <a:t>Prioritized queues </a:t>
            </a:r>
          </a:p>
          <a:p>
            <a:pPr lvl="1"/>
            <a:r>
              <a:rPr lang="en-US" altLang="en-US" dirty="0"/>
              <a:t>Inside router, and on egress</a:t>
            </a:r>
          </a:p>
        </p:txBody>
      </p:sp>
    </p:spTree>
    <p:extLst>
      <p:ext uri="{BB962C8B-B14F-4D97-AF65-F5344CB8AC3E}">
        <p14:creationId xmlns:p14="http://schemas.microsoft.com/office/powerpoint/2010/main" val="204220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1026">
            <a:extLst>
              <a:ext uri="{FF2B5EF4-FFF2-40B4-BE49-F238E27FC236}">
                <a16:creationId xmlns:a16="http://schemas.microsoft.com/office/drawing/2014/main" id="{736BA64B-C184-D94B-AB4B-BFAE10AF7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Invalid Update Issue</a:t>
            </a:r>
          </a:p>
        </p:txBody>
      </p:sp>
      <p:sp>
        <p:nvSpPr>
          <p:cNvPr id="1308675" name="Rectangle 1027">
            <a:extLst>
              <a:ext uri="{FF2B5EF4-FFF2-40B4-BE49-F238E27FC236}">
                <a16:creationId xmlns:a16="http://schemas.microsoft.com/office/drawing/2014/main" id="{2C726FD6-ACA2-AD48-840D-9CF862BA3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IS-IS (and OSPF) defined in mid 1980's</a:t>
            </a:r>
          </a:p>
          <a:p>
            <a:pPr lvl="1"/>
            <a:r>
              <a:rPr lang="en-US" altLang="en-US" dirty="0"/>
              <a:t>Smaller CPUs, which also forwarded packets</a:t>
            </a:r>
          </a:p>
          <a:p>
            <a:pPr lvl="1"/>
            <a:r>
              <a:rPr lang="en-US" altLang="en-US" dirty="0">
                <a:sym typeface="Symbol" pitchFamily="2" charset="2"/>
              </a:rPr>
              <a:t> </a:t>
            </a:r>
            <a:r>
              <a:rPr lang="en-US" altLang="en-US" dirty="0"/>
              <a:t>Original spec minimizes CPU strain</a:t>
            </a:r>
          </a:p>
          <a:p>
            <a:pPr lvl="1"/>
            <a:r>
              <a:rPr lang="en-US" altLang="en-US" dirty="0"/>
              <a:t>In forwarding IS-IS updates: Check outer wrapper, forward, then check internals</a:t>
            </a:r>
          </a:p>
          <a:p>
            <a:r>
              <a:rPr lang="en-US" altLang="en-US" dirty="0"/>
              <a:t>IS-IS &amp; OSPF were widely deployed, interworked well</a:t>
            </a:r>
          </a:p>
          <a:p>
            <a:pPr lvl="1"/>
            <a:r>
              <a:rPr lang="en-US" altLang="en-US" dirty="0"/>
              <a:t>IS-IS was solid for several years</a:t>
            </a:r>
          </a:p>
        </p:txBody>
      </p:sp>
    </p:spTree>
    <p:extLst>
      <p:ext uri="{BB962C8B-B14F-4D97-AF65-F5344CB8AC3E}">
        <p14:creationId xmlns:p14="http://schemas.microsoft.com/office/powerpoint/2010/main" val="259461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>
            <a:extLst>
              <a:ext uri="{FF2B5EF4-FFF2-40B4-BE49-F238E27FC236}">
                <a16:creationId xmlns:a16="http://schemas.microsoft.com/office/drawing/2014/main" id="{4896D330-9B9F-E442-B75B-ACC51FDFF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Invalid Update Issue,…</a:t>
            </a:r>
          </a:p>
        </p:txBody>
      </p:sp>
      <p:sp>
        <p:nvSpPr>
          <p:cNvPr id="1309699" name="Rectangle 3">
            <a:extLst>
              <a:ext uri="{FF2B5EF4-FFF2-40B4-BE49-F238E27FC236}">
                <a16:creationId xmlns:a16="http://schemas.microsoft.com/office/drawing/2014/main" id="{85DB7B61-6C80-B14C-940F-323CCD231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84300"/>
            <a:ext cx="8420100" cy="4787900"/>
          </a:xfrm>
        </p:spPr>
        <p:txBody>
          <a:bodyPr/>
          <a:lstStyle/>
          <a:p>
            <a:r>
              <a:rPr lang="en-US" altLang="en-US" dirty="0"/>
              <a:t>Bad interface trashes update</a:t>
            </a:r>
          </a:p>
          <a:p>
            <a:pPr lvl="1"/>
            <a:r>
              <a:rPr lang="en-US" altLang="en-US" dirty="0"/>
              <a:t>One in ~65,000 have checksum which passes</a:t>
            </a:r>
          </a:p>
          <a:p>
            <a:pPr lvl="1"/>
            <a:r>
              <a:rPr lang="en-US" altLang="en-US" dirty="0"/>
              <a:t>Check outer wrapper (OK)</a:t>
            </a:r>
          </a:p>
          <a:p>
            <a:pPr lvl="1"/>
            <a:r>
              <a:rPr lang="en-US" altLang="en-US" dirty="0"/>
              <a:t>Forward (OK)</a:t>
            </a:r>
          </a:p>
          <a:p>
            <a:pPr lvl="1"/>
            <a:r>
              <a:rPr lang="en-US" altLang="en-US" dirty="0"/>
              <a:t>Check internals: Field out of range, Crash</a:t>
            </a:r>
          </a:p>
          <a:p>
            <a:r>
              <a:rPr lang="en-US" altLang="en-US" dirty="0"/>
              <a:t>Result: Entire area crashes </a:t>
            </a:r>
          </a:p>
          <a:p>
            <a:pPr lvl="1"/>
            <a:r>
              <a:rPr lang="en-US" altLang="en-US" dirty="0"/>
              <a:t>Many </a:t>
            </a:r>
            <a:r>
              <a:rPr lang="en-US" altLang="en-US" dirty="0" err="1"/>
              <a:t>rtrs</a:t>
            </a:r>
            <a:r>
              <a:rPr lang="en-US" altLang="en-US" dirty="0"/>
              <a:t>, multiple vendors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803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FF3B-C45F-784A-8D0E-1D24B817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(RIP) Count to 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B402-1D55-5C4C-8EAD-DD42BE61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06" y="5169343"/>
            <a:ext cx="10515600" cy="2071611"/>
          </a:xfrm>
        </p:spPr>
        <p:txBody>
          <a:bodyPr/>
          <a:lstStyle/>
          <a:p>
            <a:r>
              <a:rPr lang="en-US" dirty="0"/>
              <a:t>Distance vector count to infinity is fairly well known</a:t>
            </a: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6AB9B919-EFDE-F042-9133-AFD84A954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5263" y="2214990"/>
            <a:ext cx="1511300" cy="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BCB774AB-9924-294D-9104-3B71155AF7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3193" y="2459938"/>
            <a:ext cx="560967" cy="1609997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308D0692-D805-4B49-B384-6737565C72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9267" y="2178128"/>
            <a:ext cx="1967145" cy="36861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24CB4927-663B-9E4E-BB08-6E34D4F01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404937"/>
            <a:ext cx="1406912" cy="1722158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18" descr="Mplain">
            <a:extLst>
              <a:ext uri="{FF2B5EF4-FFF2-40B4-BE49-F238E27FC236}">
                <a16:creationId xmlns:a16="http://schemas.microsoft.com/office/drawing/2014/main" id="{125B5E03-0007-1B4A-8D32-2E44F0CC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13" y="1901981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9" descr="Mplain">
            <a:extLst>
              <a:ext uri="{FF2B5EF4-FFF2-40B4-BE49-F238E27FC236}">
                <a16:creationId xmlns:a16="http://schemas.microsoft.com/office/drawing/2014/main" id="{8ED98414-7DAD-E949-B5DD-D63322A2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18" y="1857531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0" descr="Mplain">
            <a:extLst>
              <a:ext uri="{FF2B5EF4-FFF2-40B4-BE49-F238E27FC236}">
                <a16:creationId xmlns:a16="http://schemas.microsoft.com/office/drawing/2014/main" id="{AC20EAB1-636C-A34A-8887-336BBFD8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58" y="1857531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1" descr="Mplain">
            <a:extLst>
              <a:ext uri="{FF2B5EF4-FFF2-40B4-BE49-F238E27FC236}">
                <a16:creationId xmlns:a16="http://schemas.microsoft.com/office/drawing/2014/main" id="{86DC988B-5E23-B54F-95DA-72F17248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26" y="3969642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D306D5-FC3F-454A-BDD6-4EF164DB6E39}"/>
              </a:ext>
            </a:extLst>
          </p:cNvPr>
          <p:cNvSpPr txBox="1"/>
          <p:nvPr/>
        </p:nvSpPr>
        <p:spPr>
          <a:xfrm>
            <a:off x="1295400" y="3419209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E972F31D-83FC-8142-AD3B-98088CCCE0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2566" y="2472554"/>
            <a:ext cx="924027" cy="1103701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7F0FCF-BFCC-8F42-987F-DB00F7F5C30B}"/>
              </a:ext>
            </a:extLst>
          </p:cNvPr>
          <p:cNvSpPr txBox="1"/>
          <p:nvPr/>
        </p:nvSpPr>
        <p:spPr>
          <a:xfrm>
            <a:off x="2895777" y="2341617"/>
            <a:ext cx="1478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one hop”</a:t>
            </a: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D7218FB3-EE9F-E04D-AE59-F7FF401D2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5264" y="2741727"/>
            <a:ext cx="947234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5">
            <a:extLst>
              <a:ext uri="{FF2B5EF4-FFF2-40B4-BE49-F238E27FC236}">
                <a16:creationId xmlns:a16="http://schemas.microsoft.com/office/drawing/2014/main" id="{36BBA2E2-0B89-2240-BB90-E2025F128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206" y="2621766"/>
            <a:ext cx="544706" cy="694094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E206479C-55C1-6C49-A3EC-1F0B69BA8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9807" y="2033855"/>
            <a:ext cx="971965" cy="3919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AD0FD3-3616-674C-9090-7CD625560F6D}"/>
              </a:ext>
            </a:extLst>
          </p:cNvPr>
          <p:cNvSpPr txBox="1"/>
          <p:nvPr/>
        </p:nvSpPr>
        <p:spPr>
          <a:xfrm>
            <a:off x="5193406" y="1630063"/>
            <a:ext cx="1589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two hops”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7D26FD-CB38-1C4D-8007-2878A818FDE4}"/>
              </a:ext>
            </a:extLst>
          </p:cNvPr>
          <p:cNvSpPr txBox="1"/>
          <p:nvPr/>
        </p:nvSpPr>
        <p:spPr>
          <a:xfrm>
            <a:off x="4427699" y="2841959"/>
            <a:ext cx="961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two </a:t>
            </a:r>
          </a:p>
          <a:p>
            <a:r>
              <a:rPr lang="en-US" sz="2000" b="1" dirty="0"/>
              <a:t>  hops”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D2AC6D-33D1-184A-AF64-AF6EA6BD33E4}"/>
              </a:ext>
            </a:extLst>
          </p:cNvPr>
          <p:cNvSpPr txBox="1"/>
          <p:nvPr/>
        </p:nvSpPr>
        <p:spPr>
          <a:xfrm>
            <a:off x="7808075" y="2421711"/>
            <a:ext cx="1063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three</a:t>
            </a:r>
          </a:p>
          <a:p>
            <a:r>
              <a:rPr lang="en-US" sz="2000" b="1" dirty="0"/>
              <a:t>  hops”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92E794-7884-6342-8E64-91548B770778}"/>
              </a:ext>
            </a:extLst>
          </p:cNvPr>
          <p:cNvSpPr txBox="1"/>
          <p:nvPr/>
        </p:nvSpPr>
        <p:spPr>
          <a:xfrm>
            <a:off x="7152124" y="3805398"/>
            <a:ext cx="1121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three </a:t>
            </a:r>
          </a:p>
          <a:p>
            <a:r>
              <a:rPr lang="en-US" sz="2000" b="1" dirty="0"/>
              <a:t>hops”</a:t>
            </a:r>
          </a:p>
        </p:txBody>
      </p:sp>
      <p:sp>
        <p:nvSpPr>
          <p:cNvPr id="47" name="Line 35">
            <a:extLst>
              <a:ext uri="{FF2B5EF4-FFF2-40B4-BE49-F238E27FC236}">
                <a16:creationId xmlns:a16="http://schemas.microsoft.com/office/drawing/2014/main" id="{408E9D55-BCA4-9B46-BEED-F9F94F3BA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7676" y="3576255"/>
            <a:ext cx="208736" cy="45070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5">
            <a:extLst>
              <a:ext uri="{FF2B5EF4-FFF2-40B4-BE49-F238E27FC236}">
                <a16:creationId xmlns:a16="http://schemas.microsoft.com/office/drawing/2014/main" id="{49FAFBAB-5736-4B4D-BC8C-4C5928F19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4160" y="2570842"/>
            <a:ext cx="181923" cy="45770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FF3B-C45F-784A-8D0E-1D24B817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(RIP) Count to 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B402-1D55-5C4C-8EAD-DD42BE61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78" y="4538413"/>
            <a:ext cx="10515600" cy="2074045"/>
          </a:xfrm>
        </p:spPr>
        <p:txBody>
          <a:bodyPr/>
          <a:lstStyle/>
          <a:p>
            <a:r>
              <a:rPr lang="en-US" dirty="0"/>
              <a:t>Many fixes have been proposed, some deployed</a:t>
            </a:r>
          </a:p>
          <a:p>
            <a:r>
              <a:rPr lang="en-US" dirty="0"/>
              <a:t>There was an interesting “augmenting” to this problem in the early </a:t>
            </a:r>
            <a:r>
              <a:rPr lang="en-US" dirty="0" err="1"/>
              <a:t>NSFnet</a:t>
            </a:r>
            <a:r>
              <a:rPr lang="en-US" dirty="0"/>
              <a:t>…</a:t>
            </a: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6AB9B919-EFDE-F042-9133-AFD84A954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439" y="2281528"/>
            <a:ext cx="1511300" cy="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BCB774AB-9924-294D-9104-3B71155AF7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0030" y="2526476"/>
            <a:ext cx="598305" cy="1223135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308D0692-D805-4B49-B384-6737565C72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33443" y="2244666"/>
            <a:ext cx="1967145" cy="36861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24CB4927-663B-9E4E-BB08-6E34D4F01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9576" y="2471475"/>
            <a:ext cx="1316926" cy="1379189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18" descr="Mplain">
            <a:extLst>
              <a:ext uri="{FF2B5EF4-FFF2-40B4-BE49-F238E27FC236}">
                <a16:creationId xmlns:a16="http://schemas.microsoft.com/office/drawing/2014/main" id="{125B5E03-0007-1B4A-8D32-2E44F0CC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89" y="1968519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9" descr="Mplain">
            <a:extLst>
              <a:ext uri="{FF2B5EF4-FFF2-40B4-BE49-F238E27FC236}">
                <a16:creationId xmlns:a16="http://schemas.microsoft.com/office/drawing/2014/main" id="{8ED98414-7DAD-E949-B5DD-D63322A27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94" y="1924069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0" descr="Mplain">
            <a:extLst>
              <a:ext uri="{FF2B5EF4-FFF2-40B4-BE49-F238E27FC236}">
                <a16:creationId xmlns:a16="http://schemas.microsoft.com/office/drawing/2014/main" id="{AC20EAB1-636C-A34A-8887-336BBFD8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334" y="1924069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1" descr="Mplain">
            <a:extLst>
              <a:ext uri="{FF2B5EF4-FFF2-40B4-BE49-F238E27FC236}">
                <a16:creationId xmlns:a16="http://schemas.microsoft.com/office/drawing/2014/main" id="{86DC988B-5E23-B54F-95DA-72F17248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19" y="3624456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D306D5-FC3F-454A-BDD6-4EF164DB6E39}"/>
              </a:ext>
            </a:extLst>
          </p:cNvPr>
          <p:cNvSpPr txBox="1"/>
          <p:nvPr/>
        </p:nvSpPr>
        <p:spPr>
          <a:xfrm>
            <a:off x="1529576" y="348574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E972F31D-83FC-8142-AD3B-98088CCCE0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6742" y="2539092"/>
            <a:ext cx="924027" cy="1103701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5">
            <a:extLst>
              <a:ext uri="{FF2B5EF4-FFF2-40B4-BE49-F238E27FC236}">
                <a16:creationId xmlns:a16="http://schemas.microsoft.com/office/drawing/2014/main" id="{36BBA2E2-0B89-2240-BB90-E2025F1288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32087" y="3382398"/>
            <a:ext cx="598391" cy="695956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E206479C-55C1-6C49-A3EC-1F0B69BA8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0437" y="1711095"/>
            <a:ext cx="971965" cy="3919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AD0FD3-3616-674C-9090-7CD625560F6D}"/>
              </a:ext>
            </a:extLst>
          </p:cNvPr>
          <p:cNvSpPr txBox="1"/>
          <p:nvPr/>
        </p:nvSpPr>
        <p:spPr>
          <a:xfrm>
            <a:off x="5437843" y="1341055"/>
            <a:ext cx="1589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two hops”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7D26FD-CB38-1C4D-8007-2878A818FDE4}"/>
              </a:ext>
            </a:extLst>
          </p:cNvPr>
          <p:cNvSpPr txBox="1"/>
          <p:nvPr/>
        </p:nvSpPr>
        <p:spPr>
          <a:xfrm>
            <a:off x="4941746" y="3642793"/>
            <a:ext cx="992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four </a:t>
            </a:r>
          </a:p>
          <a:p>
            <a:r>
              <a:rPr lang="en-US" sz="2000" b="1" dirty="0"/>
              <a:t>  hops”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D2AC6D-33D1-184A-AF64-AF6EA6BD33E4}"/>
              </a:ext>
            </a:extLst>
          </p:cNvPr>
          <p:cNvSpPr txBox="1"/>
          <p:nvPr/>
        </p:nvSpPr>
        <p:spPr>
          <a:xfrm>
            <a:off x="8042251" y="2488249"/>
            <a:ext cx="1063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three</a:t>
            </a:r>
          </a:p>
          <a:p>
            <a:r>
              <a:rPr lang="en-US" sz="2000" b="1" dirty="0"/>
              <a:t>  hops”</a:t>
            </a:r>
          </a:p>
        </p:txBody>
      </p:sp>
      <p:sp>
        <p:nvSpPr>
          <p:cNvPr id="48" name="Line 35">
            <a:extLst>
              <a:ext uri="{FF2B5EF4-FFF2-40B4-BE49-F238E27FC236}">
                <a16:creationId xmlns:a16="http://schemas.microsoft.com/office/drawing/2014/main" id="{49FAFBAB-5736-4B4D-BC8C-4C5928F19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8336" y="2637380"/>
            <a:ext cx="181923" cy="45770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86EAF4A4-B186-854B-866D-298279327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5904" y="1964540"/>
            <a:ext cx="649869" cy="672839"/>
          </a:xfrm>
          <a:prstGeom prst="line">
            <a:avLst/>
          </a:prstGeom>
          <a:noFill/>
          <a:ln w="889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EA33C47D-8FED-3140-80BA-B568D4612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5904" y="1976370"/>
            <a:ext cx="688897" cy="661010"/>
          </a:xfrm>
          <a:prstGeom prst="line">
            <a:avLst/>
          </a:prstGeom>
          <a:noFill/>
          <a:ln w="889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9147-F7F1-6749-B5AF-81754A23C2EE}"/>
              </a:ext>
            </a:extLst>
          </p:cNvPr>
          <p:cNvSpPr txBox="1"/>
          <p:nvPr/>
        </p:nvSpPr>
        <p:spPr>
          <a:xfrm>
            <a:off x="5533443" y="1738759"/>
            <a:ext cx="156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five hops”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188DCB-69FA-0641-8458-2CA23BE38696}"/>
              </a:ext>
            </a:extLst>
          </p:cNvPr>
          <p:cNvSpPr txBox="1"/>
          <p:nvPr/>
        </p:nvSpPr>
        <p:spPr>
          <a:xfrm>
            <a:off x="8256253" y="3158653"/>
            <a:ext cx="92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“A six</a:t>
            </a:r>
          </a:p>
          <a:p>
            <a:r>
              <a:rPr lang="en-US" sz="2000" b="1" dirty="0"/>
              <a:t>  hops”</a:t>
            </a:r>
          </a:p>
        </p:txBody>
      </p:sp>
    </p:spTree>
    <p:extLst>
      <p:ext uri="{BB962C8B-B14F-4D97-AF65-F5344CB8AC3E}">
        <p14:creationId xmlns:p14="http://schemas.microsoft.com/office/powerpoint/2010/main" val="66545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B226-369B-8B49-B3F4-D80C4193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from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C2EC-CACE-DD44-B98A-4492C122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have been major Internet issues</a:t>
            </a:r>
          </a:p>
          <a:p>
            <a:pPr lvl="1"/>
            <a:r>
              <a:rPr lang="en-US" dirty="0"/>
              <a:t>“Interesting” events in 1980’s, 90’s, 200x’s</a:t>
            </a:r>
          </a:p>
          <a:p>
            <a:pPr lvl="1"/>
            <a:r>
              <a:rPr lang="en-US" dirty="0"/>
              <a:t>We didn’t always know what we were doing</a:t>
            </a:r>
          </a:p>
          <a:p>
            <a:r>
              <a:rPr lang="en-US" b="1" dirty="0"/>
              <a:t>Some knowledge is in the mind of old folks</a:t>
            </a:r>
          </a:p>
          <a:p>
            <a:r>
              <a:rPr lang="en-US" b="1" dirty="0"/>
              <a:t>I thought it would be wise to write some of these down</a:t>
            </a:r>
          </a:p>
          <a:p>
            <a:r>
              <a:rPr lang="en-US" b="1" dirty="0"/>
              <a:t>Examples to follow</a:t>
            </a:r>
          </a:p>
          <a:p>
            <a:pPr lvl="1"/>
            <a:r>
              <a:rPr lang="en-US" dirty="0"/>
              <a:t>I have tried to be fully vendor-neutral (</a:t>
            </a:r>
            <a:r>
              <a:rPr lang="en-US" dirty="0" err="1"/>
              <a:t>eg</a:t>
            </a:r>
            <a:r>
              <a:rPr lang="en-US" dirty="0"/>
              <a:t>, have not considered issues with proprietary protocols)</a:t>
            </a:r>
          </a:p>
        </p:txBody>
      </p:sp>
    </p:spTree>
    <p:extLst>
      <p:ext uri="{BB962C8B-B14F-4D97-AF65-F5344CB8AC3E}">
        <p14:creationId xmlns:p14="http://schemas.microsoft.com/office/powerpoint/2010/main" val="324997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E9BB-4E83-C24A-90C2-4B84B526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Based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598D-BC5E-B046-A548-646DFFFF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multiple “interesting” experiments with routing based on real time (queuing) delay</a:t>
            </a:r>
          </a:p>
          <a:p>
            <a:r>
              <a:rPr lang="en-US" dirty="0"/>
              <a:t>Early </a:t>
            </a:r>
            <a:r>
              <a:rPr lang="en-US" dirty="0" err="1"/>
              <a:t>NSFnet</a:t>
            </a:r>
            <a:r>
              <a:rPr lang="en-US" dirty="0"/>
              <a:t> “Fuzzball” routers had delay based “Hello” protocol in the core, mapped to RIP around the edges</a:t>
            </a:r>
          </a:p>
          <a:p>
            <a:pPr lvl="1"/>
            <a:r>
              <a:rPr lang="en-US" dirty="0"/>
              <a:t>Delays vary dynamically, feeding unstable metrics into RIP</a:t>
            </a:r>
          </a:p>
          <a:p>
            <a:pPr lvl="1"/>
            <a:r>
              <a:rPr lang="en-US" dirty="0"/>
              <a:t>This was not pretty</a:t>
            </a:r>
          </a:p>
          <a:p>
            <a:r>
              <a:rPr lang="en-US" dirty="0"/>
              <a:t>An Arpanet variant used a linear combination of hop count and real time delay, carefully overdamped</a:t>
            </a:r>
          </a:p>
          <a:p>
            <a:pPr lvl="1"/>
            <a:r>
              <a:rPr lang="en-US" dirty="0"/>
              <a:t>When delays grew (congestion), it became under-damped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E6F3-0FFA-9A47-8D19-65FD201B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BF90-443B-DC4B-B3EE-E21952DB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”BGP </a:t>
            </a:r>
            <a:r>
              <a:rPr lang="en-US" dirty="0" err="1"/>
              <a:t>wedgies</a:t>
            </a:r>
            <a:r>
              <a:rPr lang="en-US" dirty="0"/>
              <a:t>” are a well-documented example.</a:t>
            </a:r>
          </a:p>
          <a:p>
            <a:r>
              <a:rPr lang="en-US" dirty="0"/>
              <a:t>One set of policy configurations can result in multiple different stable forwarding topologies (“</a:t>
            </a:r>
            <a:r>
              <a:rPr lang="en-US" dirty="0" err="1"/>
              <a:t>multistable</a:t>
            </a:r>
            <a:r>
              <a:rPr lang="en-US" dirty="0"/>
              <a:t>”), depending on timing.</a:t>
            </a:r>
          </a:p>
          <a:p>
            <a:pPr lvl="1"/>
            <a:r>
              <a:rPr lang="en-US" dirty="0"/>
              <a:t>Because policies are local, but forwarding is global.</a:t>
            </a:r>
          </a:p>
          <a:p>
            <a:r>
              <a:rPr lang="en-US" dirty="0"/>
              <a:t>Much more detail in RFC 4264.</a:t>
            </a:r>
          </a:p>
        </p:txBody>
      </p:sp>
    </p:spTree>
    <p:extLst>
      <p:ext uri="{BB962C8B-B14F-4D97-AF65-F5344CB8AC3E}">
        <p14:creationId xmlns:p14="http://schemas.microsoft.com/office/powerpoint/2010/main" val="1168058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D05D-E0EC-EA4F-A4D1-20639D1D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“</a:t>
            </a:r>
            <a:r>
              <a:rPr lang="en-US" dirty="0" err="1"/>
              <a:t>wedgies</a:t>
            </a:r>
            <a:r>
              <a:rPr lang="en-US" dirty="0"/>
              <a:t>”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C18B-346B-2E48-8199-E12AF6CB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450" y="1825625"/>
            <a:ext cx="44943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uses BGP community to tell X “use this link as a last resort only”</a:t>
            </a:r>
          </a:p>
          <a:p>
            <a:r>
              <a:rPr lang="en-US" dirty="0"/>
              <a:t>When primary fails, all is well.</a:t>
            </a:r>
          </a:p>
          <a:p>
            <a:r>
              <a:rPr lang="en-US" dirty="0"/>
              <a:t>But when primary is restored, forwarding topology has a new stable state. (And not what C intended.)</a:t>
            </a:r>
          </a:p>
        </p:txBody>
      </p:sp>
      <p:pic>
        <p:nvPicPr>
          <p:cNvPr id="4" name="Picture 18" descr="Mplain">
            <a:extLst>
              <a:ext uri="{FF2B5EF4-FFF2-40B4-BE49-F238E27FC236}">
                <a16:creationId xmlns:a16="http://schemas.microsoft.com/office/drawing/2014/main" id="{20442D6F-24D0-1B4D-9E12-3C0CC269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46" y="2700040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>
            <a:extLst>
              <a:ext uri="{FF2B5EF4-FFF2-40B4-BE49-F238E27FC236}">
                <a16:creationId xmlns:a16="http://schemas.microsoft.com/office/drawing/2014/main" id="{53843E1D-2341-1B4A-83A8-8885267042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2266" y="3318864"/>
            <a:ext cx="924027" cy="1103701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8" descr="Mplain">
            <a:extLst>
              <a:ext uri="{FF2B5EF4-FFF2-40B4-BE49-F238E27FC236}">
                <a16:creationId xmlns:a16="http://schemas.microsoft.com/office/drawing/2014/main" id="{10654C6F-7F00-1E4E-A013-73BCE561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17" y="2700040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Mplain">
            <a:extLst>
              <a:ext uri="{FF2B5EF4-FFF2-40B4-BE49-F238E27FC236}">
                <a16:creationId xmlns:a16="http://schemas.microsoft.com/office/drawing/2014/main" id="{99318159-9390-0046-8454-D09243D1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706" y="499085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plain">
            <a:extLst>
              <a:ext uri="{FF2B5EF4-FFF2-40B4-BE49-F238E27FC236}">
                <a16:creationId xmlns:a16="http://schemas.microsoft.com/office/drawing/2014/main" id="{962E7FF1-5485-4B46-91D7-4857D95F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03" y="434315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0">
            <a:extLst>
              <a:ext uri="{FF2B5EF4-FFF2-40B4-BE49-F238E27FC236}">
                <a16:creationId xmlns:a16="http://schemas.microsoft.com/office/drawing/2014/main" id="{36A3A0C2-CB31-7A40-B068-A9EF0DF34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3195" y="3029918"/>
            <a:ext cx="1138121" cy="1663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B8313A3-EF88-024C-9DE7-7B1350691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871" y="3318864"/>
            <a:ext cx="14627" cy="1671989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D270466-15F8-5045-834C-2A81154D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7926" y="4750231"/>
            <a:ext cx="2291780" cy="503694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14F0B-0BFB-4D46-8874-D8A1494BB884}"/>
              </a:ext>
            </a:extLst>
          </p:cNvPr>
          <p:cNvSpPr txBox="1"/>
          <p:nvPr/>
        </p:nvSpPr>
        <p:spPr>
          <a:xfrm>
            <a:off x="5625465" y="3822045"/>
            <a:ext cx="1025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2A894-20B4-D249-8FE5-AE3D5156BCFC}"/>
              </a:ext>
            </a:extLst>
          </p:cNvPr>
          <p:cNvSpPr txBox="1"/>
          <p:nvPr/>
        </p:nvSpPr>
        <p:spPr>
          <a:xfrm>
            <a:off x="3386844" y="4988752"/>
            <a:ext cx="952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backup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540B4-58BB-4B49-BDEE-C6AE676B6724}"/>
              </a:ext>
            </a:extLst>
          </p:cNvPr>
          <p:cNvSpPr txBox="1"/>
          <p:nvPr/>
        </p:nvSpPr>
        <p:spPr>
          <a:xfrm>
            <a:off x="4817721" y="5609405"/>
            <a:ext cx="1405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Customer C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FAA9E2-9853-824C-96FB-7DA00DCDEE4A}"/>
              </a:ext>
            </a:extLst>
          </p:cNvPr>
          <p:cNvSpPr/>
          <p:nvPr/>
        </p:nvSpPr>
        <p:spPr>
          <a:xfrm>
            <a:off x="2618072" y="2834492"/>
            <a:ext cx="3259900" cy="2132144"/>
          </a:xfrm>
          <a:custGeom>
            <a:avLst/>
            <a:gdLst>
              <a:gd name="connsiteX0" fmla="*/ 0 w 3259900"/>
              <a:gd name="connsiteY0" fmla="*/ 1429500 h 2132144"/>
              <a:gd name="connsiteX1" fmla="*/ 1097280 w 3259900"/>
              <a:gd name="connsiteY1" fmla="*/ 216716 h 2132144"/>
              <a:gd name="connsiteX2" fmla="*/ 3012707 w 3259900"/>
              <a:gd name="connsiteY2" fmla="*/ 187841 h 2132144"/>
              <a:gd name="connsiteX3" fmla="*/ 3176336 w 3259900"/>
              <a:gd name="connsiteY3" fmla="*/ 2132144 h 21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900" h="2132144">
                <a:moveTo>
                  <a:pt x="0" y="1429500"/>
                </a:moveTo>
                <a:cubicBezTo>
                  <a:pt x="297581" y="926579"/>
                  <a:pt x="595162" y="423659"/>
                  <a:pt x="1097280" y="216716"/>
                </a:cubicBezTo>
                <a:cubicBezTo>
                  <a:pt x="1599398" y="9773"/>
                  <a:pt x="2666198" y="-131397"/>
                  <a:pt x="3012707" y="187841"/>
                </a:cubicBezTo>
                <a:cubicBezTo>
                  <a:pt x="3359216" y="507079"/>
                  <a:pt x="3267776" y="1319611"/>
                  <a:pt x="3176336" y="2132144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651E22-124E-A742-A081-5B3BC38C82FA}"/>
              </a:ext>
            </a:extLst>
          </p:cNvPr>
          <p:cNvSpPr txBox="1"/>
          <p:nvPr/>
        </p:nvSpPr>
        <p:spPr>
          <a:xfrm>
            <a:off x="992379" y="4466948"/>
            <a:ext cx="1288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Provider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6B791-404D-4541-8D98-0D9F9A7FA293}"/>
              </a:ext>
            </a:extLst>
          </p:cNvPr>
          <p:cNvSpPr txBox="1"/>
          <p:nvPr/>
        </p:nvSpPr>
        <p:spPr>
          <a:xfrm>
            <a:off x="4852282" y="2309240"/>
            <a:ext cx="1269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Provider 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2FC42-DC76-7448-83F9-39CF4B08D5DF}"/>
              </a:ext>
            </a:extLst>
          </p:cNvPr>
          <p:cNvSpPr txBox="1"/>
          <p:nvPr/>
        </p:nvSpPr>
        <p:spPr>
          <a:xfrm>
            <a:off x="2750995" y="2336152"/>
            <a:ext cx="1280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Provider Y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E41EE-11B7-A044-978C-F33D39385C78}"/>
              </a:ext>
            </a:extLst>
          </p:cNvPr>
          <p:cNvSpPr/>
          <p:nvPr/>
        </p:nvSpPr>
        <p:spPr>
          <a:xfrm>
            <a:off x="2596023" y="2782046"/>
            <a:ext cx="3025131" cy="2665853"/>
          </a:xfrm>
          <a:custGeom>
            <a:avLst/>
            <a:gdLst>
              <a:gd name="connsiteX0" fmla="*/ 3025131 w 3025131"/>
              <a:gd name="connsiteY0" fmla="*/ 124783 h 2665853"/>
              <a:gd name="connsiteX1" fmla="*/ 1109703 w 3025131"/>
              <a:gd name="connsiteY1" fmla="*/ 192160 h 2665853"/>
              <a:gd name="connsiteX2" fmla="*/ 41299 w 3025131"/>
              <a:gd name="connsiteY2" fmla="*/ 1943958 h 2665853"/>
              <a:gd name="connsiteX3" fmla="*/ 2505366 w 3025131"/>
              <a:gd name="connsiteY3" fmla="*/ 2665853 h 266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5131" h="2665853">
                <a:moveTo>
                  <a:pt x="3025131" y="124783"/>
                </a:moveTo>
                <a:cubicBezTo>
                  <a:pt x="2316069" y="6873"/>
                  <a:pt x="1607008" y="-111036"/>
                  <a:pt x="1109703" y="192160"/>
                </a:cubicBezTo>
                <a:cubicBezTo>
                  <a:pt x="612398" y="495356"/>
                  <a:pt x="-191311" y="1531676"/>
                  <a:pt x="41299" y="1943958"/>
                </a:cubicBezTo>
                <a:cubicBezTo>
                  <a:pt x="273909" y="2356240"/>
                  <a:pt x="1389637" y="2511046"/>
                  <a:pt x="2505366" y="2665853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280D513-3C60-B647-BE0F-FA4E6B59E3F0}"/>
              </a:ext>
            </a:extLst>
          </p:cNvPr>
          <p:cNvSpPr/>
          <p:nvPr/>
        </p:nvSpPr>
        <p:spPr>
          <a:xfrm>
            <a:off x="2587209" y="3051208"/>
            <a:ext cx="2523806" cy="2425567"/>
          </a:xfrm>
          <a:custGeom>
            <a:avLst/>
            <a:gdLst>
              <a:gd name="connsiteX0" fmla="*/ 1003014 w 2523806"/>
              <a:gd name="connsiteY0" fmla="*/ 0 h 2425567"/>
              <a:gd name="connsiteX1" fmla="*/ 59738 w 2523806"/>
              <a:gd name="connsiteY1" fmla="*/ 1617045 h 2425567"/>
              <a:gd name="connsiteX2" fmla="*/ 2523806 w 2523806"/>
              <a:gd name="connsiteY2" fmla="*/ 2425567 h 242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806" h="2425567">
                <a:moveTo>
                  <a:pt x="1003014" y="0"/>
                </a:moveTo>
                <a:cubicBezTo>
                  <a:pt x="404643" y="606392"/>
                  <a:pt x="-193727" y="1212784"/>
                  <a:pt x="59738" y="1617045"/>
                </a:cubicBezTo>
                <a:cubicBezTo>
                  <a:pt x="313203" y="2021306"/>
                  <a:pt x="1418504" y="2223436"/>
                  <a:pt x="2523806" y="2425567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A11DE73-8564-AD49-BCFE-470B38A2B963}"/>
              </a:ext>
            </a:extLst>
          </p:cNvPr>
          <p:cNvSpPr/>
          <p:nvPr/>
        </p:nvSpPr>
        <p:spPr>
          <a:xfrm>
            <a:off x="5707781" y="3176337"/>
            <a:ext cx="185869" cy="1799924"/>
          </a:xfrm>
          <a:custGeom>
            <a:avLst/>
            <a:gdLst>
              <a:gd name="connsiteX0" fmla="*/ 0 w 185869"/>
              <a:gd name="connsiteY0" fmla="*/ 0 h 1799924"/>
              <a:gd name="connsiteX1" fmla="*/ 182880 w 185869"/>
              <a:gd name="connsiteY1" fmla="*/ 904775 h 1799924"/>
              <a:gd name="connsiteX2" fmla="*/ 96253 w 185869"/>
              <a:gd name="connsiteY2" fmla="*/ 1799924 h 179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869" h="1799924">
                <a:moveTo>
                  <a:pt x="0" y="0"/>
                </a:moveTo>
                <a:cubicBezTo>
                  <a:pt x="83419" y="302394"/>
                  <a:pt x="166838" y="604788"/>
                  <a:pt x="182880" y="904775"/>
                </a:cubicBezTo>
                <a:cubicBezTo>
                  <a:pt x="198922" y="1204762"/>
                  <a:pt x="147587" y="1502343"/>
                  <a:pt x="96253" y="1799924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F8A68B-EA9F-454C-9B0E-3814C5E66D84}"/>
              </a:ext>
            </a:extLst>
          </p:cNvPr>
          <p:cNvGrpSpPr/>
          <p:nvPr/>
        </p:nvGrpSpPr>
        <p:grpSpPr>
          <a:xfrm>
            <a:off x="5308693" y="3810023"/>
            <a:ext cx="688897" cy="672840"/>
            <a:chOff x="5285422" y="3699461"/>
            <a:chExt cx="688897" cy="672840"/>
          </a:xfrm>
        </p:grpSpPr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BD8C6D1A-918E-AB41-A8D8-C0DC7BF5F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5422" y="3699461"/>
              <a:ext cx="649869" cy="672839"/>
            </a:xfrm>
            <a:prstGeom prst="line">
              <a:avLst/>
            </a:prstGeom>
            <a:noFill/>
            <a:ln w="889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8B9D99E8-FBBF-5E4B-99B6-6517037EF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5422" y="3711291"/>
              <a:ext cx="688897" cy="661010"/>
            </a:xfrm>
            <a:prstGeom prst="line">
              <a:avLst/>
            </a:prstGeom>
            <a:noFill/>
            <a:ln w="889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92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7" grpId="0" animBg="1"/>
      <p:bldP spid="17" grpId="1" animBg="1"/>
      <p:bldP spid="18" grpId="0"/>
      <p:bldP spid="19" grpId="0"/>
      <p:bldP spid="20" grpId="0"/>
      <p:bldP spid="21" grpId="0" animBg="1"/>
      <p:bldP spid="21" grpId="1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7FAB-C38E-E148-B5A6-055EBDFD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MED Oscillation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8434-CB2C-C643-81DF-948C2C0F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Actually, BGP isn’t even always </a:t>
            </a:r>
            <a:r>
              <a:rPr lang="en-US" dirty="0" err="1"/>
              <a:t>multistable</a:t>
            </a:r>
            <a:r>
              <a:rPr lang="en-US" dirty="0"/>
              <a:t>.</a:t>
            </a:r>
          </a:p>
          <a:p>
            <a:r>
              <a:rPr lang="en-US" dirty="0"/>
              <a:t>The BGP MED path attribute can cause persistent oscillations (see RFC 3345).</a:t>
            </a:r>
          </a:p>
          <a:p>
            <a:r>
              <a:rPr lang="en-US" dirty="0"/>
              <a:t>How did this happen?</a:t>
            </a:r>
          </a:p>
          <a:p>
            <a:pPr lvl="1"/>
            <a:r>
              <a:rPr lang="en-US" dirty="0"/>
              <a:t>BGP route selection assumes total order.</a:t>
            </a:r>
          </a:p>
          <a:p>
            <a:pPr lvl="1"/>
            <a:r>
              <a:rPr lang="en-US" dirty="0"/>
              <a:t>MED gives only a partial order (MED is only comparable if source AS is the same).</a:t>
            </a:r>
          </a:p>
          <a:p>
            <a:r>
              <a:rPr lang="en-US" dirty="0"/>
              <a:t>Protocol was designed to be correct with a flat IBGP</a:t>
            </a:r>
          </a:p>
          <a:p>
            <a:pPr lvl="1"/>
            <a:r>
              <a:rPr lang="en-US" dirty="0"/>
              <a:t>MED wasn’t considered when designing route reflection, which does data hiding.</a:t>
            </a:r>
          </a:p>
          <a:p>
            <a:pPr lvl="1"/>
            <a:r>
              <a:rPr lang="en-US" dirty="0"/>
              <a:t>Even if it had been, not clear there would have been a solution.</a:t>
            </a:r>
          </a:p>
        </p:txBody>
      </p:sp>
    </p:spTree>
    <p:extLst>
      <p:ext uri="{BB962C8B-B14F-4D97-AF65-F5344CB8AC3E}">
        <p14:creationId xmlns:p14="http://schemas.microsoft.com/office/powerpoint/2010/main" val="143676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EABE-D2C1-8A42-81E1-87C65238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Transitive BGP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AB7B-B260-D24B-8FFD-EE1283C8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BGP data is opaque to routers handling it, and can transit across them.</a:t>
            </a:r>
          </a:p>
          <a:p>
            <a:pPr lvl="1"/>
            <a:r>
              <a:rPr lang="en-US" dirty="0"/>
              <a:t>Optional Transitive Path Attributes, most famously.</a:t>
            </a:r>
          </a:p>
          <a:p>
            <a:r>
              <a:rPr lang="en-US" dirty="0"/>
              <a:t>When the data is handled by a router that does understand it, the router says “oh my goodness my peer has sent me a bad update it must be insane” and resets the session.</a:t>
            </a:r>
          </a:p>
          <a:p>
            <a:pPr lvl="1"/>
            <a:r>
              <a:rPr lang="en-US" dirty="0"/>
              <a:t>But the peer didn’t misbehave. Some router far across the Internet did.</a:t>
            </a:r>
          </a:p>
          <a:p>
            <a:pPr lvl="1"/>
            <a:r>
              <a:rPr lang="en-US" dirty="0"/>
              <a:t>This means one naughty router can cause a very large number of sessions to reset.</a:t>
            </a:r>
          </a:p>
          <a:p>
            <a:r>
              <a:rPr lang="en-US" dirty="0"/>
              <a:t>Best intentions by protocol designers, but a terrible outcome.</a:t>
            </a:r>
          </a:p>
          <a:p>
            <a:r>
              <a:rPr lang="en-US" dirty="0"/>
              <a:t>Fixed by RFC 7606 (keep the session up but delete the malformed routes, don’t assume the peer has gone insane).</a:t>
            </a:r>
          </a:p>
        </p:txBody>
      </p:sp>
    </p:spTree>
    <p:extLst>
      <p:ext uri="{BB962C8B-B14F-4D97-AF65-F5344CB8AC3E}">
        <p14:creationId xmlns:p14="http://schemas.microsoft.com/office/powerpoint/2010/main" val="227550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1052-8902-D948-9FFC-341DB9AF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– a few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46B7-EF1B-A440-8CC3-7157A804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protocols have complex behaviors when assembled into large systems.</a:t>
            </a:r>
          </a:p>
          <a:p>
            <a:r>
              <a:rPr lang="en-US" dirty="0"/>
              <a:t>Extensible protocols lead to small extensions that have surprising consequences when they interact.</a:t>
            </a:r>
          </a:p>
          <a:p>
            <a:r>
              <a:rPr lang="en-US" dirty="0"/>
              <a:t>If you serve several masters (protocol correctness, business reality) something has to give.</a:t>
            </a:r>
          </a:p>
          <a:p>
            <a:r>
              <a:rPr lang="en-US" dirty="0"/>
              <a:t>Data that is sometimes opaque leads to results that are sometimes surprising.</a:t>
            </a:r>
          </a:p>
          <a:p>
            <a:r>
              <a:rPr lang="en-US" dirty="0"/>
              <a:t>The worse-is-better design philosophy is powerful.</a:t>
            </a:r>
          </a:p>
        </p:txBody>
      </p:sp>
    </p:spTree>
    <p:extLst>
      <p:ext uri="{BB962C8B-B14F-4D97-AF65-F5344CB8AC3E}">
        <p14:creationId xmlns:p14="http://schemas.microsoft.com/office/powerpoint/2010/main" val="2028799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0FF0-1CE7-3541-B0D5-E5E7FABC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7E2B-A699-134C-A952-DA3F88E7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errors </a:t>
            </a:r>
          </a:p>
          <a:p>
            <a:r>
              <a:rPr lang="en-US" dirty="0"/>
              <a:t>Distribution of full BGP routes into IGP (IS-IS, OSPF, …)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Signaling System 7 (SS7) failure</a:t>
            </a:r>
          </a:p>
          <a:p>
            <a:r>
              <a:rPr lang="en-US" dirty="0"/>
              <a:t>Rumors of other issues</a:t>
            </a:r>
          </a:p>
          <a:p>
            <a:r>
              <a:rPr lang="en-US" dirty="0"/>
              <a:t>And note, I have not mentioned multicast…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“multicast grenades” are in principle possible</a:t>
            </a:r>
          </a:p>
        </p:txBody>
      </p:sp>
    </p:spTree>
    <p:extLst>
      <p:ext uri="{BB962C8B-B14F-4D97-AF65-F5344CB8AC3E}">
        <p14:creationId xmlns:p14="http://schemas.microsoft.com/office/powerpoint/2010/main" val="1298158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3C97-7282-7147-A5F7-326F33B5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This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6A1A-6396-DA43-9E78-CA5355BA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been intending to write an Internet Draft (to RFC)</a:t>
            </a:r>
          </a:p>
          <a:p>
            <a:pPr lvl="1"/>
            <a:r>
              <a:rPr lang="en-US" dirty="0"/>
              <a:t>This isn’t going to happen (I am retired, and like it that way)</a:t>
            </a:r>
          </a:p>
          <a:p>
            <a:pPr lvl="1"/>
            <a:r>
              <a:rPr lang="en-US" dirty="0"/>
              <a:t>Adding more detail and additional examples would be useful</a:t>
            </a:r>
          </a:p>
          <a:p>
            <a:r>
              <a:rPr lang="en-US" dirty="0"/>
              <a:t>“Those who cannot remember the past are condemned to repeat it”</a:t>
            </a:r>
          </a:p>
          <a:p>
            <a:pPr lvl="1"/>
            <a:r>
              <a:rPr lang="en-US" dirty="0"/>
              <a:t>Old saying (possibly originally by George Santayana)</a:t>
            </a:r>
          </a:p>
          <a:p>
            <a:r>
              <a:rPr lang="en-US" dirty="0"/>
              <a:t>Today, repeating these failures is not acceptable</a:t>
            </a:r>
          </a:p>
          <a:p>
            <a:pPr lvl="1"/>
            <a:r>
              <a:rPr lang="en-US" dirty="0"/>
              <a:t>We all depend upon a stable and reliable Internet</a:t>
            </a:r>
          </a:p>
          <a:p>
            <a:r>
              <a:rPr lang="en-US" dirty="0"/>
              <a:t>Hopefully, this presentation can be helpful</a:t>
            </a:r>
          </a:p>
        </p:txBody>
      </p:sp>
    </p:spTree>
    <p:extLst>
      <p:ext uri="{BB962C8B-B14F-4D97-AF65-F5344CB8AC3E}">
        <p14:creationId xmlns:p14="http://schemas.microsoft.com/office/powerpoint/2010/main" val="40233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>
            <a:extLst>
              <a:ext uri="{FF2B5EF4-FFF2-40B4-BE49-F238E27FC236}">
                <a16:creationId xmlns:a16="http://schemas.microsoft.com/office/drawing/2014/main" id="{8CCC8827-AB04-7F40-BC06-C8353DC8E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Arpanet Collapse (early 1980's)</a:t>
            </a:r>
          </a:p>
        </p:txBody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287729EC-0044-AD4B-9AF5-F58614621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59796"/>
            <a:ext cx="8470900" cy="428700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/>
              <a:t>A switch crashed and restarted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Forwarded old packets in output queue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Result: Old Route Update was propagated…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While another update was in progress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Old update was exactly 1/2 way around circular sequence space  (a&gt;b; b&gt;c; c&gt;a)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Update A replaced Update B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Update B replaced Update C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Update C replaced Update A…</a:t>
            </a:r>
          </a:p>
        </p:txBody>
      </p:sp>
    </p:spTree>
    <p:extLst>
      <p:ext uri="{BB962C8B-B14F-4D97-AF65-F5344CB8AC3E}">
        <p14:creationId xmlns:p14="http://schemas.microsoft.com/office/powerpoint/2010/main" val="287340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>
            <a:extLst>
              <a:ext uri="{FF2B5EF4-FFF2-40B4-BE49-F238E27FC236}">
                <a16:creationId xmlns:a16="http://schemas.microsoft.com/office/drawing/2014/main" id="{2D60E32D-7410-F54D-BC86-522820A25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Arpanet Collapse (early 1980's)</a:t>
            </a:r>
          </a:p>
        </p:txBody>
      </p:sp>
      <p:sp>
        <p:nvSpPr>
          <p:cNvPr id="1310723" name="Rectangle 3">
            <a:extLst>
              <a:ext uri="{FF2B5EF4-FFF2-40B4-BE49-F238E27FC236}">
                <a16:creationId xmlns:a16="http://schemas.microsoft.com/office/drawing/2014/main" id="{25CA098B-E0A3-D940-93B0-136150468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90688"/>
            <a:ext cx="8470900" cy="4456112"/>
          </a:xfrm>
        </p:spPr>
        <p:txBody>
          <a:bodyPr/>
          <a:lstStyle/>
          <a:p>
            <a:r>
              <a:rPr lang="en-US" altLang="en-US" dirty="0"/>
              <a:t>Problem: Three updates chased each other around the Arpanet for hours</a:t>
            </a:r>
          </a:p>
          <a:p>
            <a:r>
              <a:rPr lang="en-US" altLang="en-US" dirty="0"/>
              <a:t>Solution: All but two packet switches had to be manually shut down</a:t>
            </a:r>
          </a:p>
          <a:p>
            <a:r>
              <a:rPr lang="en-US" altLang="en-US" dirty="0"/>
              <a:t>(today, with hundreds of routers per network, this could be quite unpleasant)</a:t>
            </a:r>
          </a:p>
        </p:txBody>
      </p:sp>
    </p:spTree>
    <p:extLst>
      <p:ext uri="{BB962C8B-B14F-4D97-AF65-F5344CB8AC3E}">
        <p14:creationId xmlns:p14="http://schemas.microsoft.com/office/powerpoint/2010/main" val="395365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610" name="Line 34">
            <a:extLst>
              <a:ext uri="{FF2B5EF4-FFF2-40B4-BE49-F238E27FC236}">
                <a16:creationId xmlns:a16="http://schemas.microsoft.com/office/drawing/2014/main" id="{1518633E-B1FB-2B40-8A52-FF74F71504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8700" y="3073400"/>
            <a:ext cx="18796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11" name="Line 35">
            <a:extLst>
              <a:ext uri="{FF2B5EF4-FFF2-40B4-BE49-F238E27FC236}">
                <a16:creationId xmlns:a16="http://schemas.microsoft.com/office/drawing/2014/main" id="{BDBDD9C5-F302-8949-9356-9A31D793AA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6300" y="3327400"/>
            <a:ext cx="2095500" cy="1193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12" name="Line 36">
            <a:extLst>
              <a:ext uri="{FF2B5EF4-FFF2-40B4-BE49-F238E27FC236}">
                <a16:creationId xmlns:a16="http://schemas.microsoft.com/office/drawing/2014/main" id="{2F051707-D315-504C-9E9D-BA4284588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463800"/>
            <a:ext cx="180340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13" name="Line 37">
            <a:extLst>
              <a:ext uri="{FF2B5EF4-FFF2-40B4-BE49-F238E27FC236}">
                <a16:creationId xmlns:a16="http://schemas.microsoft.com/office/drawing/2014/main" id="{2056B54A-753C-9F41-873F-3F1C3D65E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2819400"/>
            <a:ext cx="1854200" cy="165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14" name="Line 38">
            <a:extLst>
              <a:ext uri="{FF2B5EF4-FFF2-40B4-BE49-F238E27FC236}">
                <a16:creationId xmlns:a16="http://schemas.microsoft.com/office/drawing/2014/main" id="{59D9517A-7177-3248-903F-96865F60DB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3300" y="3200400"/>
            <a:ext cx="2057400" cy="622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15" name="Line 39">
            <a:extLst>
              <a:ext uri="{FF2B5EF4-FFF2-40B4-BE49-F238E27FC236}">
                <a16:creationId xmlns:a16="http://schemas.microsoft.com/office/drawing/2014/main" id="{5F587D60-44AD-8643-AB1B-AA3E0DEB1A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8700" y="3136900"/>
            <a:ext cx="1955800" cy="342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16" name="Line 40">
            <a:extLst>
              <a:ext uri="{FF2B5EF4-FFF2-40B4-BE49-F238E27FC236}">
                <a16:creationId xmlns:a16="http://schemas.microsoft.com/office/drawing/2014/main" id="{5AA30F8B-ECC3-644D-9CFA-68FB3FE2AE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2500" y="3263900"/>
            <a:ext cx="20955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04" name="Line 28">
            <a:extLst>
              <a:ext uri="{FF2B5EF4-FFF2-40B4-BE49-F238E27FC236}">
                <a16:creationId xmlns:a16="http://schemas.microsoft.com/office/drawing/2014/main" id="{1A1ADAF9-B0B8-1F4F-A81F-E821963EB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073400"/>
            <a:ext cx="1511300" cy="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05" name="Line 29">
            <a:extLst>
              <a:ext uri="{FF2B5EF4-FFF2-40B4-BE49-F238E27FC236}">
                <a16:creationId xmlns:a16="http://schemas.microsoft.com/office/drawing/2014/main" id="{C7E3CCD9-64D8-2346-8F78-BDE768581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3238500"/>
            <a:ext cx="0" cy="68580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06" name="Line 30">
            <a:extLst>
              <a:ext uri="{FF2B5EF4-FFF2-40B4-BE49-F238E27FC236}">
                <a16:creationId xmlns:a16="http://schemas.microsoft.com/office/drawing/2014/main" id="{4D30448C-46AB-BC43-BD99-C25B5D7DA2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140200"/>
            <a:ext cx="1485900" cy="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07" name="Line 31">
            <a:extLst>
              <a:ext uri="{FF2B5EF4-FFF2-40B4-BE49-F238E27FC236}">
                <a16:creationId xmlns:a16="http://schemas.microsoft.com/office/drawing/2014/main" id="{4CC8D7D8-1C32-3449-9345-E5E15F351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3302000"/>
            <a:ext cx="0" cy="68580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08" name="Line 32">
            <a:extLst>
              <a:ext uri="{FF2B5EF4-FFF2-40B4-BE49-F238E27FC236}">
                <a16:creationId xmlns:a16="http://schemas.microsoft.com/office/drawing/2014/main" id="{270BE142-C106-3B47-BEBB-0E9EB1706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3225800"/>
            <a:ext cx="1447800" cy="77470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609" name="Line 33">
            <a:extLst>
              <a:ext uri="{FF2B5EF4-FFF2-40B4-BE49-F238E27FC236}">
                <a16:creationId xmlns:a16="http://schemas.microsoft.com/office/drawing/2014/main" id="{E67CB0B1-4397-2E47-BB66-5F4DCC133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3213100"/>
            <a:ext cx="1498600" cy="77470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4578" name="Rectangle 2">
            <a:extLst>
              <a:ext uri="{FF2B5EF4-FFF2-40B4-BE49-F238E27FC236}">
                <a16:creationId xmlns:a16="http://schemas.microsoft.com/office/drawing/2014/main" id="{661AB53D-E5F6-0D48-8533-A7DB7902E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OSPF Flooding Issue (early 1990’s)</a:t>
            </a:r>
          </a:p>
        </p:txBody>
      </p:sp>
      <p:sp>
        <p:nvSpPr>
          <p:cNvPr id="1304579" name="Rectangle 3">
            <a:extLst>
              <a:ext uri="{FF2B5EF4-FFF2-40B4-BE49-F238E27FC236}">
                <a16:creationId xmlns:a16="http://schemas.microsoft.com/office/drawing/2014/main" id="{17E6726C-2A11-E140-915D-47508E554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Stable Network, Well-connected core with single-homed stubs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S.P. thought: I really care about reliability. Let's multi-home stubs…</a:t>
            </a:r>
          </a:p>
        </p:txBody>
      </p:sp>
      <p:pic>
        <p:nvPicPr>
          <p:cNvPr id="1304591" name="Picture 15" descr="Mplain">
            <a:extLst>
              <a:ext uri="{FF2B5EF4-FFF2-40B4-BE49-F238E27FC236}">
                <a16:creationId xmlns:a16="http://schemas.microsoft.com/office/drawing/2014/main" id="{70A27980-DA9D-7148-986B-09EE7380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22955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592" name="Picture 16" descr="Mplain">
            <a:extLst>
              <a:ext uri="{FF2B5EF4-FFF2-40B4-BE49-F238E27FC236}">
                <a16:creationId xmlns:a16="http://schemas.microsoft.com/office/drawing/2014/main" id="{D78D9F0C-A873-9743-96D2-9C0344B33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275431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593" name="Picture 17" descr="Mplain">
            <a:extLst>
              <a:ext uri="{FF2B5EF4-FFF2-40B4-BE49-F238E27FC236}">
                <a16:creationId xmlns:a16="http://schemas.microsoft.com/office/drawing/2014/main" id="{699890D7-4546-BD4D-9DAF-9E6B1D4C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2768600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594" name="Picture 18" descr="Mplain">
            <a:extLst>
              <a:ext uri="{FF2B5EF4-FFF2-40B4-BE49-F238E27FC236}">
                <a16:creationId xmlns:a16="http://schemas.microsoft.com/office/drawing/2014/main" id="{4F4FEACC-3C05-8B48-9BF4-EF955DF6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381476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595" name="Picture 19" descr="Mplain">
            <a:extLst>
              <a:ext uri="{FF2B5EF4-FFF2-40B4-BE49-F238E27FC236}">
                <a16:creationId xmlns:a16="http://schemas.microsoft.com/office/drawing/2014/main" id="{6F2FCD45-0164-424A-971A-5E2B8871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3829050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598" name="Picture 22" descr="Mplain">
            <a:extLst>
              <a:ext uri="{FF2B5EF4-FFF2-40B4-BE49-F238E27FC236}">
                <a16:creationId xmlns:a16="http://schemas.microsoft.com/office/drawing/2014/main" id="{F822DC95-E8E5-0242-8AB8-45E88FF6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26257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599" name="Picture 23" descr="Mplain">
            <a:extLst>
              <a:ext uri="{FF2B5EF4-FFF2-40B4-BE49-F238E27FC236}">
                <a16:creationId xmlns:a16="http://schemas.microsoft.com/office/drawing/2014/main" id="{500A4714-3AF8-2340-B789-D2F6BBFE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9686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600" name="Picture 24" descr="Mplain">
            <a:extLst>
              <a:ext uri="{FF2B5EF4-FFF2-40B4-BE49-F238E27FC236}">
                <a16:creationId xmlns:a16="http://schemas.microsoft.com/office/drawing/2014/main" id="{CF92CB18-3140-4942-AC56-D5F0A721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33115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601" name="Picture 25" descr="Mplain">
            <a:extLst>
              <a:ext uri="{FF2B5EF4-FFF2-40B4-BE49-F238E27FC236}">
                <a16:creationId xmlns:a16="http://schemas.microsoft.com/office/drawing/2014/main" id="{05FAC1B7-91F5-5F49-AF71-F028BFAF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36671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602" name="Picture 26" descr="Mplain">
            <a:extLst>
              <a:ext uri="{FF2B5EF4-FFF2-40B4-BE49-F238E27FC236}">
                <a16:creationId xmlns:a16="http://schemas.microsoft.com/office/drawing/2014/main" id="{743915B3-BC48-1A42-B8A6-A1576759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40608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4603" name="Picture 27" descr="Mplain">
            <a:extLst>
              <a:ext uri="{FF2B5EF4-FFF2-40B4-BE49-F238E27FC236}">
                <a16:creationId xmlns:a16="http://schemas.microsoft.com/office/drawing/2014/main" id="{BE4C9E44-A4CD-8C4F-A304-D2678C48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44164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15" name="Rectangle 15">
            <a:extLst>
              <a:ext uri="{FF2B5EF4-FFF2-40B4-BE49-F238E27FC236}">
                <a16:creationId xmlns:a16="http://schemas.microsoft.com/office/drawing/2014/main" id="{23C9B412-1849-FF49-A819-B72E960B8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OSPF Flooding Issue…</a:t>
            </a:r>
          </a:p>
        </p:txBody>
      </p:sp>
      <p:sp>
        <p:nvSpPr>
          <p:cNvPr id="1305616" name="Rectangle 16">
            <a:extLst>
              <a:ext uri="{FF2B5EF4-FFF2-40B4-BE49-F238E27FC236}">
                <a16:creationId xmlns:a16="http://schemas.microsoft.com/office/drawing/2014/main" id="{F802A499-B6F6-A74D-A5FB-2AE0D0200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Redundancy added: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Result: Collapse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What happened?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D1A688-6ECE-F247-A289-90ABDE796A85}"/>
              </a:ext>
            </a:extLst>
          </p:cNvPr>
          <p:cNvGrpSpPr/>
          <p:nvPr/>
        </p:nvGrpSpPr>
        <p:grpSpPr>
          <a:xfrm>
            <a:off x="3698875" y="2467441"/>
            <a:ext cx="4794250" cy="2455863"/>
            <a:chOff x="3690938" y="1876426"/>
            <a:chExt cx="4794250" cy="2455863"/>
          </a:xfrm>
        </p:grpSpPr>
        <p:sp>
          <p:nvSpPr>
            <p:cNvPr id="1305628" name="Line 28">
              <a:extLst>
                <a:ext uri="{FF2B5EF4-FFF2-40B4-BE49-F238E27FC236}">
                  <a16:creationId xmlns:a16="http://schemas.microsoft.com/office/drawing/2014/main" id="{74C32F28-2E93-D849-83ED-3D97F9327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6300" y="2120900"/>
              <a:ext cx="1943100" cy="134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29" name="Line 29">
              <a:extLst>
                <a:ext uri="{FF2B5EF4-FFF2-40B4-BE49-F238E27FC236}">
                  <a16:creationId xmlns:a16="http://schemas.microsoft.com/office/drawing/2014/main" id="{CA7D6E58-7D5C-864A-9746-08DF586FE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2425700"/>
              <a:ext cx="1981200" cy="11049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30" name="Line 30">
              <a:extLst>
                <a:ext uri="{FF2B5EF4-FFF2-40B4-BE49-F238E27FC236}">
                  <a16:creationId xmlns:a16="http://schemas.microsoft.com/office/drawing/2014/main" id="{FFBBE313-17EA-C24E-A658-3CEBC0E52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3300" y="2806700"/>
              <a:ext cx="1917700" cy="7747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31" name="Line 31">
              <a:extLst>
                <a:ext uri="{FF2B5EF4-FFF2-40B4-BE49-F238E27FC236}">
                  <a16:creationId xmlns:a16="http://schemas.microsoft.com/office/drawing/2014/main" id="{5316D4F2-0C0A-9C45-B523-167786103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4100" y="3810000"/>
              <a:ext cx="1930400" cy="3429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32" name="Line 32">
              <a:extLst>
                <a:ext uri="{FF2B5EF4-FFF2-40B4-BE49-F238E27FC236}">
                  <a16:creationId xmlns:a16="http://schemas.microsoft.com/office/drawing/2014/main" id="{8887D9B4-FEFA-644A-B49C-C108662CB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08700" y="3429000"/>
              <a:ext cx="2070100" cy="2667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33" name="Line 33">
              <a:extLst>
                <a:ext uri="{FF2B5EF4-FFF2-40B4-BE49-F238E27FC236}">
                  <a16:creationId xmlns:a16="http://schemas.microsoft.com/office/drawing/2014/main" id="{2877730B-EC58-C94E-987C-517A40BDF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72200" y="3759200"/>
              <a:ext cx="1981200" cy="381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34" name="Line 34">
              <a:extLst>
                <a:ext uri="{FF2B5EF4-FFF2-40B4-BE49-F238E27FC236}">
                  <a16:creationId xmlns:a16="http://schemas.microsoft.com/office/drawing/2014/main" id="{9C560FED-2911-0A4F-B339-10EB70072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1400" y="3111500"/>
              <a:ext cx="1968500" cy="5207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02" name="Line 2">
              <a:extLst>
                <a:ext uri="{FF2B5EF4-FFF2-40B4-BE49-F238E27FC236}">
                  <a16:creationId xmlns:a16="http://schemas.microsoft.com/office/drawing/2014/main" id="{82B7B3D4-324D-6944-A884-6614AFD7E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46800" y="2654300"/>
              <a:ext cx="18796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03" name="Line 3">
              <a:extLst>
                <a:ext uri="{FF2B5EF4-FFF2-40B4-BE49-F238E27FC236}">
                  <a16:creationId xmlns:a16="http://schemas.microsoft.com/office/drawing/2014/main" id="{63409B44-C508-7143-B645-B9398E4C1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94400" y="2908300"/>
              <a:ext cx="2095500" cy="1193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04" name="Line 4">
              <a:extLst>
                <a:ext uri="{FF2B5EF4-FFF2-40B4-BE49-F238E27FC236}">
                  <a16:creationId xmlns:a16="http://schemas.microsoft.com/office/drawing/2014/main" id="{60B27B4D-222B-C94A-822D-8EF88912A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7900" y="2044700"/>
              <a:ext cx="1803400" cy="431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05" name="Line 5">
              <a:extLst>
                <a:ext uri="{FF2B5EF4-FFF2-40B4-BE49-F238E27FC236}">
                  <a16:creationId xmlns:a16="http://schemas.microsoft.com/office/drawing/2014/main" id="{6BFA3F8A-6499-1E45-9273-5325B1E51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1400" y="2400300"/>
              <a:ext cx="1854200" cy="1651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06" name="Line 6">
              <a:extLst>
                <a:ext uri="{FF2B5EF4-FFF2-40B4-BE49-F238E27FC236}">
                  <a16:creationId xmlns:a16="http://schemas.microsoft.com/office/drawing/2014/main" id="{045F6635-D64F-FC41-8EDD-F71B74415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1400" y="2781300"/>
              <a:ext cx="2057400" cy="6223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07" name="Line 7">
              <a:extLst>
                <a:ext uri="{FF2B5EF4-FFF2-40B4-BE49-F238E27FC236}">
                  <a16:creationId xmlns:a16="http://schemas.microsoft.com/office/drawing/2014/main" id="{5C7BEAD9-DA03-F84F-AF5C-EFCBDA880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46800" y="2717800"/>
              <a:ext cx="1955800" cy="3429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08" name="Line 8">
              <a:extLst>
                <a:ext uri="{FF2B5EF4-FFF2-40B4-BE49-F238E27FC236}">
                  <a16:creationId xmlns:a16="http://schemas.microsoft.com/office/drawing/2014/main" id="{8EF79E27-0628-7042-95B5-A54D0F05B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70600" y="2844800"/>
              <a:ext cx="2095500" cy="914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09" name="Line 9">
              <a:extLst>
                <a:ext uri="{FF2B5EF4-FFF2-40B4-BE49-F238E27FC236}">
                  <a16:creationId xmlns:a16="http://schemas.microsoft.com/office/drawing/2014/main" id="{1B1C84A8-61F9-C241-9717-EBAD3AE10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9100" y="2654300"/>
              <a:ext cx="1511300" cy="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10" name="Line 10">
              <a:extLst>
                <a:ext uri="{FF2B5EF4-FFF2-40B4-BE49-F238E27FC236}">
                  <a16:creationId xmlns:a16="http://schemas.microsoft.com/office/drawing/2014/main" id="{4F4D28C2-5BA3-3F43-85F0-AD191F04C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0" y="2819400"/>
              <a:ext cx="0" cy="68580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11" name="Line 11">
              <a:extLst>
                <a:ext uri="{FF2B5EF4-FFF2-40B4-BE49-F238E27FC236}">
                  <a16:creationId xmlns:a16="http://schemas.microsoft.com/office/drawing/2014/main" id="{873BFABF-3931-F94E-A40E-DDE24F02F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2900" y="3721100"/>
              <a:ext cx="1485900" cy="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12" name="Line 12">
              <a:extLst>
                <a:ext uri="{FF2B5EF4-FFF2-40B4-BE49-F238E27FC236}">
                  <a16:creationId xmlns:a16="http://schemas.microsoft.com/office/drawing/2014/main" id="{67EC8E84-20FF-1A42-A0D6-FC81389A4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3200" y="2882900"/>
              <a:ext cx="0" cy="68580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13" name="Line 13">
              <a:extLst>
                <a:ext uri="{FF2B5EF4-FFF2-40B4-BE49-F238E27FC236}">
                  <a16:creationId xmlns:a16="http://schemas.microsoft.com/office/drawing/2014/main" id="{8046BA62-82A7-654A-92C4-25012F52D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806700"/>
              <a:ext cx="1447800" cy="77470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614" name="Line 14">
              <a:extLst>
                <a:ext uri="{FF2B5EF4-FFF2-40B4-BE49-F238E27FC236}">
                  <a16:creationId xmlns:a16="http://schemas.microsoft.com/office/drawing/2014/main" id="{F1705069-860C-7149-98A2-2598C0D4D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300" y="2794000"/>
              <a:ext cx="1498600" cy="77470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05617" name="Picture 17" descr="Mplain">
              <a:extLst>
                <a:ext uri="{FF2B5EF4-FFF2-40B4-BE49-F238E27FC236}">
                  <a16:creationId xmlns:a16="http://schemas.microsoft.com/office/drawing/2014/main" id="{BDFD8E79-A63D-A24C-A1F4-4495D6FA9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550" y="18764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18" name="Picture 18" descr="Mplain">
              <a:extLst>
                <a:ext uri="{FF2B5EF4-FFF2-40B4-BE49-F238E27FC236}">
                  <a16:creationId xmlns:a16="http://schemas.microsoft.com/office/drawing/2014/main" id="{C35B304E-1796-134E-9717-C20353555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813" y="2335213"/>
              <a:ext cx="6794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19" name="Picture 19" descr="Mplain">
              <a:extLst>
                <a:ext uri="{FF2B5EF4-FFF2-40B4-BE49-F238E27FC236}">
                  <a16:creationId xmlns:a16="http://schemas.microsoft.com/office/drawing/2014/main" id="{C66B3C1A-6A85-FC40-A318-DAAF2179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863" y="2349500"/>
              <a:ext cx="6794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20" name="Picture 20" descr="Mplain">
              <a:extLst>
                <a:ext uri="{FF2B5EF4-FFF2-40B4-BE49-F238E27FC236}">
                  <a16:creationId xmlns:a16="http://schemas.microsoft.com/office/drawing/2014/main" id="{B9ACF459-2F68-8E4D-9BB8-529CDFD9B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863" y="3395663"/>
              <a:ext cx="6794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21" name="Picture 21" descr="Mplain">
              <a:extLst>
                <a:ext uri="{FF2B5EF4-FFF2-40B4-BE49-F238E27FC236}">
                  <a16:creationId xmlns:a16="http://schemas.microsoft.com/office/drawing/2014/main" id="{AF284B16-19BD-FD45-88EE-9C1E9103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938" y="3409950"/>
              <a:ext cx="6794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22" name="Picture 22" descr="Mplain">
              <a:extLst>
                <a:ext uri="{FF2B5EF4-FFF2-40B4-BE49-F238E27FC236}">
                  <a16:creationId xmlns:a16="http://schemas.microsoft.com/office/drawing/2014/main" id="{7930F060-607C-664E-943F-F1CE33C94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3850" y="22066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23" name="Picture 23" descr="Mplain">
              <a:extLst>
                <a:ext uri="{FF2B5EF4-FFF2-40B4-BE49-F238E27FC236}">
                  <a16:creationId xmlns:a16="http://schemas.microsoft.com/office/drawing/2014/main" id="{E511C12D-EF8E-3F43-8FB0-FDEB19752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650" y="25495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24" name="Picture 24" descr="Mplain">
              <a:extLst>
                <a:ext uri="{FF2B5EF4-FFF2-40B4-BE49-F238E27FC236}">
                  <a16:creationId xmlns:a16="http://schemas.microsoft.com/office/drawing/2014/main" id="{243F26F4-4EA3-934A-A805-28C03BC1F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850" y="28924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25" name="Picture 25" descr="Mplain">
              <a:extLst>
                <a:ext uri="{FF2B5EF4-FFF2-40B4-BE49-F238E27FC236}">
                  <a16:creationId xmlns:a16="http://schemas.microsoft.com/office/drawing/2014/main" id="{BA860A67-8BDD-3C41-8204-C36077CD4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350" y="32480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26" name="Picture 26" descr="Mplain">
              <a:extLst>
                <a:ext uri="{FF2B5EF4-FFF2-40B4-BE49-F238E27FC236}">
                  <a16:creationId xmlns:a16="http://schemas.microsoft.com/office/drawing/2014/main" id="{0DF04C47-F9A9-2548-BDFB-FFF2B36A6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350" y="36417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5627" name="Picture 27" descr="Mplain">
              <a:extLst>
                <a:ext uri="{FF2B5EF4-FFF2-40B4-BE49-F238E27FC236}">
                  <a16:creationId xmlns:a16="http://schemas.microsoft.com/office/drawing/2014/main" id="{D2726C24-B35E-C44A-8D77-D4CD81AFA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5450" y="39973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392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46" name="Rectangle 22">
            <a:extLst>
              <a:ext uri="{FF2B5EF4-FFF2-40B4-BE49-F238E27FC236}">
                <a16:creationId xmlns:a16="http://schemas.microsoft.com/office/drawing/2014/main" id="{76E191A0-FB97-0B42-A5B5-99BCC6EFF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OSPF Flooding Issue…</a:t>
            </a:r>
          </a:p>
        </p:txBody>
      </p:sp>
      <p:sp>
        <p:nvSpPr>
          <p:cNvPr id="1306647" name="Rectangle 23">
            <a:extLst>
              <a:ext uri="{FF2B5EF4-FFF2-40B4-BE49-F238E27FC236}">
                <a16:creationId xmlns:a16="http://schemas.microsoft.com/office/drawing/2014/main" id="{892C6205-795B-A140-A9CA-EC01DB65B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95347"/>
            <a:ext cx="10515600" cy="43816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Core router had LSA to send out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Transmitted to all adjacent routers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Stub routers all forwarded the LSA to their neighbors…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AC6DD5-4264-C04F-A06C-29B91C295CF4}"/>
              </a:ext>
            </a:extLst>
          </p:cNvPr>
          <p:cNvGrpSpPr/>
          <p:nvPr/>
        </p:nvGrpSpPr>
        <p:grpSpPr>
          <a:xfrm>
            <a:off x="3620816" y="2758223"/>
            <a:ext cx="4794250" cy="2455863"/>
            <a:chOff x="3652838" y="2295526"/>
            <a:chExt cx="4794250" cy="2455863"/>
          </a:xfrm>
        </p:grpSpPr>
        <p:sp>
          <p:nvSpPr>
            <p:cNvPr id="1306626" name="Line 2">
              <a:extLst>
                <a:ext uri="{FF2B5EF4-FFF2-40B4-BE49-F238E27FC236}">
                  <a16:creationId xmlns:a16="http://schemas.microsoft.com/office/drawing/2014/main" id="{ED11A999-4928-FD4F-B386-633364492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18200" y="2540000"/>
              <a:ext cx="1943100" cy="134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27" name="Line 3">
              <a:extLst>
                <a:ext uri="{FF2B5EF4-FFF2-40B4-BE49-F238E27FC236}">
                  <a16:creationId xmlns:a16="http://schemas.microsoft.com/office/drawing/2014/main" id="{90D64BCB-ACD4-5746-B9C6-FF5CE2F29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81700" y="2844800"/>
              <a:ext cx="1981200" cy="11049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28" name="Line 4">
              <a:extLst>
                <a:ext uri="{FF2B5EF4-FFF2-40B4-BE49-F238E27FC236}">
                  <a16:creationId xmlns:a16="http://schemas.microsoft.com/office/drawing/2014/main" id="{8D61A1E5-6E04-3841-BC07-F0DA84307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5200" y="3225800"/>
              <a:ext cx="1917700" cy="7747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29" name="Line 5">
              <a:extLst>
                <a:ext uri="{FF2B5EF4-FFF2-40B4-BE49-F238E27FC236}">
                  <a16:creationId xmlns:a16="http://schemas.microsoft.com/office/drawing/2014/main" id="{A0A09B74-EB5C-9B4B-BB0C-83994DC83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96000" y="4229100"/>
              <a:ext cx="1930400" cy="3429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0" name="Line 6">
              <a:extLst>
                <a:ext uri="{FF2B5EF4-FFF2-40B4-BE49-F238E27FC236}">
                  <a16:creationId xmlns:a16="http://schemas.microsoft.com/office/drawing/2014/main" id="{78B247C1-FADD-BA4D-8A39-06FECC90F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0600" y="3848100"/>
              <a:ext cx="2070100" cy="2667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1" name="Line 7">
              <a:extLst>
                <a:ext uri="{FF2B5EF4-FFF2-40B4-BE49-F238E27FC236}">
                  <a16:creationId xmlns:a16="http://schemas.microsoft.com/office/drawing/2014/main" id="{279CE676-532B-B44B-B5C6-6F17DDBF2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4100" y="4178300"/>
              <a:ext cx="1981200" cy="381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2" name="Line 8">
              <a:extLst>
                <a:ext uri="{FF2B5EF4-FFF2-40B4-BE49-F238E27FC236}">
                  <a16:creationId xmlns:a16="http://schemas.microsoft.com/office/drawing/2014/main" id="{F73B6F50-9EAD-BC41-BE2E-4E1A36498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3300" y="3530600"/>
              <a:ext cx="1968500" cy="5207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3" name="Line 9">
              <a:extLst>
                <a:ext uri="{FF2B5EF4-FFF2-40B4-BE49-F238E27FC236}">
                  <a16:creationId xmlns:a16="http://schemas.microsoft.com/office/drawing/2014/main" id="{39A93999-FA53-8041-9DD3-C56E67B92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08700" y="3073400"/>
              <a:ext cx="1879600" cy="76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4" name="Line 10">
              <a:extLst>
                <a:ext uri="{FF2B5EF4-FFF2-40B4-BE49-F238E27FC236}">
                  <a16:creationId xmlns:a16="http://schemas.microsoft.com/office/drawing/2014/main" id="{3639C270-C0DE-6943-AF2A-8F6009132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56300" y="3327400"/>
              <a:ext cx="2095500" cy="1193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5" name="Line 11">
              <a:extLst>
                <a:ext uri="{FF2B5EF4-FFF2-40B4-BE49-F238E27FC236}">
                  <a16:creationId xmlns:a16="http://schemas.microsoft.com/office/drawing/2014/main" id="{63B2695B-D8C5-0649-801E-89FE85AED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2463800"/>
              <a:ext cx="1803400" cy="431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6" name="Line 12">
              <a:extLst>
                <a:ext uri="{FF2B5EF4-FFF2-40B4-BE49-F238E27FC236}">
                  <a16:creationId xmlns:a16="http://schemas.microsoft.com/office/drawing/2014/main" id="{A88195BA-3CDB-0147-A452-E8A273062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3300" y="2819400"/>
              <a:ext cx="1854200" cy="1651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7" name="Line 13">
              <a:extLst>
                <a:ext uri="{FF2B5EF4-FFF2-40B4-BE49-F238E27FC236}">
                  <a16:creationId xmlns:a16="http://schemas.microsoft.com/office/drawing/2014/main" id="{0CF2ECF7-6934-CF4E-9061-95C29C5BF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83300" y="3200400"/>
              <a:ext cx="2057400" cy="6223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8" name="Line 14">
              <a:extLst>
                <a:ext uri="{FF2B5EF4-FFF2-40B4-BE49-F238E27FC236}">
                  <a16:creationId xmlns:a16="http://schemas.microsoft.com/office/drawing/2014/main" id="{E59EA8CC-E8D4-254F-AE22-583B35AF8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08700" y="3136900"/>
              <a:ext cx="1955800" cy="3429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39" name="Line 15">
              <a:extLst>
                <a:ext uri="{FF2B5EF4-FFF2-40B4-BE49-F238E27FC236}">
                  <a16:creationId xmlns:a16="http://schemas.microsoft.com/office/drawing/2014/main" id="{4BB701F0-B9AF-2B44-BEE0-75A922824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32500" y="3263900"/>
              <a:ext cx="2095500" cy="914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40" name="Line 16">
              <a:extLst>
                <a:ext uri="{FF2B5EF4-FFF2-40B4-BE49-F238E27FC236}">
                  <a16:creationId xmlns:a16="http://schemas.microsoft.com/office/drawing/2014/main" id="{054DE429-5AFF-244E-BA52-836593C90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3073400"/>
              <a:ext cx="1511300" cy="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41" name="Line 17">
              <a:extLst>
                <a:ext uri="{FF2B5EF4-FFF2-40B4-BE49-F238E27FC236}">
                  <a16:creationId xmlns:a16="http://schemas.microsoft.com/office/drawing/2014/main" id="{714F00E1-3BC4-6145-AAD5-F1DD1D5D1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3238500"/>
              <a:ext cx="0" cy="68580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42" name="Line 18">
              <a:extLst>
                <a:ext uri="{FF2B5EF4-FFF2-40B4-BE49-F238E27FC236}">
                  <a16:creationId xmlns:a16="http://schemas.microsoft.com/office/drawing/2014/main" id="{8BD35231-BFC6-FC49-BD26-B323A602D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4140200"/>
              <a:ext cx="1485900" cy="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43" name="Line 19">
              <a:extLst>
                <a:ext uri="{FF2B5EF4-FFF2-40B4-BE49-F238E27FC236}">
                  <a16:creationId xmlns:a16="http://schemas.microsoft.com/office/drawing/2014/main" id="{898C0D29-C792-3A4B-A316-F267A5039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100" y="3302000"/>
              <a:ext cx="0" cy="68580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44" name="Line 20">
              <a:extLst>
                <a:ext uri="{FF2B5EF4-FFF2-40B4-BE49-F238E27FC236}">
                  <a16:creationId xmlns:a16="http://schemas.microsoft.com/office/drawing/2014/main" id="{68D43879-4F59-814F-895E-17C807D38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900" y="3225800"/>
              <a:ext cx="1447800" cy="77470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45" name="Line 21">
              <a:extLst>
                <a:ext uri="{FF2B5EF4-FFF2-40B4-BE49-F238E27FC236}">
                  <a16:creationId xmlns:a16="http://schemas.microsoft.com/office/drawing/2014/main" id="{EACA8F17-6FD7-334B-A55B-9B4206639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200" y="3213100"/>
              <a:ext cx="1498600" cy="774700"/>
            </a:xfrm>
            <a:prstGeom prst="line">
              <a:avLst/>
            </a:prstGeom>
            <a:noFill/>
            <a:ln w="889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06648" name="Picture 24" descr="Mplain">
              <a:extLst>
                <a:ext uri="{FF2B5EF4-FFF2-40B4-BE49-F238E27FC236}">
                  <a16:creationId xmlns:a16="http://schemas.microsoft.com/office/drawing/2014/main" id="{8943F73F-2488-7441-8588-987B22BF7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450" y="22955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49" name="Picture 25" descr="Mplain">
              <a:extLst>
                <a:ext uri="{FF2B5EF4-FFF2-40B4-BE49-F238E27FC236}">
                  <a16:creationId xmlns:a16="http://schemas.microsoft.com/office/drawing/2014/main" id="{A9D01FD0-EAAF-D04A-BB98-0CEB0C4FA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713" y="2754313"/>
              <a:ext cx="6794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0" name="Picture 26" descr="Mplain">
              <a:extLst>
                <a:ext uri="{FF2B5EF4-FFF2-40B4-BE49-F238E27FC236}">
                  <a16:creationId xmlns:a16="http://schemas.microsoft.com/office/drawing/2014/main" id="{A98DA197-5D36-7148-A734-E89BBE53B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5763" y="2768600"/>
              <a:ext cx="6794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1" name="Picture 27" descr="Mplain">
              <a:extLst>
                <a:ext uri="{FF2B5EF4-FFF2-40B4-BE49-F238E27FC236}">
                  <a16:creationId xmlns:a16="http://schemas.microsoft.com/office/drawing/2014/main" id="{9F76A8A3-9B7D-3A46-A41E-77C55DE4C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5763" y="3814763"/>
              <a:ext cx="6794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2" name="Picture 28" descr="Mplain">
              <a:extLst>
                <a:ext uri="{FF2B5EF4-FFF2-40B4-BE49-F238E27FC236}">
                  <a16:creationId xmlns:a16="http://schemas.microsoft.com/office/drawing/2014/main" id="{F3F646D8-6ADC-5141-BAA9-F0ACCC5FE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838" y="3829050"/>
              <a:ext cx="6794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3" name="Picture 29" descr="Mplain">
              <a:extLst>
                <a:ext uri="{FF2B5EF4-FFF2-40B4-BE49-F238E27FC236}">
                  <a16:creationId xmlns:a16="http://schemas.microsoft.com/office/drawing/2014/main" id="{DD820E79-7AB0-6248-B9E3-D828B69DA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0" y="26257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4" name="Picture 30" descr="Mplain">
              <a:extLst>
                <a:ext uri="{FF2B5EF4-FFF2-40B4-BE49-F238E27FC236}">
                  <a16:creationId xmlns:a16="http://schemas.microsoft.com/office/drawing/2014/main" id="{9E471772-A9F1-2844-9080-9DC1AA777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550" y="29686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5" name="Picture 31" descr="Mplain">
              <a:extLst>
                <a:ext uri="{FF2B5EF4-FFF2-40B4-BE49-F238E27FC236}">
                  <a16:creationId xmlns:a16="http://schemas.microsoft.com/office/drawing/2014/main" id="{79C8BF08-0285-914C-8A91-550D1325B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750" y="33115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6" name="Picture 32" descr="Mplain">
              <a:extLst>
                <a:ext uri="{FF2B5EF4-FFF2-40B4-BE49-F238E27FC236}">
                  <a16:creationId xmlns:a16="http://schemas.microsoft.com/office/drawing/2014/main" id="{CF02B0BC-3646-1846-B49E-1422B8B1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250" y="36671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7" name="Picture 33" descr="Mplain">
              <a:extLst>
                <a:ext uri="{FF2B5EF4-FFF2-40B4-BE49-F238E27FC236}">
                  <a16:creationId xmlns:a16="http://schemas.microsoft.com/office/drawing/2014/main" id="{18709326-F9E5-B24D-873D-0EC4966CE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250" y="40608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6658" name="Picture 34" descr="Mplain">
              <a:extLst>
                <a:ext uri="{FF2B5EF4-FFF2-40B4-BE49-F238E27FC236}">
                  <a16:creationId xmlns:a16="http://schemas.microsoft.com/office/drawing/2014/main" id="{9A629A07-C029-004F-BE5B-C48BA11ED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7350" y="4416426"/>
              <a:ext cx="350838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6659" name="Line 35">
              <a:extLst>
                <a:ext uri="{FF2B5EF4-FFF2-40B4-BE49-F238E27FC236}">
                  <a16:creationId xmlns:a16="http://schemas.microsoft.com/office/drawing/2014/main" id="{5CA50120-C358-824A-8290-2968F2016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51550" y="2590801"/>
              <a:ext cx="755650" cy="18732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0" name="Line 36">
              <a:extLst>
                <a:ext uri="{FF2B5EF4-FFF2-40B4-BE49-F238E27FC236}">
                  <a16:creationId xmlns:a16="http://schemas.microsoft.com/office/drawing/2014/main" id="{20D9AC42-6A51-684F-BD48-40D4921B7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3951" y="2825750"/>
              <a:ext cx="790575" cy="952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1" name="Line 37">
              <a:extLst>
                <a:ext uri="{FF2B5EF4-FFF2-40B4-BE49-F238E27FC236}">
                  <a16:creationId xmlns:a16="http://schemas.microsoft.com/office/drawing/2014/main" id="{07DFF139-C801-B044-AD91-E213E8E5F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6501" y="3025775"/>
              <a:ext cx="815975" cy="19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2" name="Line 38">
              <a:extLst>
                <a:ext uri="{FF2B5EF4-FFF2-40B4-BE49-F238E27FC236}">
                  <a16:creationId xmlns:a16="http://schemas.microsoft.com/office/drawing/2014/main" id="{4A1B9F89-60F1-7047-B2D4-2578B7DE2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3500" y="3140075"/>
              <a:ext cx="711200" cy="889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3" name="Line 39">
              <a:extLst>
                <a:ext uri="{FF2B5EF4-FFF2-40B4-BE49-F238E27FC236}">
                  <a16:creationId xmlns:a16="http://schemas.microsoft.com/office/drawing/2014/main" id="{4C23461D-BF3A-BD48-A3BE-B3EE85392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7625" y="3254376"/>
              <a:ext cx="704850" cy="16827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4" name="Line 40">
              <a:extLst>
                <a:ext uri="{FF2B5EF4-FFF2-40B4-BE49-F238E27FC236}">
                  <a16:creationId xmlns:a16="http://schemas.microsoft.com/office/drawing/2014/main" id="{F63AFDD1-8FDC-0C4E-8088-CE428723D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1751" y="3371850"/>
              <a:ext cx="663575" cy="2476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5" name="Line 41">
              <a:extLst>
                <a:ext uri="{FF2B5EF4-FFF2-40B4-BE49-F238E27FC236}">
                  <a16:creationId xmlns:a16="http://schemas.microsoft.com/office/drawing/2014/main" id="{E306DA92-2D06-384E-B439-08E00096C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6825" y="3498851"/>
              <a:ext cx="552450" cy="28257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6" name="Line 42">
              <a:extLst>
                <a:ext uri="{FF2B5EF4-FFF2-40B4-BE49-F238E27FC236}">
                  <a16:creationId xmlns:a16="http://schemas.microsoft.com/office/drawing/2014/main" id="{6B125FF6-E147-2040-AE39-0C62F1C88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1525" y="3448050"/>
              <a:ext cx="0" cy="3302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7" name="Line 43">
              <a:extLst>
                <a:ext uri="{FF2B5EF4-FFF2-40B4-BE49-F238E27FC236}">
                  <a16:creationId xmlns:a16="http://schemas.microsoft.com/office/drawing/2014/main" id="{A428CBCB-ABF8-F64B-92F9-36BBE6584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7125" y="3206750"/>
              <a:ext cx="482600" cy="2349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8" name="Line 44">
              <a:extLst>
                <a:ext uri="{FF2B5EF4-FFF2-40B4-BE49-F238E27FC236}">
                  <a16:creationId xmlns:a16="http://schemas.microsoft.com/office/drawing/2014/main" id="{8AAB6624-6AE3-CB41-A7D0-8B34D5367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21250" y="2962276"/>
              <a:ext cx="520700" cy="317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669" name="Rectangle 45">
              <a:extLst>
                <a:ext uri="{FF2B5EF4-FFF2-40B4-BE49-F238E27FC236}">
                  <a16:creationId xmlns:a16="http://schemas.microsoft.com/office/drawing/2014/main" id="{B3DCBC6F-A3AF-0245-8CC8-D310D809F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2390776"/>
              <a:ext cx="1181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LSAs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65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Line 2">
            <a:extLst>
              <a:ext uri="{FF2B5EF4-FFF2-40B4-BE49-F238E27FC236}">
                <a16:creationId xmlns:a16="http://schemas.microsoft.com/office/drawing/2014/main" id="{1657C8E4-A7B0-174D-A979-B3B8E22B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8200" y="2540000"/>
            <a:ext cx="1943100" cy="134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1" name="Line 3">
            <a:extLst>
              <a:ext uri="{FF2B5EF4-FFF2-40B4-BE49-F238E27FC236}">
                <a16:creationId xmlns:a16="http://schemas.microsoft.com/office/drawing/2014/main" id="{C7DD21B1-DFAF-B042-B106-E99E71C450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1700" y="2844800"/>
            <a:ext cx="1981200" cy="1104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2" name="Line 4">
            <a:extLst>
              <a:ext uri="{FF2B5EF4-FFF2-40B4-BE49-F238E27FC236}">
                <a16:creationId xmlns:a16="http://schemas.microsoft.com/office/drawing/2014/main" id="{3A5687A8-F7A0-2B45-9889-2C2779236D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200" y="3225800"/>
            <a:ext cx="1917700" cy="774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3" name="Line 5">
            <a:extLst>
              <a:ext uri="{FF2B5EF4-FFF2-40B4-BE49-F238E27FC236}">
                <a16:creationId xmlns:a16="http://schemas.microsoft.com/office/drawing/2014/main" id="{0201C837-DA2A-B84B-BF20-05C0B84EF2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4229100"/>
            <a:ext cx="1930400" cy="342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4" name="Line 6">
            <a:extLst>
              <a:ext uri="{FF2B5EF4-FFF2-40B4-BE49-F238E27FC236}">
                <a16:creationId xmlns:a16="http://schemas.microsoft.com/office/drawing/2014/main" id="{181850BF-076D-B341-840D-037D0052A7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0600" y="3848100"/>
            <a:ext cx="2070100" cy="266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5" name="Line 7">
            <a:extLst>
              <a:ext uri="{FF2B5EF4-FFF2-40B4-BE49-F238E27FC236}">
                <a16:creationId xmlns:a16="http://schemas.microsoft.com/office/drawing/2014/main" id="{59773ECC-47EB-EE45-BB0B-CD012EB046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4100" y="4178300"/>
            <a:ext cx="1981200" cy="38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6" name="Line 8">
            <a:extLst>
              <a:ext uri="{FF2B5EF4-FFF2-40B4-BE49-F238E27FC236}">
                <a16:creationId xmlns:a16="http://schemas.microsoft.com/office/drawing/2014/main" id="{28121C71-34D0-304D-8DBE-B9428C465C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30600"/>
            <a:ext cx="1968500" cy="520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7" name="Line 9">
            <a:extLst>
              <a:ext uri="{FF2B5EF4-FFF2-40B4-BE49-F238E27FC236}">
                <a16:creationId xmlns:a16="http://schemas.microsoft.com/office/drawing/2014/main" id="{0A12F572-7F2A-404E-AC36-33522FBEF2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8700" y="3073400"/>
            <a:ext cx="18796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8" name="Line 10">
            <a:extLst>
              <a:ext uri="{FF2B5EF4-FFF2-40B4-BE49-F238E27FC236}">
                <a16:creationId xmlns:a16="http://schemas.microsoft.com/office/drawing/2014/main" id="{0147C20B-8956-5A40-B140-3648C4E234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56300" y="3327400"/>
            <a:ext cx="2095500" cy="1193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59" name="Line 11">
            <a:extLst>
              <a:ext uri="{FF2B5EF4-FFF2-40B4-BE49-F238E27FC236}">
                <a16:creationId xmlns:a16="http://schemas.microsoft.com/office/drawing/2014/main" id="{D2C5CD0F-EB52-3949-A0C9-B6967575A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463800"/>
            <a:ext cx="1803400" cy="43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0" name="Line 12">
            <a:extLst>
              <a:ext uri="{FF2B5EF4-FFF2-40B4-BE49-F238E27FC236}">
                <a16:creationId xmlns:a16="http://schemas.microsoft.com/office/drawing/2014/main" id="{7B095EC0-E7EA-FF4A-BAEB-AC3B47223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2819400"/>
            <a:ext cx="1854200" cy="165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1" name="Line 13">
            <a:extLst>
              <a:ext uri="{FF2B5EF4-FFF2-40B4-BE49-F238E27FC236}">
                <a16:creationId xmlns:a16="http://schemas.microsoft.com/office/drawing/2014/main" id="{9D479586-1B27-724B-91BB-DE86E6344F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3300" y="3200400"/>
            <a:ext cx="2057400" cy="622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2" name="Line 14">
            <a:extLst>
              <a:ext uri="{FF2B5EF4-FFF2-40B4-BE49-F238E27FC236}">
                <a16:creationId xmlns:a16="http://schemas.microsoft.com/office/drawing/2014/main" id="{49E947E4-DBA0-7B4C-9E0E-1A1F018C1D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8700" y="3136900"/>
            <a:ext cx="1955800" cy="342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3" name="Line 15">
            <a:extLst>
              <a:ext uri="{FF2B5EF4-FFF2-40B4-BE49-F238E27FC236}">
                <a16:creationId xmlns:a16="http://schemas.microsoft.com/office/drawing/2014/main" id="{9B2CE099-1440-6146-AD38-CD6BA72051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2500" y="3263900"/>
            <a:ext cx="20955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4" name="Line 16">
            <a:extLst>
              <a:ext uri="{FF2B5EF4-FFF2-40B4-BE49-F238E27FC236}">
                <a16:creationId xmlns:a16="http://schemas.microsoft.com/office/drawing/2014/main" id="{6A04D75E-A089-EE49-BB14-674506762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073400"/>
            <a:ext cx="1511300" cy="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5" name="Line 17">
            <a:extLst>
              <a:ext uri="{FF2B5EF4-FFF2-40B4-BE49-F238E27FC236}">
                <a16:creationId xmlns:a16="http://schemas.microsoft.com/office/drawing/2014/main" id="{03F19C58-AE4B-2D42-94CD-4B2A9C232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3238500"/>
            <a:ext cx="0" cy="68580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6" name="Line 18">
            <a:extLst>
              <a:ext uri="{FF2B5EF4-FFF2-40B4-BE49-F238E27FC236}">
                <a16:creationId xmlns:a16="http://schemas.microsoft.com/office/drawing/2014/main" id="{33261E20-B209-0C4B-9A1E-3416557F8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140200"/>
            <a:ext cx="1485900" cy="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7" name="Line 19">
            <a:extLst>
              <a:ext uri="{FF2B5EF4-FFF2-40B4-BE49-F238E27FC236}">
                <a16:creationId xmlns:a16="http://schemas.microsoft.com/office/drawing/2014/main" id="{25FDFA67-06AA-A14D-A8B4-ED94FFF9B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3302000"/>
            <a:ext cx="0" cy="68580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8" name="Line 20">
            <a:extLst>
              <a:ext uri="{FF2B5EF4-FFF2-40B4-BE49-F238E27FC236}">
                <a16:creationId xmlns:a16="http://schemas.microsoft.com/office/drawing/2014/main" id="{5732C4B2-4AC1-A142-8EE2-497997DC4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3225800"/>
            <a:ext cx="1447800" cy="77470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69" name="Line 21">
            <a:extLst>
              <a:ext uri="{FF2B5EF4-FFF2-40B4-BE49-F238E27FC236}">
                <a16:creationId xmlns:a16="http://schemas.microsoft.com/office/drawing/2014/main" id="{3F351818-B32E-D240-8CAF-4519ACFEB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3213100"/>
            <a:ext cx="1498600" cy="774700"/>
          </a:xfrm>
          <a:prstGeom prst="line">
            <a:avLst/>
          </a:prstGeom>
          <a:noFill/>
          <a:ln w="889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70" name="Rectangle 22">
            <a:extLst>
              <a:ext uri="{FF2B5EF4-FFF2-40B4-BE49-F238E27FC236}">
                <a16:creationId xmlns:a16="http://schemas.microsoft.com/office/drawing/2014/main" id="{035F1B25-1806-994D-882C-9E6775869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OSPF Issue…</a:t>
            </a:r>
          </a:p>
        </p:txBody>
      </p:sp>
      <p:sp>
        <p:nvSpPr>
          <p:cNvPr id="1307671" name="Rectangle 23">
            <a:extLst>
              <a:ext uri="{FF2B5EF4-FFF2-40B4-BE49-F238E27FC236}">
                <a16:creationId xmlns:a16="http://schemas.microsoft.com/office/drawing/2014/main" id="{E6229C11-AD0A-4341-84CA-1AE6E08A9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Result: Other core router was overwhelmed with LSAs forwarded by stub routers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Lesson: Buffering and discarding duplicate LSAs is a difficult part of OSPF/IS-IS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 one predicted this</a:t>
            </a:r>
          </a:p>
        </p:txBody>
      </p:sp>
      <p:pic>
        <p:nvPicPr>
          <p:cNvPr id="1307672" name="Picture 24" descr="Mplain">
            <a:extLst>
              <a:ext uri="{FF2B5EF4-FFF2-40B4-BE49-F238E27FC236}">
                <a16:creationId xmlns:a16="http://schemas.microsoft.com/office/drawing/2014/main" id="{AF14848A-03B0-1A4B-BCF1-98018D42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22955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73" name="Picture 25" descr="Mplain">
            <a:extLst>
              <a:ext uri="{FF2B5EF4-FFF2-40B4-BE49-F238E27FC236}">
                <a16:creationId xmlns:a16="http://schemas.microsoft.com/office/drawing/2014/main" id="{A70927D0-50B8-1E44-92AB-65D7C6EA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275431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74" name="Picture 26" descr="Mplain">
            <a:extLst>
              <a:ext uri="{FF2B5EF4-FFF2-40B4-BE49-F238E27FC236}">
                <a16:creationId xmlns:a16="http://schemas.microsoft.com/office/drawing/2014/main" id="{8977A768-E4EF-9540-96C8-4CAE4E69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2768600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75" name="Picture 27" descr="Mplain">
            <a:extLst>
              <a:ext uri="{FF2B5EF4-FFF2-40B4-BE49-F238E27FC236}">
                <a16:creationId xmlns:a16="http://schemas.microsoft.com/office/drawing/2014/main" id="{5690CC77-260F-9E4A-815E-F9007C7B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63" y="381476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76" name="Picture 28" descr="Mplain">
            <a:extLst>
              <a:ext uri="{FF2B5EF4-FFF2-40B4-BE49-F238E27FC236}">
                <a16:creationId xmlns:a16="http://schemas.microsoft.com/office/drawing/2014/main" id="{BDEE8DB7-5C28-A44A-A053-F3EBE088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3829050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77" name="Picture 29" descr="Mplain">
            <a:extLst>
              <a:ext uri="{FF2B5EF4-FFF2-40B4-BE49-F238E27FC236}">
                <a16:creationId xmlns:a16="http://schemas.microsoft.com/office/drawing/2014/main" id="{63FD6996-E7B5-8F43-9018-B08E51E3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26257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78" name="Picture 30" descr="Mplain">
            <a:extLst>
              <a:ext uri="{FF2B5EF4-FFF2-40B4-BE49-F238E27FC236}">
                <a16:creationId xmlns:a16="http://schemas.microsoft.com/office/drawing/2014/main" id="{C14C9CA6-E8E8-5741-BCE6-6DBEDAA9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9686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79" name="Picture 31" descr="Mplain">
            <a:extLst>
              <a:ext uri="{FF2B5EF4-FFF2-40B4-BE49-F238E27FC236}">
                <a16:creationId xmlns:a16="http://schemas.microsoft.com/office/drawing/2014/main" id="{CE125606-BEBD-0240-8106-A70EE831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33115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80" name="Picture 32" descr="Mplain">
            <a:extLst>
              <a:ext uri="{FF2B5EF4-FFF2-40B4-BE49-F238E27FC236}">
                <a16:creationId xmlns:a16="http://schemas.microsoft.com/office/drawing/2014/main" id="{CEBB3E59-3E47-E24B-8397-D3F6BA1D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36671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81" name="Picture 33" descr="Mplain">
            <a:extLst>
              <a:ext uri="{FF2B5EF4-FFF2-40B4-BE49-F238E27FC236}">
                <a16:creationId xmlns:a16="http://schemas.microsoft.com/office/drawing/2014/main" id="{A86A417D-6A1E-F947-9221-EC48EB924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40608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7682" name="Picture 34" descr="Mplain">
            <a:extLst>
              <a:ext uri="{FF2B5EF4-FFF2-40B4-BE49-F238E27FC236}">
                <a16:creationId xmlns:a16="http://schemas.microsoft.com/office/drawing/2014/main" id="{E53CC9DA-BB00-6640-BB79-9D530830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4416426"/>
            <a:ext cx="3508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7689" name="Line 41">
            <a:extLst>
              <a:ext uri="{FF2B5EF4-FFF2-40B4-BE49-F238E27FC236}">
                <a16:creationId xmlns:a16="http://schemas.microsoft.com/office/drawing/2014/main" id="{5DA4AAB1-E17F-A24F-B1E5-EE146D516F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9001" y="3498851"/>
            <a:ext cx="377825" cy="2762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0" name="Line 42">
            <a:extLst>
              <a:ext uri="{FF2B5EF4-FFF2-40B4-BE49-F238E27FC236}">
                <a16:creationId xmlns:a16="http://schemas.microsoft.com/office/drawing/2014/main" id="{49869E9B-A306-294A-88AF-B7D81BB6F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1525" y="3448050"/>
            <a:ext cx="0" cy="330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1" name="Line 43">
            <a:extLst>
              <a:ext uri="{FF2B5EF4-FFF2-40B4-BE49-F238E27FC236}">
                <a16:creationId xmlns:a16="http://schemas.microsoft.com/office/drawing/2014/main" id="{85E13C96-7692-2648-BB76-CEAE378B7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613150"/>
            <a:ext cx="508000" cy="254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2" name="Line 44">
            <a:extLst>
              <a:ext uri="{FF2B5EF4-FFF2-40B4-BE49-F238E27FC236}">
                <a16:creationId xmlns:a16="http://schemas.microsoft.com/office/drawing/2014/main" id="{251A179F-A182-3940-A316-091A93619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750" y="4041775"/>
            <a:ext cx="4953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3" name="Rectangle 45">
            <a:extLst>
              <a:ext uri="{FF2B5EF4-FFF2-40B4-BE49-F238E27FC236}">
                <a16:creationId xmlns:a16="http://schemas.microsoft.com/office/drawing/2014/main" id="{E6A5E57F-56B2-FF42-A29C-7A1CC4D9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438651"/>
            <a:ext cx="1181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LSAs</a:t>
            </a:r>
          </a:p>
        </p:txBody>
      </p:sp>
      <p:sp>
        <p:nvSpPr>
          <p:cNvPr id="1307694" name="Line 46">
            <a:extLst>
              <a:ext uri="{FF2B5EF4-FFF2-40B4-BE49-F238E27FC236}">
                <a16:creationId xmlns:a16="http://schemas.microsoft.com/office/drawing/2014/main" id="{7C47ACDB-4177-D041-ACAD-B7FDCFD10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6475" y="3619500"/>
            <a:ext cx="387350" cy="2222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5" name="Line 47">
            <a:extLst>
              <a:ext uri="{FF2B5EF4-FFF2-40B4-BE49-F238E27FC236}">
                <a16:creationId xmlns:a16="http://schemas.microsoft.com/office/drawing/2014/main" id="{B91FEE00-F7DB-8B4B-A09C-5BCF38922B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3001" y="3721101"/>
            <a:ext cx="371475" cy="16827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6" name="Line 48">
            <a:extLst>
              <a:ext uri="{FF2B5EF4-FFF2-40B4-BE49-F238E27FC236}">
                <a16:creationId xmlns:a16="http://schemas.microsoft.com/office/drawing/2014/main" id="{8E375469-E47E-D244-B561-35B416FE9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2376" y="3851276"/>
            <a:ext cx="403225" cy="1111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7" name="Line 49">
            <a:extLst>
              <a:ext uri="{FF2B5EF4-FFF2-40B4-BE49-F238E27FC236}">
                <a16:creationId xmlns:a16="http://schemas.microsoft.com/office/drawing/2014/main" id="{FC2A38F7-F22B-2347-9CD9-80B92DA88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2700" y="3990976"/>
            <a:ext cx="406400" cy="5397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8" name="Line 50">
            <a:extLst>
              <a:ext uri="{FF2B5EF4-FFF2-40B4-BE49-F238E27FC236}">
                <a16:creationId xmlns:a16="http://schemas.microsoft.com/office/drawing/2014/main" id="{79D6922B-7D78-E048-9BAF-D1EB848C8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2851" y="4133850"/>
            <a:ext cx="40957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7699" name="Line 51">
            <a:extLst>
              <a:ext uri="{FF2B5EF4-FFF2-40B4-BE49-F238E27FC236}">
                <a16:creationId xmlns:a16="http://schemas.microsoft.com/office/drawing/2014/main" id="{FC013CE9-8847-7441-ADA6-087D4747A0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0000" y="4244976"/>
            <a:ext cx="387350" cy="4127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C27-8CDB-B145-8893-8C1579B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Issue with IP over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89A1-739B-F247-B555-74A781B5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67"/>
            <a:ext cx="10515600" cy="1349896"/>
          </a:xfrm>
        </p:spPr>
        <p:txBody>
          <a:bodyPr>
            <a:normAutofit/>
          </a:bodyPr>
          <a:lstStyle/>
          <a:p>
            <a:r>
              <a:rPr lang="en-US" dirty="0"/>
              <a:t>Similar issue occur with full mesh of circuits over an ATM core</a:t>
            </a:r>
          </a:p>
          <a:p>
            <a:r>
              <a:rPr lang="en-US" dirty="0"/>
              <a:t>Mesh groups added to deal with this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D236F388-9F16-924D-B5E0-32B7354A7B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8401" y="5354248"/>
            <a:ext cx="1106023" cy="18790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08C49439-B60B-7A4F-A1E1-D444F74E4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9805" y="3488472"/>
            <a:ext cx="104113" cy="154192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250D3ED0-B521-A54B-936B-ECA25981F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764" y="5476794"/>
            <a:ext cx="1368289" cy="8495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9AAE675F-600D-C744-AAD3-AE4B96A773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98824" y="3764697"/>
            <a:ext cx="339725" cy="134809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19594E5D-A826-C842-AD2D-3A09F53202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9271" y="3619148"/>
            <a:ext cx="1851780" cy="185764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2A0680A8-8212-2B4C-B07F-944F57A9B3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7533" y="3164621"/>
            <a:ext cx="1373415" cy="194817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" name="Line 21">
            <a:extLst>
              <a:ext uri="{FF2B5EF4-FFF2-40B4-BE49-F238E27FC236}">
                <a16:creationId xmlns:a16="http://schemas.microsoft.com/office/drawing/2014/main" id="{70B12FEE-638D-A043-B45A-28EB14F61A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31914" y="3315898"/>
            <a:ext cx="36764" cy="203834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47D1434F-AC3E-C14A-83B7-A9B9DC50B9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5035" y="3488472"/>
            <a:ext cx="3409388" cy="172983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Line 21">
            <a:extLst>
              <a:ext uri="{FF2B5EF4-FFF2-40B4-BE49-F238E27FC236}">
                <a16:creationId xmlns:a16="http://schemas.microsoft.com/office/drawing/2014/main" id="{82C61242-CFAD-494B-93AE-2B25511486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9038" y="3038784"/>
            <a:ext cx="1669913" cy="230613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0CEA383F-7C94-1149-B813-17D6B47307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6954" y="5218306"/>
            <a:ext cx="3137469" cy="3042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5" name="Line 21">
            <a:extLst>
              <a:ext uri="{FF2B5EF4-FFF2-40B4-BE49-F238E27FC236}">
                <a16:creationId xmlns:a16="http://schemas.microsoft.com/office/drawing/2014/main" id="{5C0B24F5-8FAD-E44B-BEAF-077828350B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7525" y="3438349"/>
            <a:ext cx="3534792" cy="29591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91B8BBE0-92D4-9B4F-BF20-692BDC9F5A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8890" y="3035414"/>
            <a:ext cx="1321681" cy="493477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249EF4E7-A33D-9C4D-BE82-D6C8CBBCE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4317" y="3864943"/>
            <a:ext cx="3238000" cy="137705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8" name="Line 21">
            <a:extLst>
              <a:ext uri="{FF2B5EF4-FFF2-40B4-BE49-F238E27FC236}">
                <a16:creationId xmlns:a16="http://schemas.microsoft.com/office/drawing/2014/main" id="{D62C123D-3DAE-344A-B370-FBAF0CE89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9411" y="3207806"/>
            <a:ext cx="1595509" cy="200376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Line 21">
            <a:extLst>
              <a:ext uri="{FF2B5EF4-FFF2-40B4-BE49-F238E27FC236}">
                <a16:creationId xmlns:a16="http://schemas.microsoft.com/office/drawing/2014/main" id="{EEF5E435-6078-F24D-A4E0-52CDC06FC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8889" y="3886667"/>
            <a:ext cx="1445827" cy="1499852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26" name="Picture 25" descr="Mplain">
            <a:extLst>
              <a:ext uri="{FF2B5EF4-FFF2-40B4-BE49-F238E27FC236}">
                <a16:creationId xmlns:a16="http://schemas.microsoft.com/office/drawing/2014/main" id="{3DF11267-EFDC-7C42-A59B-51B66AFE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99" y="3116997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Mplain">
            <a:extLst>
              <a:ext uri="{FF2B5EF4-FFF2-40B4-BE49-F238E27FC236}">
                <a16:creationId xmlns:a16="http://schemas.microsoft.com/office/drawing/2014/main" id="{6D2085F2-860E-6846-885C-044A2EF1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04" y="3396572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Mplain">
            <a:extLst>
              <a:ext uri="{FF2B5EF4-FFF2-40B4-BE49-F238E27FC236}">
                <a16:creationId xmlns:a16="http://schemas.microsoft.com/office/drawing/2014/main" id="{23FA766E-81D9-EB4D-99C5-86E0D35B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53" y="2668199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Mplain">
            <a:extLst>
              <a:ext uri="{FF2B5EF4-FFF2-40B4-BE49-F238E27FC236}">
                <a16:creationId xmlns:a16="http://schemas.microsoft.com/office/drawing/2014/main" id="{F3F7EF1D-79C3-1F4A-A7A5-903088A3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4" y="5112793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 descr="Mplain">
            <a:extLst>
              <a:ext uri="{FF2B5EF4-FFF2-40B4-BE49-F238E27FC236}">
                <a16:creationId xmlns:a16="http://schemas.microsoft.com/office/drawing/2014/main" id="{798C30DF-2E38-EC48-AAB1-D34B1693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913" y="5001935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7" descr="Mplain">
            <a:extLst>
              <a:ext uri="{FF2B5EF4-FFF2-40B4-BE49-F238E27FC236}">
                <a16:creationId xmlns:a16="http://schemas.microsoft.com/office/drawing/2014/main" id="{6EF44244-0165-B641-9EFA-7923A0F2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053" y="5354248"/>
            <a:ext cx="67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5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1386</Words>
  <Application>Microsoft Macintosh PowerPoint</Application>
  <PresentationFormat>Widescreen</PresentationFormat>
  <Paragraphs>214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Franklin Gothic Book</vt:lpstr>
      <vt:lpstr>Tahoma</vt:lpstr>
      <vt:lpstr>Office Theme</vt:lpstr>
      <vt:lpstr>Some Lessons from History</vt:lpstr>
      <vt:lpstr>Lessons from History</vt:lpstr>
      <vt:lpstr>Arpanet Collapse (early 1980's)</vt:lpstr>
      <vt:lpstr>Arpanet Collapse (early 1980's)</vt:lpstr>
      <vt:lpstr>OSPF Flooding Issue (early 1990’s)</vt:lpstr>
      <vt:lpstr>OSPF Flooding Issue…</vt:lpstr>
      <vt:lpstr>OSPF Flooding Issue…</vt:lpstr>
      <vt:lpstr>OSPF Issue…</vt:lpstr>
      <vt:lpstr>Flooding Issue with IP over ATM</vt:lpstr>
      <vt:lpstr>Lost Hellos (~1992)</vt:lpstr>
      <vt:lpstr>Lost Hellos…</vt:lpstr>
      <vt:lpstr>ATM Switches, mid 1990's</vt:lpstr>
      <vt:lpstr>IP Nets: DDoS Attacks</vt:lpstr>
      <vt:lpstr>Slammer, January 2003</vt:lpstr>
      <vt:lpstr>Solution: Prioritize Hellos + …</vt:lpstr>
      <vt:lpstr>Invalid Update Issue</vt:lpstr>
      <vt:lpstr>Invalid Update Issue,…</vt:lpstr>
      <vt:lpstr>Distance Vector (RIP) Count to Infinity</vt:lpstr>
      <vt:lpstr>Distance Vector (RIP) Count to Infinity</vt:lpstr>
      <vt:lpstr>Delay Based Routing</vt:lpstr>
      <vt:lpstr>Non-deterministic routing</vt:lpstr>
      <vt:lpstr>BGP “wedgies” simple example</vt:lpstr>
      <vt:lpstr>BGP MED Oscillation</vt:lpstr>
      <vt:lpstr>Optional Transitive BGP Attributes</vt:lpstr>
      <vt:lpstr>BGP – a few lessons</vt:lpstr>
      <vt:lpstr>Other examples…</vt:lpstr>
      <vt:lpstr>What To Do With This Information?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Lessons from History</dc:title>
  <dc:creator>Ross Callon</dc:creator>
  <cp:lastModifiedBy>Bruno Rijsman</cp:lastModifiedBy>
  <cp:revision>38</cp:revision>
  <dcterms:created xsi:type="dcterms:W3CDTF">2018-06-19T20:05:24Z</dcterms:created>
  <dcterms:modified xsi:type="dcterms:W3CDTF">2019-11-15T14:57:48Z</dcterms:modified>
</cp:coreProperties>
</file>