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924" r:id="rId2"/>
    <p:sldId id="925" r:id="rId3"/>
    <p:sldId id="926" r:id="rId4"/>
    <p:sldId id="927" r:id="rId5"/>
    <p:sldId id="928" r:id="rId6"/>
    <p:sldId id="929" r:id="rId7"/>
    <p:sldId id="930" r:id="rId8"/>
    <p:sldId id="9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4C2436-A9DB-425E-A9AB-C471D210CD3D}"/>
              </a:ext>
            </a:extLst>
          </p:cNvPr>
          <p:cNvSpPr txBox="1"/>
          <p:nvPr/>
        </p:nvSpPr>
        <p:spPr>
          <a:xfrm>
            <a:off x="3347491" y="0"/>
            <a:ext cx="303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PROGRAMA LÊ-GRAVA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B82B1A-6634-44EA-A33C-9AADBAD404E1}"/>
              </a:ext>
            </a:extLst>
          </p:cNvPr>
          <p:cNvSpPr txBox="1"/>
          <p:nvPr/>
        </p:nvSpPr>
        <p:spPr>
          <a:xfrm>
            <a:off x="318052" y="510783"/>
            <a:ext cx="725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OBJETIVOS: ESTE PROGRAMA GERA UM BACKUP DO ARQUIVO ALUNOS.</a:t>
            </a:r>
          </a:p>
          <a:p>
            <a:pPr marL="342900" indent="-342900">
              <a:buAutoNum type="arabicPeriod"/>
            </a:pPr>
            <a:r>
              <a:rPr lang="pt-BR" dirty="0"/>
              <a:t>MACRO-FLUXO</a:t>
            </a:r>
          </a:p>
        </p:txBody>
      </p:sp>
      <p:sp>
        <p:nvSpPr>
          <p:cNvPr id="4" name="Fluxograma: Dados Armazenados 3">
            <a:extLst>
              <a:ext uri="{FF2B5EF4-FFF2-40B4-BE49-F238E27FC236}">
                <a16:creationId xmlns:a16="http://schemas.microsoft.com/office/drawing/2014/main" id="{6B8E1DD3-47A2-4474-BBBD-EAEE77008610}"/>
              </a:ext>
            </a:extLst>
          </p:cNvPr>
          <p:cNvSpPr/>
          <p:nvPr/>
        </p:nvSpPr>
        <p:spPr>
          <a:xfrm>
            <a:off x="2279373" y="990888"/>
            <a:ext cx="1530626" cy="646331"/>
          </a:xfrm>
          <a:prstGeom prst="flowChartOnlineStora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ALUNOS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0AF477-0264-4909-9EC8-D644B0F60D7C}"/>
              </a:ext>
            </a:extLst>
          </p:cNvPr>
          <p:cNvSpPr/>
          <p:nvPr/>
        </p:nvSpPr>
        <p:spPr>
          <a:xfrm>
            <a:off x="2471528" y="1766282"/>
            <a:ext cx="1152938" cy="5433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PROG001</a:t>
            </a:r>
          </a:p>
        </p:txBody>
      </p:sp>
      <p:sp>
        <p:nvSpPr>
          <p:cNvPr id="6" name="Fluxograma: Dados Armazenados 5">
            <a:extLst>
              <a:ext uri="{FF2B5EF4-FFF2-40B4-BE49-F238E27FC236}">
                <a16:creationId xmlns:a16="http://schemas.microsoft.com/office/drawing/2014/main" id="{660C5410-5F44-4C9A-AFAB-84DD094E3ECA}"/>
              </a:ext>
            </a:extLst>
          </p:cNvPr>
          <p:cNvSpPr/>
          <p:nvPr/>
        </p:nvSpPr>
        <p:spPr>
          <a:xfrm>
            <a:off x="2286000" y="2484211"/>
            <a:ext cx="1530626" cy="646331"/>
          </a:xfrm>
          <a:prstGeom prst="flowChartOnlineStora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BACKALU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68E41F-A9A5-468C-9334-8B135744CA57}"/>
              </a:ext>
            </a:extLst>
          </p:cNvPr>
          <p:cNvSpPr txBox="1"/>
          <p:nvPr/>
        </p:nvSpPr>
        <p:spPr>
          <a:xfrm>
            <a:off x="318053" y="3207896"/>
            <a:ext cx="6202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LAYOUTS.</a:t>
            </a:r>
          </a:p>
          <a:p>
            <a:r>
              <a:rPr lang="pt-BR" dirty="0"/>
              <a:t>    3.1.   ALUNOS (ARQUIVO SEQUENCIAL)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3.2. BACKALU (ARQUIVO SEQUENCIAL)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4. PROCEDIMENTOS</a:t>
            </a:r>
          </a:p>
          <a:p>
            <a:r>
              <a:rPr lang="pt-BR" dirty="0"/>
              <a:t>    ESTE PROGRAMA DEVE GRAVAR TODOS OS REGISTROS DO ARQUIVO “ALUNOS.dat” NO ARQUIVO “BACKALU.dat”.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A8F8345-78A8-41E0-916B-D4D600F6C26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44686" y="1637219"/>
            <a:ext cx="3311" cy="1290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0E32B41-7A33-4F9D-968E-200EB6931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47997" y="2309622"/>
            <a:ext cx="3316" cy="1745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3F03DAF3-EC06-431D-B4EE-17D535971B5D}"/>
              </a:ext>
            </a:extLst>
          </p:cNvPr>
          <p:cNvGraphicFramePr>
            <a:graphicFrameLocks noGrp="1"/>
          </p:cNvGraphicFramePr>
          <p:nvPr/>
        </p:nvGraphicFramePr>
        <p:xfrm>
          <a:off x="1091031" y="3880299"/>
          <a:ext cx="41303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163">
                  <a:extLst>
                    <a:ext uri="{9D8B030D-6E8A-4147-A177-3AD203B41FA5}">
                      <a16:colId xmlns:a16="http://schemas.microsoft.com/office/drawing/2014/main" val="201045832"/>
                    </a:ext>
                  </a:extLst>
                </a:gridCol>
                <a:gridCol w="2065163">
                  <a:extLst>
                    <a:ext uri="{9D8B030D-6E8A-4147-A177-3AD203B41FA5}">
                      <a16:colId xmlns:a16="http://schemas.microsoft.com/office/drawing/2014/main" val="29835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CODALU     9(03)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NOMALU    X(20)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427"/>
                  </a:ext>
                </a:extLst>
              </a:tr>
            </a:tbl>
          </a:graphicData>
        </a:graphic>
      </p:graphicFrame>
      <p:graphicFrame>
        <p:nvGraphicFramePr>
          <p:cNvPr id="11" name="Tabela 2">
            <a:extLst>
              <a:ext uri="{FF2B5EF4-FFF2-40B4-BE49-F238E27FC236}">
                <a16:creationId xmlns:a16="http://schemas.microsoft.com/office/drawing/2014/main" id="{BBF0ADB1-0627-4A0E-8F7D-E721259CAE7A}"/>
              </a:ext>
            </a:extLst>
          </p:cNvPr>
          <p:cNvGraphicFramePr>
            <a:graphicFrameLocks noGrp="1"/>
          </p:cNvGraphicFramePr>
          <p:nvPr/>
        </p:nvGraphicFramePr>
        <p:xfrm>
          <a:off x="1035878" y="4641472"/>
          <a:ext cx="41303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163">
                  <a:extLst>
                    <a:ext uri="{9D8B030D-6E8A-4147-A177-3AD203B41FA5}">
                      <a16:colId xmlns:a16="http://schemas.microsoft.com/office/drawing/2014/main" val="201045832"/>
                    </a:ext>
                  </a:extLst>
                </a:gridCol>
                <a:gridCol w="2065163">
                  <a:extLst>
                    <a:ext uri="{9D8B030D-6E8A-4147-A177-3AD203B41FA5}">
                      <a16:colId xmlns:a16="http://schemas.microsoft.com/office/drawing/2014/main" val="29835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BKCODALU     9(03)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BKNOMALU    X(20)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69C9E225-4049-4B7A-ADA5-7019F2C2B07A}"/>
              </a:ext>
            </a:extLst>
          </p:cNvPr>
          <p:cNvSpPr/>
          <p:nvPr/>
        </p:nvSpPr>
        <p:spPr>
          <a:xfrm>
            <a:off x="2053966" y="95789"/>
            <a:ext cx="8428504" cy="666282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7834E1-B2B8-45DF-AF13-B3E985BCDB5F}"/>
              </a:ext>
            </a:extLst>
          </p:cNvPr>
          <p:cNvSpPr txBox="1"/>
          <p:nvPr/>
        </p:nvSpPr>
        <p:spPr>
          <a:xfrm>
            <a:off x="3066301" y="3059668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ALUNOS.dat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AF7315-5BB0-435D-B29F-24ED24BED125}"/>
              </a:ext>
            </a:extLst>
          </p:cNvPr>
          <p:cNvSpPr txBox="1"/>
          <p:nvPr/>
        </p:nvSpPr>
        <p:spPr>
          <a:xfrm>
            <a:off x="2619200" y="3429000"/>
            <a:ext cx="28440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001aaaaaaaaaaaaaaaaaaaa</a:t>
            </a:r>
          </a:p>
          <a:p>
            <a:r>
              <a:rPr lang="pt-BR" b="1" dirty="0">
                <a:solidFill>
                  <a:srgbClr val="FF0000"/>
                </a:solidFill>
              </a:rPr>
              <a:t>002eeeeeeeeeeeeeeeeeeee</a:t>
            </a:r>
          </a:p>
          <a:p>
            <a:r>
              <a:rPr lang="pt-BR" b="1" dirty="0">
                <a:solidFill>
                  <a:srgbClr val="FF0000"/>
                </a:solidFill>
              </a:rPr>
              <a:t>100vvvvvvvvvvvvvvvvvvvv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9CA5BB-9394-43D8-B95B-A0B4AEE6EA58}"/>
              </a:ext>
            </a:extLst>
          </p:cNvPr>
          <p:cNvSpPr txBox="1"/>
          <p:nvPr/>
        </p:nvSpPr>
        <p:spPr>
          <a:xfrm>
            <a:off x="7293985" y="3427199"/>
            <a:ext cx="302945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               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                                 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791CA6-4B4C-466F-964D-1893CD62DA78}"/>
              </a:ext>
            </a:extLst>
          </p:cNvPr>
          <p:cNvSpPr txBox="1"/>
          <p:nvPr/>
        </p:nvSpPr>
        <p:spPr>
          <a:xfrm>
            <a:off x="7851163" y="3057867"/>
            <a:ext cx="145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BACKALU.dat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24EB68-5C8B-42FA-9217-C05BFA9C5122}"/>
              </a:ext>
            </a:extLst>
          </p:cNvPr>
          <p:cNvSpPr txBox="1"/>
          <p:nvPr/>
        </p:nvSpPr>
        <p:spPr>
          <a:xfrm>
            <a:off x="7402719" y="3427199"/>
            <a:ext cx="28119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001aaaaaaaaaaaaaaaaaaaa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F6AA9A-057B-419A-BA21-828F019C187A}"/>
              </a:ext>
            </a:extLst>
          </p:cNvPr>
          <p:cNvSpPr txBox="1"/>
          <p:nvPr/>
        </p:nvSpPr>
        <p:spPr>
          <a:xfrm>
            <a:off x="7392986" y="3796531"/>
            <a:ext cx="28440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002eeeeeeeeeeeeeeeeeeee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E9F7D3A-123D-4234-AB1E-08E330BB4E86}"/>
              </a:ext>
            </a:extLst>
          </p:cNvPr>
          <p:cNvSpPr txBox="1"/>
          <p:nvPr/>
        </p:nvSpPr>
        <p:spPr>
          <a:xfrm>
            <a:off x="7392986" y="4165863"/>
            <a:ext cx="2747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100vvvvvvvvvvvvvvvvvvvv</a:t>
            </a:r>
          </a:p>
        </p:txBody>
      </p:sp>
    </p:spTree>
    <p:extLst>
      <p:ext uri="{BB962C8B-B14F-4D97-AF65-F5344CB8AC3E}">
        <p14:creationId xmlns:p14="http://schemas.microsoft.com/office/powerpoint/2010/main" val="28140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23D1FD1-AFA4-44C1-93CB-DE668F3072C5}"/>
              </a:ext>
            </a:extLst>
          </p:cNvPr>
          <p:cNvSpPr/>
          <p:nvPr/>
        </p:nvSpPr>
        <p:spPr>
          <a:xfrm>
            <a:off x="2464905" y="185530"/>
            <a:ext cx="993913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  <a:latin typeface="Arial Narrow" panose="020B0606020202030204" pitchFamily="34" charset="0"/>
              </a:rPr>
              <a:t>PGM001</a:t>
            </a:r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DB974AAF-6158-450C-B26B-81767D8E2C3F}"/>
              </a:ext>
            </a:extLst>
          </p:cNvPr>
          <p:cNvSpPr/>
          <p:nvPr/>
        </p:nvSpPr>
        <p:spPr>
          <a:xfrm>
            <a:off x="2199862" y="891209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Predefinido 5">
            <a:extLst>
              <a:ext uri="{FF2B5EF4-FFF2-40B4-BE49-F238E27FC236}">
                <a16:creationId xmlns:a16="http://schemas.microsoft.com/office/drawing/2014/main" id="{98A83513-3074-4167-A3DF-EFD4DFA98A85}"/>
              </a:ext>
            </a:extLst>
          </p:cNvPr>
          <p:cNvSpPr/>
          <p:nvPr/>
        </p:nvSpPr>
        <p:spPr>
          <a:xfrm>
            <a:off x="2199861" y="1835426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EB77DC22-AD76-4A14-925A-7B23A20F16F7}"/>
              </a:ext>
            </a:extLst>
          </p:cNvPr>
          <p:cNvSpPr/>
          <p:nvPr/>
        </p:nvSpPr>
        <p:spPr>
          <a:xfrm>
            <a:off x="1954697" y="2994991"/>
            <a:ext cx="2014330" cy="1630017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Predefinido 8">
            <a:extLst>
              <a:ext uri="{FF2B5EF4-FFF2-40B4-BE49-F238E27FC236}">
                <a16:creationId xmlns:a16="http://schemas.microsoft.com/office/drawing/2014/main" id="{DFB4C00D-75AF-4BB2-98CB-6A9425A830B3}"/>
              </a:ext>
            </a:extLst>
          </p:cNvPr>
          <p:cNvSpPr/>
          <p:nvPr/>
        </p:nvSpPr>
        <p:spPr>
          <a:xfrm>
            <a:off x="4737653" y="3462130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Predefinido 10">
            <a:extLst>
              <a:ext uri="{FF2B5EF4-FFF2-40B4-BE49-F238E27FC236}">
                <a16:creationId xmlns:a16="http://schemas.microsoft.com/office/drawing/2014/main" id="{71F17D55-16E9-4059-B3C8-A2198E7A8DC2}"/>
              </a:ext>
            </a:extLst>
          </p:cNvPr>
          <p:cNvSpPr/>
          <p:nvPr/>
        </p:nvSpPr>
        <p:spPr>
          <a:xfrm>
            <a:off x="298175" y="4671390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B0E66E0-46B1-4DC6-9504-207F8FA4EED7}"/>
              </a:ext>
            </a:extLst>
          </p:cNvPr>
          <p:cNvSpPr/>
          <p:nvPr/>
        </p:nvSpPr>
        <p:spPr>
          <a:xfrm>
            <a:off x="563218" y="5864086"/>
            <a:ext cx="993913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468B42-2C7A-4E98-B28D-C8FA324A06BE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2961862" y="649356"/>
            <a:ext cx="0" cy="24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F008100-27F2-446E-91CE-667D3B8B3E4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2961861" y="1620079"/>
            <a:ext cx="1" cy="215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E41EEEE-8EF5-4FDD-8A46-C12623622C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961861" y="2564296"/>
            <a:ext cx="1" cy="430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3CED70F-8197-492A-902C-884D4B986B9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60175" y="5400260"/>
            <a:ext cx="0" cy="463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C6E0D6D-BB14-4365-BEA9-4B945144077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969027" y="3810000"/>
            <a:ext cx="768626" cy="16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F96B897-EB9E-4745-81CA-21AF3E8E1BE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99653" y="2779643"/>
            <a:ext cx="0" cy="68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3F045DE0-F8BA-45F3-9531-B7129A5AD9AD}"/>
              </a:ext>
            </a:extLst>
          </p:cNvPr>
          <p:cNvCxnSpPr>
            <a:cxnSpLocks/>
          </p:cNvCxnSpPr>
          <p:nvPr/>
        </p:nvCxnSpPr>
        <p:spPr>
          <a:xfrm>
            <a:off x="2961861" y="2779643"/>
            <a:ext cx="25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F9F37FA-AB19-4B25-9800-B45818963A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060174" y="3810000"/>
            <a:ext cx="894523" cy="16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650C804-0DD8-40D5-8625-07ECA806D3B6}"/>
              </a:ext>
            </a:extLst>
          </p:cNvPr>
          <p:cNvCxnSpPr>
            <a:cxnSpLocks/>
          </p:cNvCxnSpPr>
          <p:nvPr/>
        </p:nvCxnSpPr>
        <p:spPr>
          <a:xfrm flipH="1">
            <a:off x="1060174" y="3818283"/>
            <a:ext cx="1" cy="979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CC1CBF1-2CFF-4609-86DD-5034D41A60F7}"/>
              </a:ext>
            </a:extLst>
          </p:cNvPr>
          <p:cNvSpPr txBox="1"/>
          <p:nvPr/>
        </p:nvSpPr>
        <p:spPr>
          <a:xfrm>
            <a:off x="2568964" y="108005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ABRIR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6233DA0-C5D0-44D9-9C9C-1E49B4823532}"/>
              </a:ext>
            </a:extLst>
          </p:cNvPr>
          <p:cNvSpPr txBox="1"/>
          <p:nvPr/>
        </p:nvSpPr>
        <p:spPr>
          <a:xfrm>
            <a:off x="2650717" y="2025926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LER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D9BA332-19C9-4DBE-8BCA-1462C493E713}"/>
              </a:ext>
            </a:extLst>
          </p:cNvPr>
          <p:cNvSpPr txBox="1"/>
          <p:nvPr/>
        </p:nvSpPr>
        <p:spPr>
          <a:xfrm>
            <a:off x="2487210" y="356997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FIM = “ * ” ?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A772463-9768-4934-8882-7D752CFC4936}"/>
              </a:ext>
            </a:extLst>
          </p:cNvPr>
          <p:cNvSpPr txBox="1"/>
          <p:nvPr/>
        </p:nvSpPr>
        <p:spPr>
          <a:xfrm>
            <a:off x="5027242" y="3670106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ROTINA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262F220-EC09-4E08-A9C3-CA6708D80865}"/>
              </a:ext>
            </a:extLst>
          </p:cNvPr>
          <p:cNvSpPr txBox="1"/>
          <p:nvPr/>
        </p:nvSpPr>
        <p:spPr>
          <a:xfrm>
            <a:off x="743420" y="486057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FECHAR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FF9843E-5290-48F1-8522-83419AA53D2A}"/>
              </a:ext>
            </a:extLst>
          </p:cNvPr>
          <p:cNvSpPr txBox="1"/>
          <p:nvPr/>
        </p:nvSpPr>
        <p:spPr>
          <a:xfrm>
            <a:off x="743420" y="591344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FIM</a:t>
            </a:r>
          </a:p>
        </p:txBody>
      </p:sp>
      <p:sp>
        <p:nvSpPr>
          <p:cNvPr id="57" name="Fluxograma: Processo Predefinido 56">
            <a:extLst>
              <a:ext uri="{FF2B5EF4-FFF2-40B4-BE49-F238E27FC236}">
                <a16:creationId xmlns:a16="http://schemas.microsoft.com/office/drawing/2014/main" id="{E35498CB-CDCE-43B0-8E15-43EBECE798D7}"/>
              </a:ext>
            </a:extLst>
          </p:cNvPr>
          <p:cNvSpPr/>
          <p:nvPr/>
        </p:nvSpPr>
        <p:spPr>
          <a:xfrm>
            <a:off x="8534401" y="1106556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E715587-9E88-40C1-86CE-EA9522CE87A3}"/>
              </a:ext>
            </a:extLst>
          </p:cNvPr>
          <p:cNvSpPr txBox="1"/>
          <p:nvPr/>
        </p:nvSpPr>
        <p:spPr>
          <a:xfrm>
            <a:off x="8823990" y="1314532"/>
            <a:ext cx="781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GRAVAR</a:t>
            </a:r>
          </a:p>
        </p:txBody>
      </p:sp>
      <p:sp>
        <p:nvSpPr>
          <p:cNvPr id="61" name="Fluxograma: Processo Predefinido 60">
            <a:extLst>
              <a:ext uri="{FF2B5EF4-FFF2-40B4-BE49-F238E27FC236}">
                <a16:creationId xmlns:a16="http://schemas.microsoft.com/office/drawing/2014/main" id="{0A5C540A-802E-4608-923C-EF201AAC91BC}"/>
              </a:ext>
            </a:extLst>
          </p:cNvPr>
          <p:cNvSpPr/>
          <p:nvPr/>
        </p:nvSpPr>
        <p:spPr>
          <a:xfrm>
            <a:off x="8534401" y="2266121"/>
            <a:ext cx="1524000" cy="728870"/>
          </a:xfrm>
          <a:prstGeom prst="flowChartPredefined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818CA9F-6B1A-4D98-86D1-08FA4975A665}"/>
              </a:ext>
            </a:extLst>
          </p:cNvPr>
          <p:cNvSpPr txBox="1"/>
          <p:nvPr/>
        </p:nvSpPr>
        <p:spPr>
          <a:xfrm>
            <a:off x="8995139" y="2471866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LER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982065E-6570-427F-957B-B608CB8DF1CA}"/>
              </a:ext>
            </a:extLst>
          </p:cNvPr>
          <p:cNvSpPr/>
          <p:nvPr/>
        </p:nvSpPr>
        <p:spPr>
          <a:xfrm>
            <a:off x="8802701" y="293204"/>
            <a:ext cx="993913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  <a:latin typeface="Arial Narrow" panose="020B0606020202030204" pitchFamily="34" charset="0"/>
              </a:rPr>
              <a:t>ROTINA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03DE1647-5933-4D24-A92E-1D6B886F0A0B}"/>
              </a:ext>
            </a:extLst>
          </p:cNvPr>
          <p:cNvSpPr/>
          <p:nvPr/>
        </p:nvSpPr>
        <p:spPr>
          <a:xfrm>
            <a:off x="8797486" y="3331264"/>
            <a:ext cx="993913" cy="4638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  <a:latin typeface="Arial Narrow" panose="020B0606020202030204" pitchFamily="34" charset="0"/>
              </a:rPr>
              <a:t>FIM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02EE20B-503E-45DE-9001-4AEA3CACD4AE}"/>
              </a:ext>
            </a:extLst>
          </p:cNvPr>
          <p:cNvCxnSpPr>
            <a:cxnSpLocks/>
            <a:stCxn id="65" idx="4"/>
            <a:endCxn id="57" idx="0"/>
          </p:cNvCxnSpPr>
          <p:nvPr/>
        </p:nvCxnSpPr>
        <p:spPr>
          <a:xfrm flipH="1">
            <a:off x="9296401" y="757030"/>
            <a:ext cx="3257" cy="34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FF739D3-1F4B-4D8C-8C25-615257D4F4E3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9296401" y="1835426"/>
            <a:ext cx="0" cy="430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1419D5D-1E1E-4314-ACA4-8072A249C331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 flipH="1">
            <a:off x="9294443" y="2994991"/>
            <a:ext cx="1958" cy="336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/>
      <p:bldP spid="61" grpId="0" animBg="1"/>
      <p:bldP spid="63" grpId="0"/>
      <p:bldP spid="65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60803E-9C79-4708-AF57-5E32AFFA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782949"/>
            <a:ext cx="11900797" cy="20071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0640B8-673D-4E83-9ACD-5AF0E35C55B1}"/>
              </a:ext>
            </a:extLst>
          </p:cNvPr>
          <p:cNvSpPr txBox="1"/>
          <p:nvPr/>
        </p:nvSpPr>
        <p:spPr>
          <a:xfrm>
            <a:off x="119270" y="590297"/>
            <a:ext cx="725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OBJETIVOS: ESTE PROGRAMA GERA UM BACKUP DO ARQUIVO ALUNOS.</a:t>
            </a:r>
          </a:p>
        </p:txBody>
      </p:sp>
    </p:spTree>
    <p:extLst>
      <p:ext uri="{BB962C8B-B14F-4D97-AF65-F5344CB8AC3E}">
        <p14:creationId xmlns:p14="http://schemas.microsoft.com/office/powerpoint/2010/main" val="38588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55A7D7-EB19-4F42-9E3C-00475BAD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5131"/>
            <a:ext cx="12108572" cy="30956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A576E4F-E3CE-42FC-9EBF-31769B8D33AD}"/>
              </a:ext>
            </a:extLst>
          </p:cNvPr>
          <p:cNvSpPr txBox="1"/>
          <p:nvPr/>
        </p:nvSpPr>
        <p:spPr>
          <a:xfrm>
            <a:off x="318052" y="126470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MACRO-FLUXO</a:t>
            </a:r>
          </a:p>
        </p:txBody>
      </p:sp>
      <p:sp>
        <p:nvSpPr>
          <p:cNvPr id="4" name="Fluxograma: Dados Armazenados 3">
            <a:extLst>
              <a:ext uri="{FF2B5EF4-FFF2-40B4-BE49-F238E27FC236}">
                <a16:creationId xmlns:a16="http://schemas.microsoft.com/office/drawing/2014/main" id="{584EAAE4-D57D-4738-BD68-F24BA563C8C9}"/>
              </a:ext>
            </a:extLst>
          </p:cNvPr>
          <p:cNvSpPr/>
          <p:nvPr/>
        </p:nvSpPr>
        <p:spPr>
          <a:xfrm>
            <a:off x="2279373" y="606575"/>
            <a:ext cx="1530626" cy="646331"/>
          </a:xfrm>
          <a:prstGeom prst="flowChartOnlineStora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ALUNOS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62D08D-FB1B-4C8F-814D-58FB048FFEA0}"/>
              </a:ext>
            </a:extLst>
          </p:cNvPr>
          <p:cNvSpPr/>
          <p:nvPr/>
        </p:nvSpPr>
        <p:spPr>
          <a:xfrm>
            <a:off x="2471528" y="1381969"/>
            <a:ext cx="1152938" cy="5433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PROG001</a:t>
            </a:r>
          </a:p>
        </p:txBody>
      </p:sp>
      <p:sp>
        <p:nvSpPr>
          <p:cNvPr id="6" name="Fluxograma: Dados Armazenados 5">
            <a:extLst>
              <a:ext uri="{FF2B5EF4-FFF2-40B4-BE49-F238E27FC236}">
                <a16:creationId xmlns:a16="http://schemas.microsoft.com/office/drawing/2014/main" id="{E8D1BC8A-C037-4608-A55F-E94D28BA9212}"/>
              </a:ext>
            </a:extLst>
          </p:cNvPr>
          <p:cNvSpPr/>
          <p:nvPr/>
        </p:nvSpPr>
        <p:spPr>
          <a:xfrm>
            <a:off x="2286000" y="2099898"/>
            <a:ext cx="1530626" cy="646331"/>
          </a:xfrm>
          <a:prstGeom prst="flowChartOnlineStora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BACKALU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F987AD8-4D4B-42F2-8B36-9B4AF043CFE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44686" y="1252906"/>
            <a:ext cx="3311" cy="1290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9380C4D-12E5-4D5B-8D4B-C077D90EEF2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47997" y="1925309"/>
            <a:ext cx="3316" cy="1745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A007FA-5747-43E8-9133-D6EEDBC452D8}"/>
              </a:ext>
            </a:extLst>
          </p:cNvPr>
          <p:cNvSpPr txBox="1"/>
          <p:nvPr/>
        </p:nvSpPr>
        <p:spPr>
          <a:xfrm>
            <a:off x="316188" y="0"/>
            <a:ext cx="6202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LAYOUTS.</a:t>
            </a:r>
          </a:p>
          <a:p>
            <a:r>
              <a:rPr lang="pt-BR" dirty="0"/>
              <a:t>    3.1.   ALUNOS (ARQUIVO SEQUENCIAL)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3.2. BACKALU (ARQUIVO SEQUENCIAL)</a:t>
            </a:r>
          </a:p>
          <a:p>
            <a:endParaRPr lang="pt-BR" dirty="0"/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42D99415-6693-4FB4-97F8-9E22EB3C1230}"/>
              </a:ext>
            </a:extLst>
          </p:cNvPr>
          <p:cNvGraphicFramePr>
            <a:graphicFrameLocks noGrp="1"/>
          </p:cNvGraphicFramePr>
          <p:nvPr/>
        </p:nvGraphicFramePr>
        <p:xfrm>
          <a:off x="1089166" y="672403"/>
          <a:ext cx="41303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163">
                  <a:extLst>
                    <a:ext uri="{9D8B030D-6E8A-4147-A177-3AD203B41FA5}">
                      <a16:colId xmlns:a16="http://schemas.microsoft.com/office/drawing/2014/main" val="201045832"/>
                    </a:ext>
                  </a:extLst>
                </a:gridCol>
                <a:gridCol w="2065163">
                  <a:extLst>
                    <a:ext uri="{9D8B030D-6E8A-4147-A177-3AD203B41FA5}">
                      <a16:colId xmlns:a16="http://schemas.microsoft.com/office/drawing/2014/main" val="29835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CODALU     9(03)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NOMALU    X(20)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427"/>
                  </a:ext>
                </a:extLst>
              </a:tr>
            </a:tbl>
          </a:graphicData>
        </a:graphic>
      </p:graphicFrame>
      <p:graphicFrame>
        <p:nvGraphicFramePr>
          <p:cNvPr id="8" name="Tabela 2">
            <a:extLst>
              <a:ext uri="{FF2B5EF4-FFF2-40B4-BE49-F238E27FC236}">
                <a16:creationId xmlns:a16="http://schemas.microsoft.com/office/drawing/2014/main" id="{FAB7BB3A-6B6B-4703-815D-2273B754D332}"/>
              </a:ext>
            </a:extLst>
          </p:cNvPr>
          <p:cNvGraphicFramePr>
            <a:graphicFrameLocks noGrp="1"/>
          </p:cNvGraphicFramePr>
          <p:nvPr/>
        </p:nvGraphicFramePr>
        <p:xfrm>
          <a:off x="1034013" y="1433576"/>
          <a:ext cx="41303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163">
                  <a:extLst>
                    <a:ext uri="{9D8B030D-6E8A-4147-A177-3AD203B41FA5}">
                      <a16:colId xmlns:a16="http://schemas.microsoft.com/office/drawing/2014/main" val="201045832"/>
                    </a:ext>
                  </a:extLst>
                </a:gridCol>
                <a:gridCol w="2065163">
                  <a:extLst>
                    <a:ext uri="{9D8B030D-6E8A-4147-A177-3AD203B41FA5}">
                      <a16:colId xmlns:a16="http://schemas.microsoft.com/office/drawing/2014/main" val="29835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BKCODALU     9(03)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BKNOMALU    X(20)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427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1198066F-1E4F-48FB-BFDD-CF14D002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4" y="1900173"/>
            <a:ext cx="11178208" cy="4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1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BF5D5A-5841-44A7-B56B-A8765EDB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80" y="820599"/>
            <a:ext cx="10833031" cy="584432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209E0E-3BD8-42A8-885B-4FF8A420ADCC}"/>
              </a:ext>
            </a:extLst>
          </p:cNvPr>
          <p:cNvSpPr txBox="1"/>
          <p:nvPr/>
        </p:nvSpPr>
        <p:spPr>
          <a:xfrm>
            <a:off x="291549" y="0"/>
            <a:ext cx="1125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 PROCEDIMENTOS</a:t>
            </a:r>
          </a:p>
          <a:p>
            <a:r>
              <a:rPr lang="pt-BR" dirty="0"/>
              <a:t>    ESTE PROGRAMA DEVE GRAVAR TODOS OS REGISTROS DO ARQUIVO “ALUNOS.dat” NO ARQUIVO “BACKALU.dat”.</a:t>
            </a:r>
          </a:p>
        </p:txBody>
      </p:sp>
    </p:spTree>
    <p:extLst>
      <p:ext uri="{BB962C8B-B14F-4D97-AF65-F5344CB8AC3E}">
        <p14:creationId xmlns:p14="http://schemas.microsoft.com/office/powerpoint/2010/main" val="328686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B4127B-F597-4C3B-A42C-D0EDE1E3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781879"/>
            <a:ext cx="11991922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7E32156F7C1043B446CF25DF1AD87F" ma:contentTypeVersion="2" ma:contentTypeDescription="Crie um novo documento." ma:contentTypeScope="" ma:versionID="e5deea7cec065b60cce2d87ddddec2b6">
  <xsd:schema xmlns:xsd="http://www.w3.org/2001/XMLSchema" xmlns:xs="http://www.w3.org/2001/XMLSchema" xmlns:p="http://schemas.microsoft.com/office/2006/metadata/properties" xmlns:ns2="dc465214-a3af-4c53-a7eb-26b7eaaa920b" targetNamespace="http://schemas.microsoft.com/office/2006/metadata/properties" ma:root="true" ma:fieldsID="32db8461dddb6c11c3272077818a8d29" ns2:_="">
    <xsd:import namespace="dc465214-a3af-4c53-a7eb-26b7eaaa9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65214-a3af-4c53-a7eb-26b7eaaa9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E74C16-962E-416C-8632-C5F54DC51651}"/>
</file>

<file path=customXml/itemProps2.xml><?xml version="1.0" encoding="utf-8"?>
<ds:datastoreItem xmlns:ds="http://schemas.openxmlformats.org/officeDocument/2006/customXml" ds:itemID="{2B1A5194-887C-448C-AE15-69F100F092E6}"/>
</file>

<file path=customXml/itemProps3.xml><?xml version="1.0" encoding="utf-8"?>
<ds:datastoreItem xmlns:ds="http://schemas.openxmlformats.org/officeDocument/2006/customXml" ds:itemID="{20FB3AEE-CCDE-46DE-8B02-C6EDB5F7057B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186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Celestial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Troitino</dc:creator>
  <cp:lastModifiedBy>Victor Troitino</cp:lastModifiedBy>
  <cp:revision>1</cp:revision>
  <dcterms:created xsi:type="dcterms:W3CDTF">2020-05-08T04:45:35Z</dcterms:created>
  <dcterms:modified xsi:type="dcterms:W3CDTF">2020-05-08T04:47:18Z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0x010100AF7E32156F7C1043B446CF25DF1AD87F</vt:lpwstr>
  </property>
</Properties>
</file>