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66" r:id="rId5"/>
    <p:sldId id="304" r:id="rId6"/>
    <p:sldId id="260" r:id="rId7"/>
    <p:sldId id="276" r:id="rId8"/>
    <p:sldId id="309" r:id="rId9"/>
    <p:sldId id="324" r:id="rId10"/>
    <p:sldId id="305" r:id="rId11"/>
    <p:sldId id="306" r:id="rId12"/>
    <p:sldId id="311" r:id="rId13"/>
    <p:sldId id="307" r:id="rId14"/>
    <p:sldId id="310" r:id="rId15"/>
    <p:sldId id="312" r:id="rId16"/>
    <p:sldId id="313" r:id="rId17"/>
    <p:sldId id="295" r:id="rId18"/>
    <p:sldId id="261" r:id="rId19"/>
    <p:sldId id="262" r:id="rId20"/>
    <p:sldId id="263" r:id="rId21"/>
    <p:sldId id="264" r:id="rId22"/>
    <p:sldId id="265" r:id="rId23"/>
    <p:sldId id="29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18" r:id="rId39"/>
    <p:sldId id="298" r:id="rId40"/>
    <p:sldId id="299" r:id="rId41"/>
    <p:sldId id="285" r:id="rId42"/>
    <p:sldId id="314" r:id="rId43"/>
    <p:sldId id="286" r:id="rId44"/>
    <p:sldId id="287" r:id="rId45"/>
    <p:sldId id="288" r:id="rId46"/>
    <p:sldId id="315" r:id="rId47"/>
    <p:sldId id="319" r:id="rId48"/>
    <p:sldId id="320" r:id="rId49"/>
    <p:sldId id="321" r:id="rId50"/>
    <p:sldId id="316" r:id="rId51"/>
    <p:sldId id="317" r:id="rId52"/>
    <p:sldId id="289" r:id="rId53"/>
    <p:sldId id="290" r:id="rId54"/>
    <p:sldId id="291" r:id="rId55"/>
    <p:sldId id="292" r:id="rId56"/>
    <p:sldId id="293" r:id="rId57"/>
    <p:sldId id="323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3321" autoAdjust="0"/>
  </p:normalViewPr>
  <p:slideViewPr>
    <p:cSldViewPr snapToGrid="0" snapToObjects="1">
      <p:cViewPr varScale="1">
        <p:scale>
          <a:sx n="64" d="100"/>
          <a:sy n="64" d="100"/>
        </p:scale>
        <p:origin x="110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0EABA-5738-D647-A72E-FAEFB8602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1B339-961E-B94F-9257-85B28689CC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F87F-1DD5-FF46-BFB0-698C222936F5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FB4E39-F12F-0C4C-928E-C4B71EDFC5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89C67C-A4EE-0E4D-AE61-509A823B8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6DE2-B92B-6E4E-A9F4-E1A710BD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53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F04FD-6341-7A44-A1CD-4E816FBD184E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744B9-61C8-7D4A-AB5B-CCA82EE7E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3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44B9-61C8-7D4A-AB5B-CCA82EE7E1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7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32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0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97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50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9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2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72E2-7CDE-1543-87D4-C2556A799D5D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w3c.br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#toc-semantics" TargetMode="External"/><Relationship Id="rId2" Type="http://schemas.openxmlformats.org/officeDocument/2006/relationships/hyperlink" Target="https://developer.mozilla.org/pt-BR/docs/Web/HTML/Eleme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thead.asp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col.as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36519296" TargetMode="External"/><Relationship Id="rId2" Type="http://schemas.openxmlformats.org/officeDocument/2006/relationships/hyperlink" Target="https://tutorialehtml.com/pt/html-tutorial-criacao-formulario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tacio.b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266" y="2641705"/>
            <a:ext cx="11027467" cy="847385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6000" dirty="0">
                <a:solidFill>
                  <a:schemeClr val="bg1"/>
                </a:solidFill>
              </a:rPr>
              <a:t>DESENV. WEB EM HTML5, CSS, JAVASCRIPT E PHP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86" y="421277"/>
            <a:ext cx="3454813" cy="1255123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386E005C-1845-4FBD-8DF1-7A9BD7192F5C}"/>
              </a:ext>
            </a:extLst>
          </p:cNvPr>
          <p:cNvSpPr txBox="1">
            <a:spLocks/>
          </p:cNvSpPr>
          <p:nvPr/>
        </p:nvSpPr>
        <p:spPr>
          <a:xfrm>
            <a:off x="198780" y="4707778"/>
            <a:ext cx="9144000" cy="7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E3036F-A7EF-4E27-B210-9ED91D6EB107}"/>
              </a:ext>
            </a:extLst>
          </p:cNvPr>
          <p:cNvSpPr txBox="1">
            <a:spLocks/>
          </p:cNvSpPr>
          <p:nvPr/>
        </p:nvSpPr>
        <p:spPr>
          <a:xfrm>
            <a:off x="198780" y="5982223"/>
            <a:ext cx="9144000" cy="7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sz="2800" dirty="0">
                <a:solidFill>
                  <a:schemeClr val="bg1"/>
                </a:solidFill>
              </a:rPr>
              <a:t>PROFESSOR: BRUNO RAFAEL DE OLIVEIRA RODRIGUES 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D83D8D3-48B0-46A4-A1EE-EDEC4F11A3A9}"/>
              </a:ext>
            </a:extLst>
          </p:cNvPr>
          <p:cNvSpPr txBox="1">
            <a:spLocks/>
          </p:cNvSpPr>
          <p:nvPr/>
        </p:nvSpPr>
        <p:spPr>
          <a:xfrm>
            <a:off x="198780" y="5428544"/>
            <a:ext cx="10219838" cy="7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2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Computação em Nuvem (</a:t>
            </a:r>
            <a:r>
              <a:rPr lang="pt-BR" dirty="0" err="1"/>
              <a:t>Cloud</a:t>
            </a:r>
            <a:r>
              <a:rPr lang="pt-BR" dirty="0"/>
              <a:t> Computer)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2A44-FD9F-44FE-A18F-606C08506EAB}" type="slidenum">
              <a:rPr lang="pt-BR" smtClean="0"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Permite substituir a compra e manutenção de computadores, principalmente servidores, pelo uso gratuito ou pago de recursos de armazenamento e de processamento compartilhados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Google </a:t>
            </a:r>
            <a:r>
              <a:rPr lang="pt-BR" dirty="0" err="1"/>
              <a:t>Docs</a:t>
            </a:r>
            <a:endParaRPr lang="pt-BR" dirty="0"/>
          </a:p>
          <a:p>
            <a:r>
              <a:rPr lang="pt-BR" dirty="0" err="1"/>
              <a:t>Dropbox</a:t>
            </a:r>
            <a:endParaRPr lang="pt-BR" dirty="0"/>
          </a:p>
          <a:p>
            <a:r>
              <a:rPr lang="pt-BR" dirty="0"/>
              <a:t>Microsoft </a:t>
            </a:r>
            <a:r>
              <a:rPr lang="pt-BR" dirty="0" err="1"/>
              <a:t>live</a:t>
            </a:r>
            <a:endParaRPr lang="pt-BR" dirty="0"/>
          </a:p>
          <a:p>
            <a:r>
              <a:rPr lang="pt-BR" dirty="0" err="1"/>
              <a:t>Netflix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02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conteúdo na web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2A44-FD9F-44FE-A18F-606C08506EAB}" type="slidenum">
              <a:rPr lang="pt-BR" smtClean="0"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Páginas </a:t>
            </a:r>
          </a:p>
          <a:p>
            <a:r>
              <a:rPr lang="pt-BR" dirty="0"/>
              <a:t>Blogs</a:t>
            </a:r>
          </a:p>
          <a:p>
            <a:r>
              <a:rPr lang="pt-BR" dirty="0"/>
              <a:t>Documentos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Google </a:t>
            </a:r>
            <a:r>
              <a:rPr lang="pt-BR" dirty="0" err="1"/>
              <a:t>docs</a:t>
            </a:r>
            <a:endParaRPr lang="pt-BR" dirty="0"/>
          </a:p>
          <a:p>
            <a:r>
              <a:rPr lang="pt-BR" dirty="0"/>
              <a:t>Canva.com</a:t>
            </a:r>
          </a:p>
          <a:p>
            <a:r>
              <a:rPr lang="pt-BR" dirty="0" err="1"/>
              <a:t>Wordpress</a:t>
            </a:r>
            <a:endParaRPr lang="pt-BR" dirty="0"/>
          </a:p>
          <a:p>
            <a:r>
              <a:rPr lang="pt-BR"/>
              <a:t>Prezi.com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90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Tecnologias </a:t>
            </a:r>
            <a:r>
              <a:rPr lang="pt-BR" dirty="0"/>
              <a:t>para web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2A44-FD9F-44FE-A18F-606C08506EAB}" type="slidenum">
              <a:rPr lang="pt-BR" smtClean="0"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HTML</a:t>
            </a:r>
          </a:p>
          <a:p>
            <a:r>
              <a:rPr lang="pt-BR" b="1" dirty="0"/>
              <a:t>CSS</a:t>
            </a:r>
          </a:p>
          <a:p>
            <a:r>
              <a:rPr lang="pt-BR" b="1" dirty="0"/>
              <a:t>PHP</a:t>
            </a:r>
          </a:p>
          <a:p>
            <a:r>
              <a:rPr lang="pt-BR" b="1" dirty="0" err="1"/>
              <a:t>Javascript</a:t>
            </a:r>
            <a:endParaRPr lang="pt-BR" b="1" dirty="0"/>
          </a:p>
          <a:p>
            <a:r>
              <a:rPr lang="pt-BR" dirty="0"/>
              <a:t>ASP</a:t>
            </a:r>
          </a:p>
          <a:p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67559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89F4-40D0-4C93-9BCC-9F0BBAC1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1 – </a:t>
            </a:r>
            <a:r>
              <a:rPr lang="pt-BR"/>
              <a:t>Em Grupo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916E7-DA9F-478A-A0D6-3AB6D12B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463"/>
            <a:ext cx="11601450" cy="5078412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4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</a:t>
            </a: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ViralWeb</a:t>
            </a: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está começando seus negócios e estão com a ideia de construir um aplicativo na área jurídica de Pequenas Causas. Eles estão na fase de ideias e projetos, contudo, pretendem se estabelecer no ramo de tecnologia e internet. Para isso contrataram seus serviços de consultoria para apoiá-los. Eles não entendem de tecnologia, apenas do negócio em que pretendem atuar Como eles têm dúvidas algumas dúvidas, monte uma apresentação que responda os seguintes tópicos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– Eles pretendem colocar o aplicativo incialmente na web. Para isso eles precisam saber o que precisam para desenvolver e publicar uma página na web.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Eles ficaram sabendo que precisaram registrar domínios, mas não entenderam bem o que é esse domínio.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– Em uma pesquisa, eles descobriram que o aplicativo terá que lidar com uma série de protocolos como: http, https, </a:t>
            </a:r>
            <a:r>
              <a:rPr lang="pt-BR" sz="4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smtp</a:t>
            </a: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pop3 e </a:t>
            </a:r>
            <a:r>
              <a:rPr lang="pt-BR" sz="4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imap</a:t>
            </a: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– Eles estão pensado em colocar na empresa uma internet rápida e que não tenha quedas. Qual o tipo de conexão vocês recomendariam e por que? A internet dedica com </a:t>
            </a:r>
            <a:r>
              <a:rPr lang="pt-BR" sz="4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pt-BR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fixo seria uma boa opção?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– Eles querem que o aplicativo deles funcionem tanto numa página web de um computador quanto uma página web de um celular. O que eles precisariam para fazer isso?</a:t>
            </a:r>
            <a:endParaRPr lang="pt-BR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97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Problema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mundo hoje não consegue ser pensado sem internet, que hoje é a ferramenta mais popular do mundo, pessoas de todas as idades e classes se comunicam e interagem por ela, uma página na web hoje é uma das ferramentas, isso se não for há ferramenta, mais importante e mais valiosa que existe, mas como criamos uma página? Como podemos nos tornar parte desse universo de valor inestimável?</a:t>
            </a:r>
          </a:p>
        </p:txBody>
      </p:sp>
    </p:spTree>
    <p:extLst>
      <p:ext uri="{BB962C8B-B14F-4D97-AF65-F5344CB8AC3E}">
        <p14:creationId xmlns:p14="http://schemas.microsoft.com/office/powerpoint/2010/main" val="287637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15</a:t>
            </a:fld>
            <a:endParaRPr lang="pt-BR"/>
          </a:p>
        </p:txBody>
      </p:sp>
      <p:sp>
        <p:nvSpPr>
          <p:cNvPr id="3" name="CustomShape 1"/>
          <p:cNvSpPr/>
          <p:nvPr/>
        </p:nvSpPr>
        <p:spPr>
          <a:xfrm>
            <a:off x="1961182" y="541967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Páginas Web</a:t>
            </a:r>
            <a:endParaRPr lang="pt-BR" sz="4400" b="1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961182" y="2201217"/>
            <a:ext cx="8470440" cy="1412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	</a:t>
            </a:r>
          </a:p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	Páginas Estáticas </a:t>
            </a:r>
            <a:r>
              <a:rPr lang="pt-BR" sz="3200" spc="-1" dirty="0" err="1">
                <a:solidFill>
                  <a:srgbClr val="000000"/>
                </a:solidFill>
                <a:latin typeface="Calibri"/>
              </a:rPr>
              <a:t>vs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 Páginas Dinâmicas</a:t>
            </a:r>
            <a:endParaRPr lang="pt-BR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735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16</a:t>
            </a:fld>
            <a:endParaRPr lang="pt-BR"/>
          </a:p>
        </p:txBody>
      </p:sp>
      <p:sp>
        <p:nvSpPr>
          <p:cNvPr id="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Tecnologias Web</a:t>
            </a:r>
            <a:endParaRPr lang="pt-BR" sz="4400" b="1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spc="-1">
                <a:solidFill>
                  <a:srgbClr val="000000"/>
                </a:solidFill>
                <a:latin typeface="Calibri"/>
              </a:rPr>
              <a:t>HTML</a:t>
            </a:r>
            <a:endParaRPr lang="pt-BR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spc="-1">
                <a:solidFill>
                  <a:srgbClr val="000000"/>
                </a:solidFill>
                <a:latin typeface="Calibri"/>
              </a:rPr>
              <a:t>Javascript</a:t>
            </a:r>
            <a:endParaRPr lang="pt-BR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spc="-1">
                <a:solidFill>
                  <a:srgbClr val="000000"/>
                </a:solidFill>
                <a:latin typeface="Calibri"/>
              </a:rPr>
              <a:t>CSS</a:t>
            </a:r>
            <a:endParaRPr lang="pt-BR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spc="-1">
                <a:solidFill>
                  <a:srgbClr val="000000"/>
                </a:solidFill>
                <a:latin typeface="Calibri"/>
              </a:rPr>
              <a:t>PHP</a:t>
            </a:r>
            <a:endParaRPr lang="pt-BR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spc="-1">
                <a:solidFill>
                  <a:srgbClr val="000000"/>
                </a:solidFill>
                <a:latin typeface="Calibri"/>
              </a:rPr>
              <a:t>Java</a:t>
            </a:r>
            <a:endParaRPr lang="pt-BR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spc="-1">
                <a:solidFill>
                  <a:srgbClr val="000000"/>
                </a:solidFill>
                <a:latin typeface="Calibri"/>
              </a:rPr>
              <a:t>Asp</a:t>
            </a:r>
            <a:endParaRPr lang="pt-BR" sz="32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9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17</a:t>
            </a:fld>
            <a:endParaRPr lang="pt-BR"/>
          </a:p>
        </p:txBody>
      </p:sp>
      <p:sp>
        <p:nvSpPr>
          <p:cNvPr id="3" name="CustomShape 1"/>
          <p:cNvSpPr/>
          <p:nvPr/>
        </p:nvSpPr>
        <p:spPr>
          <a:xfrm>
            <a:off x="1981200" y="710781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HTML ( </a:t>
            </a:r>
            <a:r>
              <a:rPr lang="pt-BR" sz="4400" b="1" spc="-1" dirty="0" err="1">
                <a:solidFill>
                  <a:srgbClr val="000000"/>
                </a:solidFill>
                <a:latin typeface="Calibri"/>
              </a:rPr>
              <a:t>Hyper</a:t>
            </a: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b="1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b="1" spc="-1" dirty="0" err="1">
                <a:solidFill>
                  <a:srgbClr val="000000"/>
                </a:solidFill>
                <a:latin typeface="Calibri"/>
              </a:rPr>
              <a:t>Markup</a:t>
            </a: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b="1" spc="-1" dirty="0" err="1">
                <a:solidFill>
                  <a:srgbClr val="000000"/>
                </a:solidFill>
                <a:latin typeface="Calibri"/>
              </a:rPr>
              <a:t>Language</a:t>
            </a: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)</a:t>
            </a:r>
            <a:endParaRPr lang="pt-BR" sz="4400" b="1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pt-BR" sz="2200" spc="-1" dirty="0" err="1">
                <a:solidFill>
                  <a:srgbClr val="000000"/>
                </a:solidFill>
                <a:latin typeface="Calibri"/>
              </a:rPr>
              <a:t>html</a:t>
            </a:r>
            <a:r>
              <a:rPr lang="pt-BR" sz="2200" spc="-1" dirty="0">
                <a:solidFill>
                  <a:srgbClr val="000000"/>
                </a:solidFill>
                <a:latin typeface="Calibri"/>
              </a:rPr>
              <a:t>&gt;</a:t>
            </a:r>
            <a:endParaRPr lang="pt-BR" sz="2200" spc="-1" dirty="0">
              <a:latin typeface="Arial"/>
            </a:endParaRPr>
          </a:p>
          <a:p>
            <a:pPr marL="432000" lvl="2">
              <a:spcBef>
                <a:spcPts val="641"/>
              </a:spcBef>
              <a:buClr>
                <a:srgbClr val="000000"/>
              </a:buClr>
              <a:buSzPct val="45000"/>
            </a:pPr>
            <a:r>
              <a:rPr lang="pt-BR" sz="2200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pt-BR" sz="2200" spc="-1" dirty="0" err="1">
                <a:solidFill>
                  <a:srgbClr val="000000"/>
                </a:solidFill>
                <a:latin typeface="Calibri"/>
              </a:rPr>
              <a:t>head</a:t>
            </a:r>
            <a:r>
              <a:rPr lang="pt-BR" sz="2200" spc="-1" dirty="0">
                <a:solidFill>
                  <a:srgbClr val="000000"/>
                </a:solidFill>
                <a:latin typeface="Calibri"/>
              </a:rPr>
              <a:t>&gt;</a:t>
            </a:r>
            <a:endParaRPr lang="pt-BR" sz="2200" spc="-1" dirty="0">
              <a:latin typeface="Arial"/>
            </a:endParaRPr>
          </a:p>
          <a:p>
            <a:pPr marL="864000" lvl="4">
              <a:spcBef>
                <a:spcPts val="641"/>
              </a:spcBef>
              <a:buClr>
                <a:srgbClr val="000000"/>
              </a:buClr>
              <a:buSzPct val="45000"/>
            </a:pPr>
            <a:r>
              <a:rPr lang="pt-BR" sz="2200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pt-BR" sz="2200" spc="-1" dirty="0" err="1">
                <a:solidFill>
                  <a:srgbClr val="000000"/>
                </a:solidFill>
                <a:latin typeface="Calibri"/>
              </a:rPr>
              <a:t>title</a:t>
            </a:r>
            <a:r>
              <a:rPr lang="pt-BR" sz="2200" spc="-1" dirty="0">
                <a:solidFill>
                  <a:srgbClr val="000000"/>
                </a:solidFill>
                <a:latin typeface="Calibri"/>
              </a:rPr>
              <a:t>&gt;Exemplo&lt;/</a:t>
            </a:r>
            <a:r>
              <a:rPr lang="pt-BR" sz="2200" spc="-1" dirty="0" err="1">
                <a:solidFill>
                  <a:srgbClr val="000000"/>
                </a:solidFill>
                <a:latin typeface="Calibri"/>
              </a:rPr>
              <a:t>title</a:t>
            </a:r>
            <a:r>
              <a:rPr lang="pt-BR" sz="2200" spc="-1" dirty="0">
                <a:solidFill>
                  <a:srgbClr val="000000"/>
                </a:solidFill>
                <a:latin typeface="Calibri"/>
              </a:rPr>
              <a:t>&gt;</a:t>
            </a:r>
            <a:endParaRPr lang="pt-BR" sz="2200" spc="-1" dirty="0">
              <a:latin typeface="Arial"/>
            </a:endParaRPr>
          </a:p>
          <a:p>
            <a:pPr marL="432000" lvl="2">
              <a:spcBef>
                <a:spcPts val="641"/>
              </a:spcBef>
              <a:buClr>
                <a:srgbClr val="000000"/>
              </a:buClr>
              <a:buSzPct val="45000"/>
            </a:pPr>
            <a:r>
              <a:rPr lang="pt-BR" sz="2200" spc="-1" dirty="0">
                <a:solidFill>
                  <a:srgbClr val="000000"/>
                </a:solidFill>
                <a:latin typeface="Calibri"/>
              </a:rPr>
              <a:t>&lt;/</a:t>
            </a:r>
            <a:r>
              <a:rPr lang="pt-BR" sz="2200" spc="-1" dirty="0" err="1">
                <a:solidFill>
                  <a:srgbClr val="000000"/>
                </a:solidFill>
                <a:latin typeface="Calibri"/>
              </a:rPr>
              <a:t>head</a:t>
            </a:r>
            <a:r>
              <a:rPr lang="pt-BR" sz="2200" spc="-1" dirty="0">
                <a:solidFill>
                  <a:srgbClr val="000000"/>
                </a:solidFill>
                <a:latin typeface="Calibri"/>
              </a:rPr>
              <a:t>&gt;</a:t>
            </a:r>
            <a:endParaRPr lang="pt-BR" sz="2200" spc="-1" dirty="0">
              <a:latin typeface="Arial"/>
            </a:endParaRPr>
          </a:p>
          <a:p>
            <a:pPr marL="432000" lvl="2">
              <a:spcBef>
                <a:spcPts val="641"/>
              </a:spcBef>
              <a:buClr>
                <a:srgbClr val="000000"/>
              </a:buClr>
              <a:buSzPct val="45000"/>
            </a:pPr>
            <a:r>
              <a:rPr lang="pt-BR" sz="2200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pt-BR" sz="2200" spc="-1" dirty="0" err="1">
                <a:solidFill>
                  <a:srgbClr val="000000"/>
                </a:solidFill>
                <a:latin typeface="Calibri"/>
              </a:rPr>
              <a:t>body</a:t>
            </a:r>
            <a:r>
              <a:rPr lang="pt-BR" sz="2200" spc="-1" dirty="0">
                <a:solidFill>
                  <a:srgbClr val="000000"/>
                </a:solidFill>
                <a:latin typeface="Calibri"/>
              </a:rPr>
              <a:t>&gt;</a:t>
            </a:r>
            <a:endParaRPr lang="pt-BR" sz="2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pt-BR" sz="2200" spc="-1" dirty="0">
                <a:solidFill>
                  <a:srgbClr val="000000"/>
                </a:solidFill>
                <a:latin typeface="Calibri"/>
              </a:rPr>
              <a:t>	&lt;p&gt;Página HTML de Exemplo&lt;/p&gt;</a:t>
            </a:r>
            <a:endParaRPr lang="pt-BR" sz="2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pt-BR" sz="2200" spc="-1" dirty="0">
                <a:solidFill>
                  <a:srgbClr val="000000"/>
                </a:solidFill>
                <a:latin typeface="Calibri"/>
              </a:rPr>
              <a:t>       &lt;/</a:t>
            </a:r>
            <a:r>
              <a:rPr lang="pt-BR" sz="2200" spc="-1" dirty="0" err="1">
                <a:solidFill>
                  <a:srgbClr val="000000"/>
                </a:solidFill>
                <a:latin typeface="Calibri"/>
              </a:rPr>
              <a:t>body</a:t>
            </a:r>
            <a:r>
              <a:rPr lang="pt-BR" sz="2200" spc="-1" dirty="0">
                <a:solidFill>
                  <a:srgbClr val="000000"/>
                </a:solidFill>
                <a:latin typeface="Calibri"/>
              </a:rPr>
              <a:t>&gt;</a:t>
            </a:r>
            <a:endParaRPr lang="pt-BR" sz="2200" spc="-1" dirty="0">
              <a:latin typeface="Arial"/>
            </a:endParaRPr>
          </a:p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latin typeface="Calibri"/>
              </a:rPr>
              <a:t>&lt;/</a:t>
            </a:r>
            <a:r>
              <a:rPr lang="pt-BR" sz="2200" spc="-1" dirty="0" err="1">
                <a:solidFill>
                  <a:srgbClr val="000000"/>
                </a:solidFill>
                <a:latin typeface="Calibri"/>
              </a:rPr>
              <a:t>html</a:t>
            </a:r>
            <a:r>
              <a:rPr lang="pt-BR" sz="2200" spc="-1" dirty="0">
                <a:solidFill>
                  <a:srgbClr val="000000"/>
                </a:solidFill>
                <a:latin typeface="Calibri"/>
              </a:rPr>
              <a:t>&gt;</a:t>
            </a:r>
            <a:endParaRPr lang="pt-BR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49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18</a:t>
            </a:fld>
            <a:endParaRPr lang="pt-BR"/>
          </a:p>
        </p:txBody>
      </p:sp>
      <p:sp>
        <p:nvSpPr>
          <p:cNvPr id="3" name="CustomShape 1"/>
          <p:cNvSpPr/>
          <p:nvPr/>
        </p:nvSpPr>
        <p:spPr>
          <a:xfrm>
            <a:off x="1981200" y="373155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CSS (</a:t>
            </a:r>
            <a:r>
              <a:rPr lang="pt-BR" sz="4400" b="1" spc="-1" dirty="0" err="1">
                <a:solidFill>
                  <a:srgbClr val="000000"/>
                </a:solidFill>
                <a:latin typeface="Calibri"/>
              </a:rPr>
              <a:t>Cascading</a:t>
            </a: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b="1" spc="-1" dirty="0" err="1">
                <a:solidFill>
                  <a:srgbClr val="000000"/>
                </a:solidFill>
                <a:latin typeface="Calibri"/>
              </a:rPr>
              <a:t>Style</a:t>
            </a: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b="1" spc="-1" dirty="0" err="1">
                <a:solidFill>
                  <a:srgbClr val="000000"/>
                </a:solidFill>
                <a:latin typeface="Calibri"/>
              </a:rPr>
              <a:t>Sheets</a:t>
            </a: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)</a:t>
            </a:r>
            <a:endParaRPr lang="pt-BR" sz="4400" b="1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pt-BR" sz="3200" spc="-1" dirty="0" err="1">
                <a:solidFill>
                  <a:srgbClr val="000000"/>
                </a:solidFill>
                <a:latin typeface="Calibri"/>
              </a:rPr>
              <a:t>body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 {</a:t>
            </a:r>
            <a:endParaRPr lang="pt-BR" sz="3200" spc="-1" dirty="0">
              <a:latin typeface="Arial"/>
            </a:endParaRPr>
          </a:p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   background-color: </a:t>
            </a:r>
            <a:r>
              <a:rPr lang="pt-BR" sz="3200" spc="-1" dirty="0" err="1">
                <a:solidFill>
                  <a:srgbClr val="000000"/>
                </a:solidFill>
                <a:latin typeface="Calibri"/>
              </a:rPr>
              <a:t>lightblue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;</a:t>
            </a:r>
            <a:endParaRPr lang="pt-BR" sz="3200" spc="-1" dirty="0">
              <a:latin typeface="Arial"/>
            </a:endParaRPr>
          </a:p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}</a:t>
            </a:r>
            <a:endParaRPr lang="pt-BR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p {</a:t>
            </a:r>
            <a:endParaRPr lang="pt-BR" sz="3200" spc="-1" dirty="0">
              <a:latin typeface="Arial"/>
            </a:endParaRPr>
          </a:p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pt-BR" sz="3200" spc="-1" dirty="0" err="1">
                <a:solidFill>
                  <a:srgbClr val="000000"/>
                </a:solidFill>
                <a:latin typeface="Calibri"/>
              </a:rPr>
              <a:t>font-family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3200" spc="-1" dirty="0" err="1">
                <a:solidFill>
                  <a:srgbClr val="000000"/>
                </a:solidFill>
                <a:latin typeface="Calibri"/>
              </a:rPr>
              <a:t>verdana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;</a:t>
            </a:r>
            <a:endParaRPr lang="pt-BR" sz="3200" spc="-1" dirty="0">
              <a:latin typeface="Arial"/>
            </a:endParaRPr>
          </a:p>
          <a:p>
            <a:pPr marL="216000" lvl="1">
              <a:spcBef>
                <a:spcPts val="641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3200" spc="-1" dirty="0" err="1">
                <a:solidFill>
                  <a:srgbClr val="000000"/>
                </a:solidFill>
                <a:latin typeface="Calibri"/>
              </a:rPr>
              <a:t>font-size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: 20px;</a:t>
            </a:r>
            <a:endParaRPr lang="pt-BR" sz="3200" spc="-1" dirty="0">
              <a:latin typeface="Arial"/>
            </a:endParaRPr>
          </a:p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}</a:t>
            </a:r>
            <a:endParaRPr lang="pt-BR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07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19</a:t>
            </a:fld>
            <a:endParaRPr lang="pt-BR"/>
          </a:p>
        </p:txBody>
      </p:sp>
      <p:sp>
        <p:nvSpPr>
          <p:cNvPr id="3" name="CustomShape 1"/>
          <p:cNvSpPr/>
          <p:nvPr/>
        </p:nvSpPr>
        <p:spPr>
          <a:xfrm>
            <a:off x="1981200" y="373156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 err="1">
                <a:solidFill>
                  <a:srgbClr val="000000"/>
                </a:solidFill>
                <a:latin typeface="Calibri"/>
              </a:rPr>
              <a:t>Javascript</a:t>
            </a:r>
            <a:endParaRPr lang="pt-BR" sz="4400" b="1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" name="TextShape 4"/>
          <p:cNvSpPr txBox="1"/>
          <p:nvPr/>
        </p:nvSpPr>
        <p:spPr>
          <a:xfrm>
            <a:off x="1981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latin typeface="Arial"/>
              </a:rPr>
              <a:t>&lt;script&gt;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latin typeface="Arial"/>
              </a:rPr>
              <a:t>     </a:t>
            </a:r>
            <a:r>
              <a:rPr lang="pt-BR" sz="3200" spc="-1" dirty="0" err="1">
                <a:latin typeface="Arial"/>
              </a:rPr>
              <a:t>function</a:t>
            </a:r>
            <a:r>
              <a:rPr lang="pt-BR" sz="3200" spc="-1" dirty="0">
                <a:latin typeface="Arial"/>
              </a:rPr>
              <a:t> Exemplo()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latin typeface="Arial"/>
              </a:rPr>
              <a:t>{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 err="1">
                <a:latin typeface="Arial"/>
              </a:rPr>
              <a:t>alert</a:t>
            </a:r>
            <a:r>
              <a:rPr lang="pt-BR" sz="3200" spc="-1" dirty="0">
                <a:latin typeface="Arial"/>
              </a:rPr>
              <a:t>("Exemplo </a:t>
            </a:r>
            <a:r>
              <a:rPr lang="pt-BR" sz="3200" spc="-1" dirty="0" err="1">
                <a:latin typeface="Arial"/>
              </a:rPr>
              <a:t>Javascript</a:t>
            </a:r>
            <a:r>
              <a:rPr lang="pt-BR" sz="3200" spc="-1" dirty="0">
                <a:latin typeface="Arial"/>
              </a:rPr>
              <a:t>");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latin typeface="Arial"/>
              </a:rPr>
              <a:t>}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latin typeface="Arial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3487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2A44-FD9F-44FE-A18F-606C08506EAB}" type="slidenum">
              <a:rPr lang="pt-BR" smtClean="0"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Entenda quais são os principais tipos de internet existentes no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86" y="1628800"/>
            <a:ext cx="75517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3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20</a:t>
            </a:fld>
            <a:endParaRPr lang="pt-BR"/>
          </a:p>
        </p:txBody>
      </p:sp>
      <p:sp>
        <p:nvSpPr>
          <p:cNvPr id="3" name="TextShape 1"/>
          <p:cNvSpPr txBox="1"/>
          <p:nvPr/>
        </p:nvSpPr>
        <p:spPr>
          <a:xfrm>
            <a:off x="1981200" y="400212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1" spc="-1" dirty="0" err="1">
                <a:latin typeface="Arial"/>
              </a:rPr>
              <a:t>Playing</a:t>
            </a:r>
            <a:endParaRPr lang="pt-BR" sz="4400" b="1" spc="-1" dirty="0"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981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No Chrome →Mais Ferramentas → Ferramentas do Desenvolvedor → Console.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Digitar: document.designMode = 'on'</a:t>
            </a:r>
          </a:p>
        </p:txBody>
      </p:sp>
    </p:spTree>
    <p:extLst>
      <p:ext uri="{BB962C8B-B14F-4D97-AF65-F5344CB8AC3E}">
        <p14:creationId xmlns:p14="http://schemas.microsoft.com/office/powerpoint/2010/main" val="118741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21</a:t>
            </a:fld>
            <a:endParaRPr lang="pt-BR"/>
          </a:p>
        </p:txBody>
      </p:sp>
      <p:sp>
        <p:nvSpPr>
          <p:cNvPr id="3" name="CustomShape 1"/>
          <p:cNvSpPr/>
          <p:nvPr/>
        </p:nvSpPr>
        <p:spPr>
          <a:xfrm>
            <a:off x="1981200" y="415357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PHP (Hypertext </a:t>
            </a:r>
            <a:r>
              <a:rPr lang="pt-BR" sz="4400" b="1" spc="-1" dirty="0" err="1">
                <a:solidFill>
                  <a:srgbClr val="000000"/>
                </a:solidFill>
                <a:latin typeface="Calibri"/>
              </a:rPr>
              <a:t>Preprocessor</a:t>
            </a: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)</a:t>
            </a:r>
            <a:endParaRPr lang="pt-BR" sz="4400" b="1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" name="TextShape 3"/>
          <p:cNvSpPr txBox="1"/>
          <p:nvPr/>
        </p:nvSpPr>
        <p:spPr>
          <a:xfrm>
            <a:off x="1981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latin typeface="Arial"/>
              </a:rPr>
              <a:t>&lt;?</a:t>
            </a:r>
            <a:r>
              <a:rPr lang="pt-BR" sz="3200" spc="-1" dirty="0" err="1">
                <a:latin typeface="Arial"/>
              </a:rPr>
              <a:t>php</a:t>
            </a:r>
            <a:r>
              <a:rPr lang="pt-BR" sz="3200" spc="-1" dirty="0">
                <a:latin typeface="Arial"/>
              </a:rPr>
              <a:t>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latin typeface="Arial"/>
              </a:rPr>
              <a:t>   </a:t>
            </a:r>
            <a:r>
              <a:rPr lang="pt-BR" sz="3200" spc="-1" dirty="0" err="1">
                <a:latin typeface="Arial"/>
              </a:rPr>
              <a:t>echo</a:t>
            </a:r>
            <a:r>
              <a:rPr lang="pt-BR" sz="3200" spc="-1" dirty="0">
                <a:latin typeface="Arial"/>
              </a:rPr>
              <a:t> "Exemplo código PHP";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latin typeface="Arial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34784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22</a:t>
            </a:fld>
            <a:endParaRPr lang="pt-BR"/>
          </a:p>
        </p:txBody>
      </p:sp>
      <p:sp>
        <p:nvSpPr>
          <p:cNvPr id="3" name="CustomShape 1"/>
          <p:cNvSpPr/>
          <p:nvPr/>
        </p:nvSpPr>
        <p:spPr>
          <a:xfrm>
            <a:off x="1979955" y="2564904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spc="-1" dirty="0" err="1">
                <a:solidFill>
                  <a:srgbClr val="000000"/>
                </a:solidFill>
                <a:latin typeface="Calibri"/>
              </a:rPr>
              <a:t>Backend</a:t>
            </a:r>
            <a:r>
              <a:rPr lang="pt-BR" sz="4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spc="-1" dirty="0" err="1">
                <a:solidFill>
                  <a:srgbClr val="000000"/>
                </a:solidFill>
                <a:latin typeface="Calibri"/>
              </a:rPr>
              <a:t>vs</a:t>
            </a:r>
            <a:r>
              <a:rPr lang="pt-BR" sz="4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spc="-1" dirty="0" err="1">
                <a:solidFill>
                  <a:srgbClr val="000000"/>
                </a:solidFill>
                <a:latin typeface="Calibri"/>
              </a:rPr>
              <a:t>Frontend</a:t>
            </a:r>
            <a:endParaRPr lang="pt-BR" sz="4400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5" name="Picture 12" descr="Resultado de imagem para estáci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444" y="44624"/>
            <a:ext cx="1038060" cy="8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03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23</a:t>
            </a:fld>
            <a:endParaRPr lang="pt-BR"/>
          </a:p>
        </p:txBody>
      </p:sp>
      <p:sp>
        <p:nvSpPr>
          <p:cNvPr id="3" name="TextShape 1"/>
          <p:cNvSpPr txBox="1"/>
          <p:nvPr/>
        </p:nvSpPr>
        <p:spPr>
          <a:xfrm>
            <a:off x="1981200" y="400209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1" spc="-1" dirty="0">
                <a:latin typeface="Arial"/>
              </a:rPr>
              <a:t>Servidor Apache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981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3200" spc="-1">
              <a:latin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/>
        </p:blipFill>
        <p:spPr>
          <a:xfrm>
            <a:off x="4116000" y="1920960"/>
            <a:ext cx="4051080" cy="1895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18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24</a:t>
            </a:fld>
            <a:endParaRPr lang="pt-BR"/>
          </a:p>
        </p:txBody>
      </p:sp>
      <p:sp>
        <p:nvSpPr>
          <p:cNvPr id="3" name="TextShape 1"/>
          <p:cNvSpPr txBox="1"/>
          <p:nvPr/>
        </p:nvSpPr>
        <p:spPr>
          <a:xfrm>
            <a:off x="1981200" y="329872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200" b="1" spc="-1" dirty="0">
                <a:latin typeface="Arial"/>
              </a:rPr>
              <a:t>Instalando e Configurando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981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WAMPServer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EasyPHP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428040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25</a:t>
            </a:fld>
            <a:endParaRPr lang="pt-BR"/>
          </a:p>
        </p:txBody>
      </p:sp>
      <p:sp>
        <p:nvSpPr>
          <p:cNvPr id="3" name="TextShape 1"/>
          <p:cNvSpPr txBox="1"/>
          <p:nvPr/>
        </p:nvSpPr>
        <p:spPr>
          <a:xfrm>
            <a:off x="1981200" y="4142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spc="-1" dirty="0">
                <a:latin typeface="Arial"/>
              </a:rPr>
              <a:t>Publicando um site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981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200" spc="-1">
                <a:latin typeface="Arial"/>
              </a:rPr>
              <a:t>Local</a:t>
            </a:r>
          </a:p>
          <a:p>
            <a:r>
              <a:rPr lang="pt-BR" sz="3200" spc="-1">
                <a:latin typeface="Arial"/>
              </a:rPr>
              <a:t>Host</a:t>
            </a:r>
          </a:p>
          <a:p>
            <a:r>
              <a:rPr lang="pt-BR" sz="3200" spc="-1">
                <a:latin typeface="Arial"/>
              </a:rPr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31341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26</a:t>
            </a:fld>
            <a:endParaRPr lang="pt-BR"/>
          </a:p>
        </p:txBody>
      </p:sp>
      <p:sp>
        <p:nvSpPr>
          <p:cNvPr id="3" name="TextShape 1"/>
          <p:cNvSpPr txBox="1"/>
          <p:nvPr/>
        </p:nvSpPr>
        <p:spPr>
          <a:xfrm>
            <a:off x="1981200" y="7385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200" b="1" spc="-1" dirty="0">
                <a:latin typeface="Arial"/>
              </a:rPr>
              <a:t>Funcionamento das páginas PHP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981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BR" sz="3200" spc="-1">
              <a:latin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/>
        </p:blipFill>
        <p:spPr>
          <a:xfrm>
            <a:off x="2532000" y="2011320"/>
            <a:ext cx="7616160" cy="3316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49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27</a:t>
            </a:fld>
            <a:endParaRPr lang="pt-BR"/>
          </a:p>
        </p:txBody>
      </p:sp>
      <p:sp>
        <p:nvSpPr>
          <p:cNvPr id="3" name="TextShape 1"/>
          <p:cNvSpPr txBox="1"/>
          <p:nvPr/>
        </p:nvSpPr>
        <p:spPr>
          <a:xfrm>
            <a:off x="1981200" y="414277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1" spc="-1" dirty="0">
                <a:latin typeface="Arial"/>
              </a:rPr>
              <a:t>Padrões Web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981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3200" spc="-1">
              <a:latin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/>
        </p:blipFill>
        <p:spPr>
          <a:xfrm>
            <a:off x="2172000" y="1729080"/>
            <a:ext cx="1904760" cy="1294920"/>
          </a:xfrm>
          <a:prstGeom prst="rect">
            <a:avLst/>
          </a:prstGeom>
          <a:ln>
            <a:noFill/>
          </a:ln>
        </p:spPr>
      </p:pic>
      <p:sp>
        <p:nvSpPr>
          <p:cNvPr id="6" name="TextShape 3"/>
          <p:cNvSpPr txBox="1"/>
          <p:nvPr/>
        </p:nvSpPr>
        <p:spPr>
          <a:xfrm>
            <a:off x="4142280" y="2189160"/>
            <a:ext cx="314172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200" spc="-1">
                <a:latin typeface="Arial"/>
                <a:hlinkClick r:id="rId3"/>
              </a:rPr>
              <a:t>https://www.w3.org/</a:t>
            </a:r>
            <a:endParaRPr lang="pt-BR" sz="2200" spc="-1">
              <a:latin typeface="Arial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4184040" y="2692800"/>
            <a:ext cx="2739960" cy="40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200" spc="-1">
                <a:latin typeface="Arial"/>
                <a:hlinkClick r:id="rId4"/>
              </a:rPr>
              <a:t>https://www.w3c.br/</a:t>
            </a:r>
            <a:endParaRPr lang="pt-BR" sz="2200" spc="-1">
              <a:latin typeface="Arial"/>
            </a:endParaRPr>
          </a:p>
        </p:txBody>
      </p:sp>
      <p:pic>
        <p:nvPicPr>
          <p:cNvPr id="8" name="Imagem 7"/>
          <p:cNvPicPr/>
          <p:nvPr/>
        </p:nvPicPr>
        <p:blipFill>
          <a:blip r:embed="rId5"/>
          <a:stretch/>
        </p:blipFill>
        <p:spPr>
          <a:xfrm>
            <a:off x="2316000" y="4176000"/>
            <a:ext cx="1546920" cy="1546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3899280" y="4680000"/>
            <a:ext cx="4104720" cy="64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200" spc="-1">
                <a:latin typeface="Arial"/>
                <a:hlinkClick r:id="rId6"/>
              </a:rPr>
              <a:t>https://www.w3schools.com/</a:t>
            </a:r>
            <a:endParaRPr lang="pt-BR" sz="22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339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(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Padrão de linguagem para web</a:t>
            </a:r>
          </a:p>
        </p:txBody>
      </p:sp>
    </p:spTree>
    <p:extLst>
      <p:ext uri="{BB962C8B-B14F-4D97-AF65-F5344CB8AC3E}">
        <p14:creationId xmlns:p14="http://schemas.microsoft.com/office/powerpoint/2010/main" val="61030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35560" y="1268761"/>
            <a:ext cx="8229600" cy="4525963"/>
          </a:xfrm>
        </p:spPr>
        <p:txBody>
          <a:bodyPr>
            <a:noAutofit/>
          </a:bodyPr>
          <a:lstStyle/>
          <a:p>
            <a:r>
              <a:rPr lang="pt-BR" sz="1600" dirty="0"/>
              <a:t>HTML 5:  &lt;!DOCTYPE </a:t>
            </a:r>
            <a:r>
              <a:rPr lang="pt-BR" sz="1600" dirty="0" err="1"/>
              <a:t>html</a:t>
            </a:r>
            <a:r>
              <a:rPr lang="pt-BR" sz="1600" dirty="0"/>
              <a:t>&gt;</a:t>
            </a:r>
          </a:p>
          <a:p>
            <a:endParaRPr lang="pt-BR" sz="1600" dirty="0"/>
          </a:p>
          <a:p>
            <a:r>
              <a:rPr lang="pt-BR" sz="1600" dirty="0"/>
              <a:t>HTML 4.01 </a:t>
            </a:r>
            <a:r>
              <a:rPr lang="pt-BR" sz="1600" dirty="0" err="1"/>
              <a:t>Strict</a:t>
            </a:r>
            <a:r>
              <a:rPr lang="pt-BR" sz="1600" dirty="0"/>
              <a:t> - Contém todos os elementos HTML e atributos, mas não inclui elementos de apresentação ou obsoletas (como fonte). </a:t>
            </a:r>
            <a:r>
              <a:rPr lang="pt-BR" sz="1600" dirty="0" err="1"/>
              <a:t>Framesets</a:t>
            </a:r>
            <a:r>
              <a:rPr lang="pt-BR" sz="1600" dirty="0"/>
              <a:t> não são permitidos.</a:t>
            </a:r>
          </a:p>
          <a:p>
            <a:pPr marL="0" indent="0">
              <a:buNone/>
            </a:pPr>
            <a:r>
              <a:rPr lang="pt-BR" sz="1600" dirty="0"/>
              <a:t>&lt;!DOCTYPE HTML PUBLIC "-//W3C//DTD HTML 4.01//EN" "http://www.w3.org/TR/html4/strict.dtd"&gt;</a:t>
            </a:r>
          </a:p>
          <a:p>
            <a:endParaRPr lang="pt-BR" sz="1600" dirty="0"/>
          </a:p>
          <a:p>
            <a:r>
              <a:rPr lang="pt-BR" sz="1600" dirty="0"/>
              <a:t>HTML 4.01 </a:t>
            </a:r>
            <a:r>
              <a:rPr lang="pt-BR" sz="1600" dirty="0" err="1"/>
              <a:t>Transitional</a:t>
            </a:r>
            <a:r>
              <a:rPr lang="pt-BR" sz="1600" dirty="0"/>
              <a:t> contém todos os elementos e atributos HTML, incluindo elementos de apresentação e obsoletas (como fonte).</a:t>
            </a:r>
            <a:r>
              <a:rPr lang="pt-BR" sz="1600" dirty="0" err="1"/>
              <a:t>Framesets</a:t>
            </a:r>
            <a:r>
              <a:rPr lang="pt-BR" sz="1600" dirty="0"/>
              <a:t> não são permitidos.</a:t>
            </a:r>
          </a:p>
          <a:p>
            <a:pPr marL="0" indent="0">
              <a:buNone/>
            </a:pPr>
            <a:r>
              <a:rPr lang="pt-BR" sz="1600" dirty="0"/>
              <a:t>&lt;!DOCTYPE HTML PUBLIC "-//W3C//DTD HTML 4.01 </a:t>
            </a:r>
            <a:r>
              <a:rPr lang="pt-BR" sz="1600" dirty="0" err="1"/>
              <a:t>Transitional</a:t>
            </a:r>
            <a:r>
              <a:rPr lang="pt-BR" sz="1600" dirty="0"/>
              <a:t>//EN" "http://www.w3.org/TR/html4/loose.dtd"&gt;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HTML 4.01 </a:t>
            </a:r>
            <a:r>
              <a:rPr lang="pt-BR" sz="1600" dirty="0" err="1"/>
              <a:t>Frameset</a:t>
            </a:r>
            <a:r>
              <a:rPr lang="pt-BR" sz="1600" dirty="0"/>
              <a:t> semelhante ao </a:t>
            </a:r>
            <a:r>
              <a:rPr lang="pt-BR" sz="1600" dirty="0" err="1"/>
              <a:t>Transitional</a:t>
            </a:r>
            <a:r>
              <a:rPr lang="pt-BR" sz="1600" dirty="0"/>
              <a:t>, mas permite o uso de conteúdo do conjunto de quadros.</a:t>
            </a:r>
          </a:p>
          <a:p>
            <a:pPr marL="0" indent="0">
              <a:buNone/>
            </a:pPr>
            <a:r>
              <a:rPr lang="pt-BR" sz="1600" dirty="0"/>
              <a:t>&lt;!DOCTYPE HTML PUBLIC "-//W3C//DTD HTML 4.01 </a:t>
            </a:r>
            <a:r>
              <a:rPr lang="pt-BR" sz="1600" dirty="0" err="1"/>
              <a:t>Frameset</a:t>
            </a:r>
            <a:r>
              <a:rPr lang="pt-BR" sz="1600" dirty="0"/>
              <a:t>//EN" "http://www.w3.org/TR/html4/frameset.dtd"&gt;</a:t>
            </a:r>
          </a:p>
        </p:txBody>
      </p:sp>
    </p:spTree>
    <p:extLst>
      <p:ext uri="{BB962C8B-B14F-4D97-AF65-F5344CB8AC3E}">
        <p14:creationId xmlns:p14="http://schemas.microsoft.com/office/powerpoint/2010/main" val="319008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3</a:t>
            </a:fld>
            <a:endParaRPr lang="pt-BR"/>
          </a:p>
        </p:txBody>
      </p:sp>
      <p:sp>
        <p:nvSpPr>
          <p:cNvPr id="5" name="CustomShape 1"/>
          <p:cNvSpPr/>
          <p:nvPr/>
        </p:nvSpPr>
        <p:spPr>
          <a:xfrm>
            <a:off x="1981200" y="40129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Calibri"/>
              </a:rPr>
              <a:t>Como a internet funciona?</a:t>
            </a:r>
            <a:endParaRPr lang="pt-BR" sz="4400" b="1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7" name="Imagem 6"/>
          <p:cNvPicPr/>
          <p:nvPr/>
        </p:nvPicPr>
        <p:blipFill>
          <a:blip r:embed="rId2"/>
          <a:stretch/>
        </p:blipFill>
        <p:spPr>
          <a:xfrm>
            <a:off x="2748000" y="1728000"/>
            <a:ext cx="6846120" cy="3502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125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HML de acordo com as regras de </a:t>
            </a:r>
            <a:r>
              <a:rPr lang="pt-BR" dirty="0" err="1"/>
              <a:t>xml</a:t>
            </a:r>
            <a:r>
              <a:rPr lang="pt-BR" dirty="0"/>
              <a:t>, permite maior abrangência em dispositivos, extração de dados e menor chances de erro.</a:t>
            </a:r>
          </a:p>
          <a:p>
            <a:endParaRPr lang="pt-BR" dirty="0"/>
          </a:p>
          <a:p>
            <a:r>
              <a:rPr lang="pt-BR" dirty="0"/>
              <a:t>&lt;!DOCTYPE </a:t>
            </a:r>
            <a:r>
              <a:rPr lang="pt-BR" dirty="0" err="1"/>
              <a:t>html</a:t>
            </a:r>
            <a:r>
              <a:rPr lang="pt-BR" dirty="0"/>
              <a:t> PUBLIC "-//W3C//DTD XHTML 1.0 </a:t>
            </a:r>
            <a:r>
              <a:rPr lang="pt-BR" b="1" dirty="0" err="1"/>
              <a:t>Strict</a:t>
            </a:r>
            <a:r>
              <a:rPr lang="pt-BR" dirty="0"/>
              <a:t>//EN" "http://www.w3.org/TR/xhtml1/DTD/xhtml1-</a:t>
            </a:r>
            <a:r>
              <a:rPr lang="pt-BR" b="1" dirty="0"/>
              <a:t>strict</a:t>
            </a:r>
            <a:r>
              <a:rPr lang="pt-BR" dirty="0"/>
              <a:t>.dtd"&gt;</a:t>
            </a:r>
          </a:p>
        </p:txBody>
      </p:sp>
    </p:spTree>
    <p:extLst>
      <p:ext uri="{BB962C8B-B14F-4D97-AF65-F5344CB8AC3E}">
        <p14:creationId xmlns:p14="http://schemas.microsoft.com/office/powerpoint/2010/main" val="217792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 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 ="</a:t>
            </a:r>
            <a:r>
              <a:rPr lang="en-US" dirty="0" err="1"/>
              <a:t>pt</a:t>
            </a:r>
            <a:r>
              <a:rPr lang="en-US" dirty="0"/>
              <a:t> -</a:t>
            </a:r>
            <a:r>
              <a:rPr lang="en-US" dirty="0" err="1"/>
              <a:t>br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 &lt;meta charset="utf-8"&gt;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pt-BR" dirty="0"/>
              <a:t> &lt;</a:t>
            </a:r>
            <a:r>
              <a:rPr lang="pt-BR" dirty="0" err="1"/>
              <a:t>title</a:t>
            </a:r>
            <a:r>
              <a:rPr lang="pt-BR" dirty="0"/>
              <a:t>&gt;...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 html 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376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Títulos</a:t>
            </a:r>
            <a:r>
              <a:rPr lang="en-US" dirty="0"/>
              <a:t>: &lt;h1&gt; &lt;/h1&gt; a &lt;h6&gt; &lt;/h6&gt;</a:t>
            </a:r>
          </a:p>
          <a:p>
            <a:r>
              <a:rPr lang="en-US" dirty="0" err="1"/>
              <a:t>Parágrafo</a:t>
            </a:r>
            <a:r>
              <a:rPr lang="en-US" dirty="0"/>
              <a:t>: &lt;p&gt; &lt;/p&gt;</a:t>
            </a:r>
          </a:p>
          <a:p>
            <a:r>
              <a:rPr lang="en-US" dirty="0" err="1"/>
              <a:t>Pular</a:t>
            </a:r>
            <a:r>
              <a:rPr lang="en-US" dirty="0"/>
              <a:t> a </a:t>
            </a:r>
            <a:r>
              <a:rPr lang="en-US" dirty="0" err="1"/>
              <a:t>linha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Fazer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11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&lt;a </a:t>
            </a:r>
            <a:r>
              <a:rPr lang="pt-BR" dirty="0" err="1"/>
              <a:t>href</a:t>
            </a:r>
            <a:r>
              <a:rPr lang="pt-BR" dirty="0"/>
              <a:t>="https://portal.estacio.br/"&gt;Acessar o site da Estácio&lt;/a&gt;</a:t>
            </a:r>
          </a:p>
        </p:txBody>
      </p:sp>
    </p:spTree>
    <p:extLst>
      <p:ext uri="{BB962C8B-B14F-4D97-AF65-F5344CB8AC3E}">
        <p14:creationId xmlns:p14="http://schemas.microsoft.com/office/powerpoint/2010/main" val="2626314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=“nomedaimagem.jpg" </a:t>
            </a:r>
            <a:r>
              <a:rPr lang="pt-BR" dirty="0" err="1"/>
              <a:t>alt</a:t>
            </a:r>
            <a:r>
              <a:rPr lang="pt-BR" dirty="0"/>
              <a:t>=“texto da imagem" </a:t>
            </a:r>
            <a:r>
              <a:rPr lang="pt-BR" dirty="0" err="1"/>
              <a:t>width</a:t>
            </a:r>
            <a:r>
              <a:rPr lang="pt-BR" dirty="0"/>
              <a:t>="104" </a:t>
            </a:r>
            <a:r>
              <a:rPr lang="pt-BR" dirty="0" err="1"/>
              <a:t>height</a:t>
            </a:r>
            <a:r>
              <a:rPr lang="pt-BR" dirty="0"/>
              <a:t>="142"&gt;</a:t>
            </a:r>
          </a:p>
        </p:txBody>
      </p:sp>
    </p:spTree>
    <p:extLst>
      <p:ext uri="{BB962C8B-B14F-4D97-AF65-F5344CB8AC3E}">
        <p14:creationId xmlns:p14="http://schemas.microsoft.com/office/powerpoint/2010/main" val="4029691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AC90E-D8DC-4478-BFFD-4B34E04F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DAF2B-50D5-4640-975E-7BC2098A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Monte seu currículo usando HTML.</a:t>
            </a:r>
          </a:p>
        </p:txBody>
      </p:sp>
      <p:pic>
        <p:nvPicPr>
          <p:cNvPr id="2050" name="Picture 2" descr="Currículo para primeiro emprego: veja dicas e como montar – Balcão de  Emprego">
            <a:extLst>
              <a:ext uri="{FF2B5EF4-FFF2-40B4-BE49-F238E27FC236}">
                <a16:creationId xmlns:a16="http://schemas.microsoft.com/office/drawing/2014/main" id="{8679CC19-8DEB-4B48-A721-75A09D0E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69" y="236696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76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Projeto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36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Em grupos </a:t>
            </a:r>
            <a:r>
              <a:rPr lang="pt-BR"/>
              <a:t>de 7</a:t>
            </a:r>
            <a:endParaRPr lang="pt-BR" dirty="0"/>
          </a:p>
          <a:p>
            <a:r>
              <a:rPr lang="pt-BR" dirty="0"/>
              <a:t>Escolher um tema para o projeto final (Ex.: Sistema de vagas de emprego, Sistema para Eventos, Venda de Bilhetes, Vende de Produtos, Condomínio, </a:t>
            </a:r>
            <a:r>
              <a:rPr lang="pt-BR" dirty="0" err="1"/>
              <a:t>Stream</a:t>
            </a:r>
            <a:r>
              <a:rPr lang="pt-BR" dirty="0"/>
              <a:t> ou outro)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492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mais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37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Elementos HTML. Disponível em: </a:t>
            </a:r>
            <a:r>
              <a:rPr lang="pt-BR" dirty="0">
                <a:hlinkClick r:id="rId2"/>
              </a:rPr>
              <a:t>https://developer.mozilla.org/pt-BR/docs/Web/HTML/Element</a:t>
            </a:r>
            <a:endParaRPr lang="pt-BR" dirty="0"/>
          </a:p>
          <a:p>
            <a:endParaRPr lang="pt-BR" dirty="0"/>
          </a:p>
          <a:p>
            <a:r>
              <a:rPr lang="pt-BR" dirty="0"/>
              <a:t>HTML -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Contents</a:t>
            </a:r>
            <a:r>
              <a:rPr lang="pt-BR" dirty="0"/>
              <a:t>. Disponível em: </a:t>
            </a:r>
            <a:r>
              <a:rPr lang="pt-BR" dirty="0">
                <a:hlinkClick r:id="rId3"/>
              </a:rPr>
              <a:t>https://html.spec.whatwg.org/#toc-semantics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57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br>
              <a:rPr lang="it-IT" dirty="0"/>
            </a:br>
            <a:br>
              <a:rPr lang="it-IT" dirty="0"/>
            </a:br>
            <a:r>
              <a:rPr lang="it-IT" dirty="0"/>
              <a:t>&lt;ol&gt;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341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218A4-7282-4DBB-9EC6-1AA4F6C3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Description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6579C-D189-4CB0-87DD-A3D00496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&lt;dl&gt;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dt</a:t>
            </a:r>
            <a:r>
              <a:rPr lang="pt-BR" dirty="0"/>
              <a:t>&gt;Primeiro Nível&lt;/</a:t>
            </a:r>
            <a:r>
              <a:rPr lang="pt-BR" dirty="0" err="1"/>
              <a:t>dt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dd</a:t>
            </a:r>
            <a:r>
              <a:rPr lang="pt-BR" dirty="0"/>
              <a:t>&gt;Segundo Nível&lt;/</a:t>
            </a:r>
            <a:r>
              <a:rPr lang="pt-BR" dirty="0" err="1"/>
              <a:t>dd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dt</a:t>
            </a:r>
            <a:r>
              <a:rPr lang="pt-BR" dirty="0"/>
              <a:t>&gt;Primeiro Nível&lt;/</a:t>
            </a:r>
            <a:r>
              <a:rPr lang="pt-BR" dirty="0" err="1"/>
              <a:t>dt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dd</a:t>
            </a:r>
            <a:r>
              <a:rPr lang="pt-BR" dirty="0"/>
              <a:t>&gt;Segundo Nível&lt;/</a:t>
            </a:r>
            <a:r>
              <a:rPr lang="pt-BR" dirty="0" err="1"/>
              <a:t>dd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361478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325-21CD-4FA8-97FE-26B2A88B6A6F}" type="slidenum">
              <a:rPr lang="pt-BR" smtClean="0"/>
              <a:t>4</a:t>
            </a:fld>
            <a:endParaRPr lang="pt-BR"/>
          </a:p>
        </p:txBody>
      </p:sp>
      <p:sp>
        <p:nvSpPr>
          <p:cNvPr id="3" name="CustomShape 1"/>
          <p:cNvSpPr/>
          <p:nvPr/>
        </p:nvSpPr>
        <p:spPr>
          <a:xfrm>
            <a:off x="1981200" y="330952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latin typeface="Calibri"/>
              </a:rPr>
              <a:t>Internet</a:t>
            </a:r>
            <a:endParaRPr lang="pt-BR" sz="3200" b="1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pc="-1" dirty="0">
                <a:latin typeface="Arial"/>
              </a:rPr>
              <a:t>Rede Cliente-Servidor (TCP/IP)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pc="-1" dirty="0">
                <a:latin typeface="Arial"/>
              </a:rPr>
              <a:t>Protocolos: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pc="-1" dirty="0">
                <a:latin typeface="Arial"/>
              </a:rPr>
              <a:t> - </a:t>
            </a:r>
            <a:r>
              <a:rPr lang="pt-BR" sz="3200" spc="-1" dirty="0" err="1">
                <a:latin typeface="Arial"/>
              </a:rPr>
              <a:t>http</a:t>
            </a:r>
            <a:r>
              <a:rPr lang="pt-BR" sz="3200" spc="-1" dirty="0">
                <a:latin typeface="Arial"/>
              </a:rPr>
              <a:t>(s) (Hypertext </a:t>
            </a:r>
            <a:r>
              <a:rPr lang="pt-BR" sz="3200" spc="-1" dirty="0" err="1">
                <a:latin typeface="Arial"/>
              </a:rPr>
              <a:t>Transfer</a:t>
            </a:r>
            <a:r>
              <a:rPr lang="pt-BR" sz="3200" spc="-1" dirty="0">
                <a:latin typeface="Arial"/>
              </a:rPr>
              <a:t> </a:t>
            </a:r>
            <a:r>
              <a:rPr lang="pt-BR" sz="3200" spc="-1" dirty="0" err="1">
                <a:latin typeface="Arial"/>
              </a:rPr>
              <a:t>Protocol</a:t>
            </a:r>
            <a:r>
              <a:rPr lang="pt-BR" sz="3200" spc="-1" dirty="0">
                <a:latin typeface="Arial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pc="-1" dirty="0">
                <a:latin typeface="Arial"/>
              </a:rPr>
              <a:t> - </a:t>
            </a:r>
            <a:r>
              <a:rPr lang="pt-BR" sz="3200" spc="-1" dirty="0" err="1">
                <a:latin typeface="Arial"/>
              </a:rPr>
              <a:t>ftp</a:t>
            </a:r>
            <a:r>
              <a:rPr lang="pt-BR" sz="3200" spc="-1" dirty="0">
                <a:latin typeface="Arial"/>
              </a:rPr>
              <a:t> (File </a:t>
            </a:r>
            <a:r>
              <a:rPr lang="pt-BR" sz="3200" spc="-1" dirty="0" err="1">
                <a:latin typeface="Arial"/>
              </a:rPr>
              <a:t>Transfer</a:t>
            </a:r>
            <a:r>
              <a:rPr lang="pt-BR" sz="3200" spc="-1" dirty="0">
                <a:latin typeface="Arial"/>
              </a:rPr>
              <a:t> </a:t>
            </a:r>
            <a:r>
              <a:rPr lang="pt-BR" sz="3200" spc="-1" dirty="0" err="1">
                <a:latin typeface="Arial"/>
              </a:rPr>
              <a:t>Protocol</a:t>
            </a:r>
            <a:r>
              <a:rPr lang="pt-BR" sz="3200" spc="-1" dirty="0"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28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background-color:powderblue</a:t>
            </a:r>
            <a:r>
              <a:rPr lang="pt-BR" dirty="0"/>
              <a:t>;"&gt;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&lt;h1 style="</a:t>
            </a:r>
            <a:r>
              <a:rPr lang="en-US" dirty="0" err="1"/>
              <a:t>color:blue</a:t>
            </a:r>
            <a:r>
              <a:rPr lang="en-US" dirty="0"/>
              <a:t>;"&gt;This is a heading&lt;/h1&gt;</a:t>
            </a:r>
            <a:br>
              <a:rPr lang="en-US" dirty="0"/>
            </a:br>
            <a:r>
              <a:rPr lang="en-US" dirty="0"/>
              <a:t>&lt;p style="</a:t>
            </a:r>
            <a:r>
              <a:rPr lang="en-US" dirty="0" err="1"/>
              <a:t>color:red</a:t>
            </a:r>
            <a:r>
              <a:rPr lang="en-US" dirty="0"/>
              <a:t>;"&gt;This is a paragraph.&lt;/p&gt;</a:t>
            </a:r>
          </a:p>
          <a:p>
            <a:pPr marL="0" indent="0">
              <a:buNone/>
            </a:pPr>
            <a:r>
              <a:rPr lang="en-US" dirty="0"/>
              <a:t>&lt;p style="</a:t>
            </a:r>
            <a:r>
              <a:rPr lang="en-US" dirty="0" err="1"/>
              <a:t>font-family:verdana</a:t>
            </a:r>
            <a:r>
              <a:rPr lang="en-US" dirty="0"/>
              <a:t>"&gt;This is a paragraph.&lt;/p&gt;</a:t>
            </a:r>
          </a:p>
          <a:p>
            <a:pPr marL="0" indent="0">
              <a:buNone/>
            </a:pPr>
            <a:r>
              <a:rPr lang="en-US" dirty="0"/>
              <a:t>&lt;p style="font-size:160%;"&gt;This is a paragraph.&lt;/p&gt;</a:t>
            </a:r>
          </a:p>
          <a:p>
            <a:pPr marL="0" indent="0">
              <a:buNone/>
            </a:pPr>
            <a:r>
              <a:rPr lang="en-US" dirty="0"/>
              <a:t>&lt;p style="</a:t>
            </a:r>
            <a:r>
              <a:rPr lang="en-US" dirty="0" err="1"/>
              <a:t>text-align:right</a:t>
            </a:r>
            <a:r>
              <a:rPr lang="en-US" dirty="0"/>
              <a:t>"&gt;This is some text in a paragraph.&lt;/p&gt;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075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&lt;b&gt; Negrito &lt;/b&gt;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strong</a:t>
            </a:r>
            <a:r>
              <a:rPr lang="pt-BR" dirty="0"/>
              <a:t>&gt; Texto &lt;/</a:t>
            </a:r>
            <a:r>
              <a:rPr lang="pt-BR" dirty="0" err="1"/>
              <a:t>strong</a:t>
            </a:r>
            <a:r>
              <a:rPr lang="pt-BR" dirty="0"/>
              <a:t>&gt; importante</a:t>
            </a:r>
          </a:p>
          <a:p>
            <a:pPr marL="0" indent="0">
              <a:buNone/>
            </a:pPr>
            <a:r>
              <a:rPr lang="pt-BR" dirty="0"/>
              <a:t>&lt;i&gt; itálico &lt;/i&gt;</a:t>
            </a:r>
          </a:p>
          <a:p>
            <a:pPr marL="0" indent="0">
              <a:buNone/>
            </a:pPr>
            <a:r>
              <a:rPr lang="pt-BR" dirty="0"/>
              <a:t>&lt;em&gt; dar </a:t>
            </a:r>
            <a:r>
              <a:rPr lang="pt-BR" dirty="0" err="1"/>
              <a:t>enfase</a:t>
            </a:r>
            <a:r>
              <a:rPr lang="pt-BR" dirty="0"/>
              <a:t>  &lt;/em&gt;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mark</a:t>
            </a:r>
            <a:r>
              <a:rPr lang="pt-BR" dirty="0"/>
              <a:t>&gt; texto marcado &lt;/</a:t>
            </a:r>
            <a:r>
              <a:rPr lang="pt-BR" dirty="0" err="1"/>
              <a:t>mark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small</a:t>
            </a:r>
            <a:r>
              <a:rPr lang="pt-BR" dirty="0"/>
              <a:t>&gt; texto pequeno &lt;/</a:t>
            </a:r>
            <a:r>
              <a:rPr lang="pt-BR" dirty="0" err="1"/>
              <a:t>small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del</a:t>
            </a:r>
            <a:r>
              <a:rPr lang="pt-BR" dirty="0"/>
              <a:t>&gt; texto deletado &lt;/</a:t>
            </a:r>
            <a:r>
              <a:rPr lang="pt-BR" dirty="0" err="1"/>
              <a:t>del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ins</a:t>
            </a:r>
            <a:r>
              <a:rPr lang="pt-BR" dirty="0"/>
              <a:t>&gt; texto inserido &lt;/</a:t>
            </a:r>
            <a:r>
              <a:rPr lang="pt-BR" dirty="0" err="1"/>
              <a:t>ins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&lt;sub&gt; subscrito&lt;/sub&gt;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sup</a:t>
            </a:r>
            <a:r>
              <a:rPr lang="pt-BR" dirty="0"/>
              <a:t>&gt; sobrescrito &lt;</a:t>
            </a:r>
            <a:r>
              <a:rPr lang="pt-BR" dirty="0" err="1"/>
              <a:t>sup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6162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352324"/>
            <a:ext cx="10515600" cy="1325563"/>
          </a:xfrm>
        </p:spPr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38200" y="79868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&lt;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th</a:t>
            </a:r>
            <a:r>
              <a:rPr lang="pt-BR" sz="1600" dirty="0"/>
              <a:t>&gt;Coluna 1&lt;/</a:t>
            </a:r>
            <a:r>
              <a:rPr lang="pt-BR" sz="1600" dirty="0" err="1"/>
              <a:t>th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th</a:t>
            </a:r>
            <a:r>
              <a:rPr lang="pt-BR" sz="1600" dirty="0"/>
              <a:t>&gt;Coluna 2&lt;/</a:t>
            </a:r>
            <a:r>
              <a:rPr lang="pt-BR" sz="1600" dirty="0" err="1"/>
              <a:t>th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th</a:t>
            </a:r>
            <a:r>
              <a:rPr lang="pt-BR" sz="1600" dirty="0"/>
              <a:t>&gt;Coluna 3&lt;/</a:t>
            </a:r>
            <a:r>
              <a:rPr lang="pt-BR" sz="1600" dirty="0" err="1"/>
              <a:t>th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&lt;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&gt;Dado 1&lt;/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&gt;Dado 2&lt;/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&gt;Dado 3&lt;/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&lt;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&gt;Dado 4&lt;/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&gt;Dado 5&lt;/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&gt;Dado 6&lt;/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&lt;/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0721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95F1-B7B7-41DE-BAD5-585ED6A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-276248"/>
            <a:ext cx="5716172" cy="1325563"/>
          </a:xfrm>
        </p:spPr>
        <p:txBody>
          <a:bodyPr/>
          <a:lstStyle/>
          <a:p>
            <a:r>
              <a:rPr lang="pt-BR" dirty="0"/>
              <a:t>Elementos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CC239-C178-490D-BADC-871D9C87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64" y="551034"/>
            <a:ext cx="7781248" cy="5734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000" dirty="0"/>
              <a:t>&lt;</a:t>
            </a:r>
            <a:r>
              <a:rPr lang="pt-BR" sz="1000" dirty="0" err="1"/>
              <a:t>table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&lt;</a:t>
            </a:r>
            <a:r>
              <a:rPr lang="pt-BR" sz="1000" dirty="0" err="1"/>
              <a:t>thead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&lt;</a:t>
            </a:r>
            <a:r>
              <a:rPr lang="pt-BR" sz="1000" dirty="0" err="1"/>
              <a:t>tr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  &lt;</a:t>
            </a:r>
            <a:r>
              <a:rPr lang="pt-BR" sz="1000" dirty="0" err="1"/>
              <a:t>th</a:t>
            </a:r>
            <a:r>
              <a:rPr lang="pt-BR" sz="1000" dirty="0"/>
              <a:t>&gt;Título cabeçalho&lt;/</a:t>
            </a:r>
            <a:r>
              <a:rPr lang="pt-BR" sz="1000" dirty="0" err="1"/>
              <a:t>th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  &lt;</a:t>
            </a:r>
            <a:r>
              <a:rPr lang="pt-BR" sz="1000" dirty="0" err="1"/>
              <a:t>th</a:t>
            </a:r>
            <a:r>
              <a:rPr lang="pt-BR" sz="1000" dirty="0"/>
              <a:t>&gt;Título cabeçalho&lt;/</a:t>
            </a:r>
            <a:r>
              <a:rPr lang="pt-BR" sz="1000" dirty="0" err="1"/>
              <a:t>th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&lt;/</a:t>
            </a:r>
            <a:r>
              <a:rPr lang="pt-BR" sz="1000" dirty="0" err="1"/>
              <a:t>tr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&lt;/</a:t>
            </a:r>
            <a:r>
              <a:rPr lang="pt-BR" sz="1000" dirty="0" err="1"/>
              <a:t>thead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&lt;</a:t>
            </a:r>
            <a:r>
              <a:rPr lang="pt-BR" sz="1000" dirty="0" err="1"/>
              <a:t>tbody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&lt;</a:t>
            </a:r>
            <a:r>
              <a:rPr lang="pt-BR" sz="1000" dirty="0" err="1"/>
              <a:t>tr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  &lt;</a:t>
            </a:r>
            <a:r>
              <a:rPr lang="pt-BR" sz="1000" dirty="0" err="1"/>
              <a:t>td</a:t>
            </a:r>
            <a:r>
              <a:rPr lang="pt-BR" sz="1000" dirty="0"/>
              <a:t>&gt;Célula 1&lt;/</a:t>
            </a:r>
            <a:r>
              <a:rPr lang="pt-BR" sz="1000" dirty="0" err="1"/>
              <a:t>td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  &lt;</a:t>
            </a:r>
            <a:r>
              <a:rPr lang="pt-BR" sz="1000" dirty="0" err="1"/>
              <a:t>td</a:t>
            </a:r>
            <a:r>
              <a:rPr lang="pt-BR" sz="1000" dirty="0"/>
              <a:t>&gt;valor 1&lt;/</a:t>
            </a:r>
            <a:r>
              <a:rPr lang="pt-BR" sz="1000" dirty="0" err="1"/>
              <a:t>td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&lt;/</a:t>
            </a:r>
            <a:r>
              <a:rPr lang="pt-BR" sz="1000" dirty="0" err="1"/>
              <a:t>tr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&lt;</a:t>
            </a:r>
            <a:r>
              <a:rPr lang="pt-BR" sz="1000" dirty="0" err="1"/>
              <a:t>tr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  &lt;</a:t>
            </a:r>
            <a:r>
              <a:rPr lang="pt-BR" sz="1000" dirty="0" err="1"/>
              <a:t>td</a:t>
            </a:r>
            <a:r>
              <a:rPr lang="pt-BR" sz="1000" dirty="0"/>
              <a:t>&gt;Célula 2&lt;/</a:t>
            </a:r>
            <a:r>
              <a:rPr lang="pt-BR" sz="1000" dirty="0" err="1"/>
              <a:t>td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  &lt;</a:t>
            </a:r>
            <a:r>
              <a:rPr lang="pt-BR" sz="1000" dirty="0" err="1"/>
              <a:t>td</a:t>
            </a:r>
            <a:r>
              <a:rPr lang="pt-BR" sz="1000" dirty="0"/>
              <a:t>&gt;Valor 2&lt;/</a:t>
            </a:r>
            <a:r>
              <a:rPr lang="pt-BR" sz="1000" dirty="0" err="1"/>
              <a:t>td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&lt;/</a:t>
            </a:r>
            <a:r>
              <a:rPr lang="pt-BR" sz="1000" dirty="0" err="1"/>
              <a:t>tr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&lt;/</a:t>
            </a:r>
            <a:r>
              <a:rPr lang="pt-BR" sz="1000" dirty="0" err="1"/>
              <a:t>tbody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&lt;</a:t>
            </a:r>
            <a:r>
              <a:rPr lang="pt-BR" sz="1000" dirty="0" err="1"/>
              <a:t>tfoot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&lt;</a:t>
            </a:r>
            <a:r>
              <a:rPr lang="pt-BR" sz="1000" dirty="0" err="1"/>
              <a:t>tr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  &lt;</a:t>
            </a:r>
            <a:r>
              <a:rPr lang="pt-BR" sz="1000" dirty="0" err="1"/>
              <a:t>td</a:t>
            </a:r>
            <a:r>
              <a:rPr lang="pt-BR" sz="1000" dirty="0"/>
              <a:t>&gt;Rodapé&lt;/</a:t>
            </a:r>
            <a:r>
              <a:rPr lang="pt-BR" sz="1000" dirty="0" err="1"/>
              <a:t>td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  &lt;</a:t>
            </a:r>
            <a:r>
              <a:rPr lang="pt-BR" sz="1000" dirty="0" err="1"/>
              <a:t>td</a:t>
            </a:r>
            <a:r>
              <a:rPr lang="pt-BR" sz="1000" dirty="0"/>
              <a:t>&gt;valor rodapé&lt;/</a:t>
            </a:r>
            <a:r>
              <a:rPr lang="pt-BR" sz="1000" dirty="0" err="1"/>
              <a:t>td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  &lt;/</a:t>
            </a:r>
            <a:r>
              <a:rPr lang="pt-BR" sz="1000" dirty="0" err="1"/>
              <a:t>tr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  &lt;/</a:t>
            </a:r>
            <a:r>
              <a:rPr lang="pt-BR" sz="1000" dirty="0" err="1"/>
              <a:t>tfoot</a:t>
            </a:r>
            <a:r>
              <a:rPr lang="pt-BR" sz="1000" dirty="0"/>
              <a:t>&gt;</a:t>
            </a:r>
          </a:p>
          <a:p>
            <a:pPr marL="0" indent="0">
              <a:buNone/>
            </a:pPr>
            <a:r>
              <a:rPr lang="pt-BR" sz="1000" dirty="0"/>
              <a:t>&lt;/</a:t>
            </a:r>
            <a:r>
              <a:rPr lang="pt-BR" sz="1000" dirty="0" err="1"/>
              <a:t>table</a:t>
            </a:r>
            <a:r>
              <a:rPr lang="pt-BR" sz="1000" dirty="0"/>
              <a:t>&gt;</a:t>
            </a:r>
          </a:p>
        </p:txBody>
      </p:sp>
      <p:pic>
        <p:nvPicPr>
          <p:cNvPr id="1026" name="Picture 2" descr="Ícone de vetor de lupa - Download Vetores Gratis, Desenhos de Vetor,  Modelos e Clipart">
            <a:extLst>
              <a:ext uri="{FF2B5EF4-FFF2-40B4-BE49-F238E27FC236}">
                <a16:creationId xmlns:a16="http://schemas.microsoft.com/office/drawing/2014/main" id="{A2B32B9B-F75A-4E38-9D9E-E66438C2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13" y="2468926"/>
            <a:ext cx="3402883" cy="34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739174-DA20-4A6A-B756-2F5856672473}"/>
              </a:ext>
            </a:extLst>
          </p:cNvPr>
          <p:cNvSpPr txBox="1"/>
          <p:nvPr/>
        </p:nvSpPr>
        <p:spPr>
          <a:xfrm>
            <a:off x="5416346" y="5983903"/>
            <a:ext cx="7499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https://www.w3schools.com/tags/tag_thead.asp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917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F2AEF-FE17-4C22-AB68-D5FFB5E4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thead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A1BAA-A898-432F-ADD2-AE2714D3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 &lt;</a:t>
            </a:r>
            <a:r>
              <a:rPr lang="pt-BR" sz="2800" dirty="0" err="1"/>
              <a:t>thead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&lt;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  &lt;</a:t>
            </a:r>
            <a:r>
              <a:rPr lang="pt-BR" sz="2800" dirty="0" err="1"/>
              <a:t>th</a:t>
            </a:r>
            <a:r>
              <a:rPr lang="pt-BR" sz="2800" dirty="0"/>
              <a:t>&gt;Título cabeçalho&lt;/</a:t>
            </a:r>
            <a:r>
              <a:rPr lang="pt-BR" sz="2800" dirty="0" err="1"/>
              <a:t>th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  &lt;</a:t>
            </a:r>
            <a:r>
              <a:rPr lang="pt-BR" sz="2800" dirty="0" err="1"/>
              <a:t>th</a:t>
            </a:r>
            <a:r>
              <a:rPr lang="pt-BR" sz="2800" dirty="0"/>
              <a:t>&gt;Título cabeçalho&lt;/</a:t>
            </a:r>
            <a:r>
              <a:rPr lang="pt-BR" sz="2800" dirty="0" err="1"/>
              <a:t>th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&lt;/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&lt;/</a:t>
            </a:r>
            <a:r>
              <a:rPr lang="pt-BR" sz="2800" dirty="0" err="1"/>
              <a:t>thead</a:t>
            </a:r>
            <a:r>
              <a:rPr lang="pt-BR" sz="2800" dirty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823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DFE17-98BA-4492-921F-4D068F80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tbody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8A5B0-3DDF-4541-92D6-DA8F46D4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dirty="0"/>
              <a:t> &lt;</a:t>
            </a:r>
            <a:r>
              <a:rPr lang="pt-BR" sz="2800" dirty="0" err="1"/>
              <a:t>tbody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&lt;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  &lt;</a:t>
            </a:r>
            <a:r>
              <a:rPr lang="pt-BR" sz="2800" dirty="0" err="1"/>
              <a:t>td</a:t>
            </a:r>
            <a:r>
              <a:rPr lang="pt-BR" sz="2800" dirty="0"/>
              <a:t>&gt;Célula 1&lt;/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  &lt;</a:t>
            </a:r>
            <a:r>
              <a:rPr lang="pt-BR" sz="2800" dirty="0" err="1"/>
              <a:t>td</a:t>
            </a:r>
            <a:r>
              <a:rPr lang="pt-BR" sz="2800" dirty="0"/>
              <a:t>&gt;valor 1&lt;/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&lt;/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&lt;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  &lt;</a:t>
            </a:r>
            <a:r>
              <a:rPr lang="pt-BR" sz="2800" dirty="0" err="1"/>
              <a:t>td</a:t>
            </a:r>
            <a:r>
              <a:rPr lang="pt-BR" sz="2800" dirty="0"/>
              <a:t>&gt;Célula 2&lt;/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  &lt;</a:t>
            </a:r>
            <a:r>
              <a:rPr lang="pt-BR" sz="2800" dirty="0" err="1"/>
              <a:t>td</a:t>
            </a:r>
            <a:r>
              <a:rPr lang="pt-BR" sz="2800" dirty="0"/>
              <a:t>&gt;Valor 2&lt;/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&lt;/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&lt;/</a:t>
            </a:r>
            <a:r>
              <a:rPr lang="pt-BR" sz="2800" dirty="0" err="1"/>
              <a:t>tbody</a:t>
            </a:r>
            <a:r>
              <a:rPr lang="pt-BR" sz="2800" dirty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66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6A3CE-7AA8-4C18-89CE-E4043944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tfoot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91014-8816-484C-A4BE-EB40124F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&lt;</a:t>
            </a:r>
            <a:r>
              <a:rPr lang="pt-BR" sz="2800" dirty="0" err="1"/>
              <a:t>tfoot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&lt;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  &lt;</a:t>
            </a:r>
            <a:r>
              <a:rPr lang="pt-BR" sz="2800" dirty="0" err="1"/>
              <a:t>td</a:t>
            </a:r>
            <a:r>
              <a:rPr lang="pt-BR" sz="2800" dirty="0"/>
              <a:t>&gt;Rodapé&lt;/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  &lt;</a:t>
            </a:r>
            <a:r>
              <a:rPr lang="pt-BR" sz="2800" dirty="0" err="1"/>
              <a:t>td</a:t>
            </a:r>
            <a:r>
              <a:rPr lang="pt-BR" sz="2800" dirty="0"/>
              <a:t>&gt;valor rodapé&lt;/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  &lt;/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  &lt;/</a:t>
            </a:r>
            <a:r>
              <a:rPr lang="pt-BR" sz="2800" dirty="0" err="1"/>
              <a:t>tfoot</a:t>
            </a:r>
            <a:r>
              <a:rPr lang="pt-BR" sz="28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855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9948A-FB4C-4E3B-8C98-CAF8C23F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</a:t>
            </a:r>
            <a:r>
              <a:rPr lang="pt-BR" dirty="0"/>
              <a:t> e </a:t>
            </a:r>
            <a:r>
              <a:rPr lang="pt-BR" dirty="0" err="1"/>
              <a:t>Colgroup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4471D-FEB0-4341-9137-3C8BCB78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alterar as propriedades das colunas.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https://www.w3schools.com/tags/tag_col.asp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74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1D089-C1F8-4B52-BAA8-8A100997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3F455-C8CF-4E60-A92B-AD3CA610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Faça listas e tabelas para o caso a seguir: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sz="1800" b="0" i="0" u="none" strike="noStrike" baseline="0" dirty="0">
                <a:latin typeface="TimesNewRomanPSMT"/>
              </a:rPr>
              <a:t>Aulas Valores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0" i="0" u="none" strike="noStrike" baseline="0" dirty="0">
                <a:latin typeface="TimesNewRomanPSMT"/>
              </a:rPr>
              <a:t>Programação JAVA 250,00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0" i="0" u="none" strike="noStrike" baseline="0" dirty="0">
                <a:latin typeface="TimesNewRomanPSMT"/>
              </a:rPr>
              <a:t>Programação Python 200,000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0" i="0" u="none" strike="noStrike" baseline="0" dirty="0" err="1">
                <a:latin typeface="TimesNewRomanPSMT"/>
              </a:rPr>
              <a:t>JavaScript</a:t>
            </a:r>
            <a:r>
              <a:rPr lang="pt-BR" sz="1800" b="0" i="0" u="none" strike="noStrike" baseline="0" dirty="0">
                <a:latin typeface="TimesNewRomanPSMT"/>
              </a:rPr>
              <a:t> 180,000</a:t>
            </a:r>
          </a:p>
          <a:p>
            <a:endParaRPr lang="pt-BR" sz="1800" dirty="0">
              <a:latin typeface="TimesNewRomanPSMT"/>
            </a:endParaRPr>
          </a:p>
          <a:p>
            <a:pPr marL="0" indent="0">
              <a:buNone/>
            </a:pPr>
            <a:r>
              <a:rPr lang="pt-BR" dirty="0"/>
              <a:t>Aulas                              Valores	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2060"/>
                </a:solidFill>
              </a:rPr>
              <a:t>Programação JAVA</a:t>
            </a:r>
            <a:r>
              <a:rPr lang="pt-BR" dirty="0"/>
              <a:t>        250,00		vídeo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2060"/>
                </a:solidFill>
              </a:rPr>
              <a:t>Programação Python    </a:t>
            </a:r>
            <a:r>
              <a:rPr lang="pt-BR" dirty="0"/>
              <a:t>200,000	</a:t>
            </a:r>
            <a:r>
              <a:rPr lang="pt-BR"/>
              <a:t>            vídeo</a:t>
            </a:r>
            <a:endParaRPr lang="pt-BR" dirty="0"/>
          </a:p>
          <a:p>
            <a:pPr marL="0" indent="0">
              <a:buNone/>
            </a:pPr>
            <a:r>
              <a:rPr lang="pt-BR" i="1" dirty="0" err="1">
                <a:solidFill>
                  <a:srgbClr val="002060"/>
                </a:solidFill>
              </a:rPr>
              <a:t>JavaScript</a:t>
            </a:r>
            <a:r>
              <a:rPr lang="pt-BR" i="1" dirty="0">
                <a:solidFill>
                  <a:srgbClr val="002060"/>
                </a:solidFill>
              </a:rPr>
              <a:t> </a:t>
            </a:r>
            <a:r>
              <a:rPr lang="pt-BR" dirty="0"/>
              <a:t>                       180,000		vídeo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989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Videos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video</a:t>
            </a:r>
            <a:r>
              <a:rPr lang="pt-BR" dirty="0"/>
              <a:t> </a:t>
            </a:r>
            <a:r>
              <a:rPr lang="pt-BR" dirty="0" err="1"/>
              <a:t>width</a:t>
            </a:r>
            <a:r>
              <a:rPr lang="pt-BR" dirty="0"/>
              <a:t>="320" </a:t>
            </a:r>
            <a:r>
              <a:rPr lang="pt-BR" dirty="0" err="1"/>
              <a:t>height</a:t>
            </a:r>
            <a:r>
              <a:rPr lang="pt-BR" dirty="0"/>
              <a:t>="240" </a:t>
            </a:r>
            <a:r>
              <a:rPr lang="pt-BR" dirty="0" err="1"/>
              <a:t>controls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="movie.mp4"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  <a:br>
              <a:rPr lang="pt-BR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="movie.ogg"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</a:t>
            </a:r>
            <a:r>
              <a:rPr lang="pt-BR" dirty="0" err="1"/>
              <a:t>ogg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 err="1"/>
              <a:t>Your</a:t>
            </a:r>
            <a:r>
              <a:rPr lang="pt-BR" dirty="0"/>
              <a:t> browser does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video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473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2A44-FD9F-44FE-A18F-606C08506EAB}" type="slidenum">
              <a:rPr lang="pt-BR" smtClean="0"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Lan (</a:t>
            </a:r>
            <a:r>
              <a:rPr lang="pt-BR" i="1" dirty="0"/>
              <a:t>Local </a:t>
            </a:r>
            <a:r>
              <a:rPr lang="pt-BR" i="1" dirty="0" err="1"/>
              <a:t>Area</a:t>
            </a:r>
            <a:r>
              <a:rPr lang="pt-BR" i="1" dirty="0"/>
              <a:t> Networks)</a:t>
            </a:r>
          </a:p>
          <a:p>
            <a:r>
              <a:rPr lang="pt-BR" dirty="0"/>
              <a:t>MAN</a:t>
            </a:r>
            <a:r>
              <a:rPr lang="pt-BR" i="1" dirty="0"/>
              <a:t> (</a:t>
            </a:r>
            <a:r>
              <a:rPr lang="pt-BR" i="1" dirty="0" err="1"/>
              <a:t>Metropolitan</a:t>
            </a:r>
            <a:r>
              <a:rPr lang="pt-BR" i="1" dirty="0"/>
              <a:t> </a:t>
            </a:r>
            <a:r>
              <a:rPr lang="pt-BR" i="1" dirty="0" err="1"/>
              <a:t>Area</a:t>
            </a:r>
            <a:r>
              <a:rPr lang="pt-BR" i="1" dirty="0"/>
              <a:t> Network)</a:t>
            </a:r>
          </a:p>
          <a:p>
            <a:r>
              <a:rPr lang="pt-BR" dirty="0"/>
              <a:t>WAN</a:t>
            </a:r>
            <a:r>
              <a:rPr lang="pt-BR" i="1" dirty="0"/>
              <a:t> (</a:t>
            </a:r>
            <a:r>
              <a:rPr lang="pt-BR" i="1" dirty="0" err="1"/>
              <a:t>Wide</a:t>
            </a:r>
            <a:r>
              <a:rPr lang="pt-BR" i="1" dirty="0"/>
              <a:t> Area Networks)</a:t>
            </a:r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81579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Videos</a:t>
            </a:r>
            <a:r>
              <a:rPr lang="pt-BR" dirty="0"/>
              <a:t> </a:t>
            </a:r>
            <a:r>
              <a:rPr lang="pt-BR" dirty="0" err="1"/>
              <a:t>Youtube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iframe</a:t>
            </a:r>
            <a:r>
              <a:rPr lang="pt-BR" dirty="0"/>
              <a:t> </a:t>
            </a:r>
            <a:r>
              <a:rPr lang="pt-BR" dirty="0" err="1"/>
              <a:t>width</a:t>
            </a:r>
            <a:r>
              <a:rPr lang="pt-BR" dirty="0"/>
              <a:t>="560" </a:t>
            </a:r>
            <a:r>
              <a:rPr lang="pt-BR" dirty="0" err="1"/>
              <a:t>height</a:t>
            </a:r>
            <a:r>
              <a:rPr lang="pt-BR" dirty="0"/>
              <a:t>="315" </a:t>
            </a:r>
            <a:r>
              <a:rPr lang="pt-BR" dirty="0" err="1"/>
              <a:t>src</a:t>
            </a:r>
            <a:r>
              <a:rPr lang="pt-BR" dirty="0"/>
              <a:t>="https://www.youtube.com/embed/B1N_wn8LIH4" </a:t>
            </a:r>
            <a:r>
              <a:rPr lang="pt-BR" dirty="0" err="1"/>
              <a:t>frameborder</a:t>
            </a:r>
            <a:r>
              <a:rPr lang="pt-BR" dirty="0"/>
              <a:t>="0" </a:t>
            </a:r>
            <a:r>
              <a:rPr lang="pt-BR" dirty="0" err="1"/>
              <a:t>allow</a:t>
            </a:r>
            <a:r>
              <a:rPr lang="pt-BR" dirty="0"/>
              <a:t>="</a:t>
            </a:r>
            <a:r>
              <a:rPr lang="pt-BR" dirty="0" err="1"/>
              <a:t>accelerometer</a:t>
            </a:r>
            <a:r>
              <a:rPr lang="pt-BR" dirty="0"/>
              <a:t>; </a:t>
            </a:r>
            <a:r>
              <a:rPr lang="pt-BR" dirty="0" err="1"/>
              <a:t>autoplay</a:t>
            </a:r>
            <a:r>
              <a:rPr lang="pt-BR" dirty="0"/>
              <a:t>; </a:t>
            </a:r>
            <a:r>
              <a:rPr lang="pt-BR" dirty="0" err="1"/>
              <a:t>encrypted</a:t>
            </a:r>
            <a:r>
              <a:rPr lang="pt-BR" dirty="0"/>
              <a:t>-media; </a:t>
            </a:r>
            <a:r>
              <a:rPr lang="pt-BR" dirty="0" err="1"/>
              <a:t>gyroscope</a:t>
            </a:r>
            <a:r>
              <a:rPr lang="pt-BR" dirty="0"/>
              <a:t>; </a:t>
            </a:r>
            <a:r>
              <a:rPr lang="pt-BR" dirty="0" err="1"/>
              <a:t>picture</a:t>
            </a:r>
            <a:r>
              <a:rPr lang="pt-BR" dirty="0"/>
              <a:t>-</a:t>
            </a:r>
            <a:r>
              <a:rPr lang="pt-BR" dirty="0" err="1"/>
              <a:t>in-picture</a:t>
            </a:r>
            <a:r>
              <a:rPr lang="pt-BR" dirty="0"/>
              <a:t>" </a:t>
            </a:r>
            <a:r>
              <a:rPr lang="pt-BR" dirty="0" err="1"/>
              <a:t>allowfullscreen</a:t>
            </a:r>
            <a:r>
              <a:rPr lang="pt-BR" dirty="0"/>
              <a:t>&gt;&lt;/</a:t>
            </a:r>
            <a:r>
              <a:rPr lang="pt-BR" dirty="0" err="1"/>
              <a:t>iframe</a:t>
            </a:r>
            <a:r>
              <a:rPr lang="pt-BR" dirty="0"/>
              <a:t>&gt;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* Usar link do compartilhar no </a:t>
            </a:r>
            <a:r>
              <a:rPr lang="pt-BR" dirty="0" err="1"/>
              <a:t>video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120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Videos</a:t>
            </a:r>
            <a:r>
              <a:rPr lang="pt-BR" dirty="0"/>
              <a:t> </a:t>
            </a:r>
            <a:r>
              <a:rPr lang="pt-BR" dirty="0" err="1"/>
              <a:t>Youtube</a:t>
            </a:r>
            <a:r>
              <a:rPr lang="pt-BR" dirty="0"/>
              <a:t> Depreciados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&lt;object width="420" height="315"</a:t>
            </a:r>
          </a:p>
          <a:p>
            <a:pPr marL="0" indent="0">
              <a:buNone/>
            </a:pPr>
            <a:r>
              <a:rPr lang="en-US" dirty="0"/>
              <a:t>data="https://www.youtube.com/embed/B1N_wn8LIH4"&gt;</a:t>
            </a:r>
          </a:p>
          <a:p>
            <a:pPr marL="0" indent="0">
              <a:buNone/>
            </a:pPr>
            <a:r>
              <a:rPr lang="en-US" dirty="0"/>
              <a:t>&lt;/object&gt;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&lt;embed width="420" height="315"</a:t>
            </a:r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="https://www.youtube.com/embed/B1N_wn8LIH4"&gt;</a:t>
            </a:r>
          </a:p>
          <a:p>
            <a:pPr marL="0" indent="0">
              <a:buNone/>
            </a:pPr>
            <a:r>
              <a:rPr lang="en-US" dirty="0"/>
              <a:t>&lt;/embed&gt;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outros </a:t>
            </a:r>
            <a:r>
              <a:rPr lang="en-US" dirty="0" err="1"/>
              <a:t>elementos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939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audio</a:t>
            </a:r>
            <a:r>
              <a:rPr lang="pt-BR" dirty="0"/>
              <a:t> </a:t>
            </a:r>
            <a:r>
              <a:rPr lang="pt-BR" dirty="0" err="1"/>
              <a:t>controls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=“testandosom.ogg"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audio</a:t>
            </a:r>
            <a:r>
              <a:rPr lang="pt-BR" dirty="0"/>
              <a:t>/</a:t>
            </a:r>
            <a:r>
              <a:rPr lang="pt-BR" dirty="0" err="1"/>
              <a:t>ogg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="testandosom.mp3"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audio</a:t>
            </a:r>
            <a:r>
              <a:rPr lang="pt-BR" dirty="0"/>
              <a:t>/</a:t>
            </a:r>
            <a:r>
              <a:rPr lang="pt-BR" dirty="0" err="1"/>
              <a:t>mpeg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Seu browser não suporta elementos de </a:t>
            </a:r>
            <a:r>
              <a:rPr lang="pt-BR" dirty="0" err="1"/>
              <a:t>audio</a:t>
            </a:r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audio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3324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Codecs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Co</a:t>
            </a:r>
            <a:r>
              <a:rPr lang="pt-BR" dirty="0"/>
              <a:t>dificam e D</a:t>
            </a:r>
            <a:r>
              <a:rPr lang="pt-BR" b="1" dirty="0"/>
              <a:t>ec</a:t>
            </a:r>
            <a:r>
              <a:rPr lang="pt-BR" dirty="0"/>
              <a:t>odificam arquivos de mídia</a:t>
            </a:r>
          </a:p>
        </p:txBody>
      </p:sp>
    </p:spTree>
    <p:extLst>
      <p:ext uri="{BB962C8B-B14F-4D97-AF65-F5344CB8AC3E}">
        <p14:creationId xmlns:p14="http://schemas.microsoft.com/office/powerpoint/2010/main" val="1427383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D6608-BC06-4B4F-8D30-EAAE78E9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Próxima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AD808-39F9-469B-B2D0-7274B52A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hlinkClick r:id="rId2"/>
              </a:rPr>
              <a:t>https://tutorialehtml.com/pt/html-tutorial-criacao-formularios/</a:t>
            </a:r>
            <a:endParaRPr lang="pt-BR" sz="2200" dirty="0"/>
          </a:p>
          <a:p>
            <a:pPr algn="l"/>
            <a:r>
              <a:rPr lang="pt-BR" sz="2200" b="0" i="0" u="none" strike="noStrike" baseline="0" dirty="0">
                <a:latin typeface="TimesNewRomanPSMT"/>
              </a:rPr>
              <a:t>TERUEL, Evandro C. HTML 5 Guia Prático. 2ª Ed. São Paulo: Érica, 2014.Página 33 a 110, Disponível em: </a:t>
            </a:r>
            <a:r>
              <a:rPr lang="pt-BR" sz="2200" b="0" i="0" u="none" strike="noStrike" baseline="0" dirty="0">
                <a:latin typeface="TimesNewRomanPSMT"/>
                <a:hlinkClick r:id="rId3"/>
              </a:rPr>
              <a:t>https://integrada.minhabiblioteca.com.br/#/books/9788536519296</a:t>
            </a:r>
            <a:endParaRPr lang="pt-BR" sz="2200" b="0" i="0" u="none" strike="noStrike" baseline="0" dirty="0">
              <a:latin typeface="TimesNewRomanPSMT"/>
            </a:endParaRPr>
          </a:p>
          <a:p>
            <a:pPr algn="l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3723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6E25-A919-2D2D-35C5-FA5066D0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263683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Internet x Intranet x Extranet</a:t>
            </a:r>
          </a:p>
        </p:txBody>
      </p:sp>
    </p:spTree>
    <p:extLst>
      <p:ext uri="{BB962C8B-B14F-4D97-AF65-F5344CB8AC3E}">
        <p14:creationId xmlns:p14="http://schemas.microsoft.com/office/powerpoint/2010/main" val="16000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2A44-FD9F-44FE-A18F-606C08506EAB}" type="slidenum">
              <a:rPr lang="pt-BR" smtClean="0"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TCP/IP</a:t>
            </a:r>
          </a:p>
          <a:p>
            <a:r>
              <a:rPr lang="pt-BR" dirty="0"/>
              <a:t>DNS – </a:t>
            </a:r>
            <a:r>
              <a:rPr lang="pt-BR" dirty="0">
                <a:hlinkClick r:id="rId2"/>
              </a:rPr>
              <a:t>www.estacio.br</a:t>
            </a:r>
            <a:endParaRPr lang="pt-BR" dirty="0"/>
          </a:p>
          <a:p>
            <a:r>
              <a:rPr lang="pt-BR" dirty="0" err="1"/>
              <a:t>http</a:t>
            </a:r>
            <a:r>
              <a:rPr lang="pt-BR" dirty="0"/>
              <a:t>  (</a:t>
            </a:r>
            <a:r>
              <a:rPr lang="pt-BR" dirty="0" err="1"/>
              <a:t>https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00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 com a internet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2A44-FD9F-44FE-A18F-606C08506EAB}" type="slidenum">
              <a:rPr lang="pt-BR" smtClean="0"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Modem discado</a:t>
            </a:r>
          </a:p>
          <a:p>
            <a:r>
              <a:rPr lang="pt-BR" dirty="0"/>
              <a:t>Cabo</a:t>
            </a:r>
          </a:p>
          <a:p>
            <a:r>
              <a:rPr lang="pt-BR" dirty="0"/>
              <a:t>ADSL (modem)</a:t>
            </a:r>
          </a:p>
          <a:p>
            <a:r>
              <a:rPr lang="pt-BR" dirty="0"/>
              <a:t>Radio</a:t>
            </a:r>
          </a:p>
          <a:p>
            <a:r>
              <a:rPr lang="pt-BR" dirty="0"/>
              <a:t>Satélite</a:t>
            </a:r>
          </a:p>
        </p:txBody>
      </p:sp>
    </p:spTree>
    <p:extLst>
      <p:ext uri="{BB962C8B-B14F-4D97-AF65-F5344CB8AC3E}">
        <p14:creationId xmlns:p14="http://schemas.microsoft.com/office/powerpoint/2010/main" val="297175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sociais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2A44-FD9F-44FE-A18F-606C08506EAB}" type="slidenum">
              <a:rPr lang="pt-BR" smtClean="0"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Facebook</a:t>
            </a:r>
            <a:endParaRPr lang="pt-BR" dirty="0"/>
          </a:p>
          <a:p>
            <a:r>
              <a:rPr lang="pt-BR" dirty="0" err="1"/>
              <a:t>Twitter</a:t>
            </a:r>
            <a:endParaRPr lang="pt-BR" dirty="0"/>
          </a:p>
          <a:p>
            <a:r>
              <a:rPr lang="pt-BR" dirty="0" err="1"/>
              <a:t>Instagram</a:t>
            </a:r>
            <a:endParaRPr lang="pt-BR" dirty="0"/>
          </a:p>
          <a:p>
            <a:r>
              <a:rPr lang="pt-BR" dirty="0" err="1"/>
              <a:t>Linkedin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057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7B36197D8405439C85D94E2B32344A" ma:contentTypeVersion="9" ma:contentTypeDescription="Crie um novo documento." ma:contentTypeScope="" ma:versionID="460397b3543e2e713dfe99347e168bc2">
  <xsd:schema xmlns:xsd="http://www.w3.org/2001/XMLSchema" xmlns:xs="http://www.w3.org/2001/XMLSchema" xmlns:p="http://schemas.microsoft.com/office/2006/metadata/properties" xmlns:ns2="dee065b8-08d4-4e0d-8f2f-5df14896254d" xmlns:ns3="97d64324-e73a-4253-a5e0-9f45e37c0b7a" targetNamespace="http://schemas.microsoft.com/office/2006/metadata/properties" ma:root="true" ma:fieldsID="3900c95303acdec3a23ca88f7be1de72" ns2:_="" ns3:_="">
    <xsd:import namespace="dee065b8-08d4-4e0d-8f2f-5df14896254d"/>
    <xsd:import namespace="97d64324-e73a-4253-a5e0-9f45e37c0b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065b8-08d4-4e0d-8f2f-5df148962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64324-e73a-4253-a5e0-9f45e37c0b7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3802DC-50A2-44DE-8041-12CA77185D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065b8-08d4-4e0d-8f2f-5df14896254d"/>
    <ds:schemaRef ds:uri="97d64324-e73a-4253-a5e0-9f45e37c0b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CA4CE7-B381-4952-875A-F2D2ECD553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588534-6B66-40F2-A46A-F442B553B0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2196</Words>
  <Application>Microsoft Office PowerPoint</Application>
  <PresentationFormat>Widescreen</PresentationFormat>
  <Paragraphs>330</Paragraphs>
  <Slides>54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TimesNewRomanPSMT</vt:lpstr>
      <vt:lpstr>Wingdings</vt:lpstr>
      <vt:lpstr>Tema do Office</vt:lpstr>
      <vt:lpstr>DESENV. WEB EM HTML5, CSS, JAVASCRIPT E PHP </vt:lpstr>
      <vt:lpstr>Internet</vt:lpstr>
      <vt:lpstr>Apresentação do PowerPoint</vt:lpstr>
      <vt:lpstr>Apresentação do PowerPoint</vt:lpstr>
      <vt:lpstr>Tipos de rede</vt:lpstr>
      <vt:lpstr>Internet x Intranet x Extranet</vt:lpstr>
      <vt:lpstr>Estrutura</vt:lpstr>
      <vt:lpstr>Conexão com a internet</vt:lpstr>
      <vt:lpstr>Redes sociais</vt:lpstr>
      <vt:lpstr>Computação em Nuvem (Cloud Computer)</vt:lpstr>
      <vt:lpstr>Criação de conteúdo na web</vt:lpstr>
      <vt:lpstr>Tecnologias para web</vt:lpstr>
      <vt:lpstr>Estudo de Caso 1 – Em Grupo</vt:lpstr>
      <vt:lpstr>Situação 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HTML (HyperText Markup Language)</vt:lpstr>
      <vt:lpstr>Doctype</vt:lpstr>
      <vt:lpstr>xhtml</vt:lpstr>
      <vt:lpstr>Tags</vt:lpstr>
      <vt:lpstr>Algumas tags</vt:lpstr>
      <vt:lpstr>Links</vt:lpstr>
      <vt:lpstr>Imagens</vt:lpstr>
      <vt:lpstr>Prática</vt:lpstr>
      <vt:lpstr>Nosso Projeto</vt:lpstr>
      <vt:lpstr>Aprenda mais</vt:lpstr>
      <vt:lpstr>Listas</vt:lpstr>
      <vt:lpstr>Description List</vt:lpstr>
      <vt:lpstr>Formatação</vt:lpstr>
      <vt:lpstr>Apresentação do PowerPoint</vt:lpstr>
      <vt:lpstr>Tabelas</vt:lpstr>
      <vt:lpstr>Elementos da tabela</vt:lpstr>
      <vt:lpstr>thead</vt:lpstr>
      <vt:lpstr>tbody</vt:lpstr>
      <vt:lpstr>tfoot</vt:lpstr>
      <vt:lpstr>Col e Colgroup</vt:lpstr>
      <vt:lpstr>Experimente</vt:lpstr>
      <vt:lpstr>Videos</vt:lpstr>
      <vt:lpstr>Videos Youtube</vt:lpstr>
      <vt:lpstr>Tags Videos Youtube Depreciados</vt:lpstr>
      <vt:lpstr>Audio</vt:lpstr>
      <vt:lpstr>Codecs</vt:lpstr>
      <vt:lpstr>Para Próxima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APRESENTAÇÃO</dc:title>
  <dc:creator>Pedro Mendes</dc:creator>
  <cp:lastModifiedBy>BRUNO RAFAEL DE OLIVEIRA RODRIGUES</cp:lastModifiedBy>
  <cp:revision>160</cp:revision>
  <dcterms:created xsi:type="dcterms:W3CDTF">2017-06-20T19:26:00Z</dcterms:created>
  <dcterms:modified xsi:type="dcterms:W3CDTF">2024-02-20T11:14:10Z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0x010100E47B36197D8405439C85D94E2B32344A</vt:lpwstr>
  </property>
</Properties>
</file>