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4D884F-E311-4715-8D1F-5734A194A25C}">
  <a:tblStyle styleId="{3D4D884F-E311-4715-8D1F-5734A194A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2695d2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82695d2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8d1215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28d1215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8d1215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8d1215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696c0e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696c0e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696c0e3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696c0e3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28d1215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28d1215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82695d2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82695d2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8d1215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8d1215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28d1215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28d1215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28d1215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28d1215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2695d2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2695d2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8d1215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8d1215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2695d2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82695d2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28d1215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28d1215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hyperlink" Target="https://github.com/brunorodriguuez/-MELI-Data-Risk-Regulatory-Reporting-Sr-Analyst" TargetMode="External"/><Relationship Id="rId5" Type="http://schemas.openxmlformats.org/officeDocument/2006/relationships/hyperlink" Target="https://github.com/brunorodriguuez/Challenge-MEL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4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5425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" y="0"/>
            <a:ext cx="91365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14000" y="3128188"/>
            <a:ext cx="3475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A3385"/>
                </a:solidFill>
              </a:rPr>
              <a:t>Data Risk &amp; Regulatory Reporting Sr Analyst.</a:t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71800" y="1604675"/>
            <a:ext cx="1360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A3385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873575" y="4562600"/>
            <a:ext cx="210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2A3385"/>
                </a:solidFill>
              </a:rPr>
              <a:t>Bruno Rodriguez</a:t>
            </a:r>
            <a:endParaRPr b="1" sz="1800">
              <a:solidFill>
                <a:srgbClr val="2A33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Deploys vs Rollbacks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129"/>
          <a:stretch/>
        </p:blipFill>
        <p:spPr>
          <a:xfrm>
            <a:off x="924400" y="160150"/>
            <a:ext cx="8046651" cy="45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7" name="Google Shape;127;p23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Roles</a:t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50" y="185425"/>
            <a:ext cx="8165425" cy="457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Equipo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75" y="152400"/>
            <a:ext cx="8013022" cy="450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770">
                <a:solidFill>
                  <a:srgbClr val="2A3385"/>
                </a:solidFill>
              </a:rPr>
              <a:t>Hallazgos y conclusiones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90900" y="76450"/>
            <a:ext cx="8962200" cy="5265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s" sz="2770">
                <a:solidFill>
                  <a:srgbClr val="2A3385"/>
                </a:solidFill>
              </a:rPr>
              <a:t>Hallazgos y conclusiones</a:t>
            </a:r>
            <a:endParaRPr sz="2770">
              <a:solidFill>
                <a:srgbClr val="2A3385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169200" y="687200"/>
            <a:ext cx="4912500" cy="4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A3385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Alta tasa de rollbacks</a:t>
            </a:r>
            <a:endParaRPr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Más del 5% de los despliegues requieren corrección.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s" sz="800">
                <a:solidFill>
                  <a:schemeClr val="dk1"/>
                </a:solidFill>
              </a:rPr>
              <a:t> </a:t>
            </a:r>
            <a:r>
              <a:rPr i="1" lang="es" sz="800">
                <a:solidFill>
                  <a:schemeClr val="dk1"/>
                </a:solidFill>
              </a:rPr>
              <a:t>Fortalecer testing y validaciones previas. 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Concentración de acciones críticas en pocos usuarios</a:t>
            </a:r>
            <a:endParaRPr b="1"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 Algunos usuarios realizan muchos rollbacks.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i="1" lang="es" sz="800">
                <a:solidFill>
                  <a:schemeClr val="dk1"/>
                </a:solidFill>
              </a:rPr>
              <a:t>Aplicar revisión cruzada y rotación de tareas.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Rol 'admin' sobrerrepresentado</a:t>
            </a:r>
            <a:endParaRPr b="1"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Alta participación en deploys con privilegios altos.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i="1" lang="es" sz="800">
                <a:solidFill>
                  <a:schemeClr val="dk1"/>
                </a:solidFill>
              </a:rPr>
              <a:t>Aplicar permisos mínimos y necesarios para que el usuario pueda hacer su trabajo.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Equipos con mayor frecuencia de fallo</a:t>
            </a:r>
            <a:endParaRPr b="1"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Indicadores muestran focos de inestabilidad</a:t>
            </a:r>
            <a:r>
              <a:rPr lang="es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i="1" lang="es" sz="800">
                <a:solidFill>
                  <a:schemeClr val="dk1"/>
                </a:solidFill>
              </a:rPr>
              <a:t>Reforzar prácticas y capacidades técnicas.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Sobrecarga operativa en equipos con apps críticas</a:t>
            </a:r>
            <a:endParaRPr b="1"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 Pocos equipos concentran responsabilidad crítica.</a:t>
            </a:r>
            <a:endParaRPr sz="800">
              <a:solidFill>
                <a:schemeClr val="dk1"/>
              </a:solidFill>
            </a:endParaRPr>
          </a:p>
          <a:p>
            <a:pPr indent="-2794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i="1" lang="es" sz="800">
                <a:solidFill>
                  <a:schemeClr val="dk1"/>
                </a:solidFill>
              </a:rPr>
              <a:t>Redistribuir carga o reforzar soporte.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Usuarios con múltiples asignaciones de equipo</a:t>
            </a:r>
            <a:endParaRPr sz="9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Potencial dispersión y sobrecarga.</a:t>
            </a:r>
            <a:endParaRPr sz="8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i="1" lang="es" sz="800">
                <a:solidFill>
                  <a:schemeClr val="dk1"/>
                </a:solidFill>
              </a:rPr>
              <a:t>Evaluar foco y reestructurar funciones si es necesario.</a:t>
            </a:r>
            <a:endParaRPr i="1" sz="8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➢"/>
            </a:pPr>
            <a:r>
              <a:rPr b="1" lang="es" sz="900">
                <a:solidFill>
                  <a:srgbClr val="2A3385"/>
                </a:solidFill>
              </a:rPr>
              <a:t>U</a:t>
            </a:r>
            <a:r>
              <a:rPr b="1" lang="es" sz="900">
                <a:solidFill>
                  <a:srgbClr val="2A3385"/>
                </a:solidFill>
              </a:rPr>
              <a:t>suarios pueden desplegar y revertir sus propios cambios</a:t>
            </a:r>
            <a:endParaRPr b="1" sz="900">
              <a:solidFill>
                <a:srgbClr val="2A3385"/>
              </a:solidFill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s" sz="800">
                <a:solidFill>
                  <a:schemeClr val="dk1"/>
                </a:solidFill>
              </a:rPr>
              <a:t>Usuarios con doble acción: despliegan y luego hacen rollback.</a:t>
            </a:r>
            <a:endParaRPr sz="800">
              <a:solidFill>
                <a:schemeClr val="dk1"/>
              </a:solidFill>
            </a:endParaRPr>
          </a:p>
          <a:p>
            <a:pPr indent="-2857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s" sz="800">
                <a:solidFill>
                  <a:schemeClr val="dk1"/>
                </a:solidFill>
              </a:rPr>
              <a:t>Puede indicar falta de revisión o urgencia sin procesos formales.</a:t>
            </a:r>
            <a:br>
              <a:rPr i="1" lang="es" sz="900">
                <a:solidFill>
                  <a:schemeClr val="dk1"/>
                </a:solidFill>
              </a:rPr>
            </a:br>
            <a:endParaRPr b="1" sz="900">
              <a:solidFill>
                <a:schemeClr val="dk1"/>
              </a:solidFill>
            </a:endParaRPr>
          </a:p>
        </p:txBody>
      </p:sp>
      <p:sp>
        <p:nvSpPr>
          <p:cNvPr id="149" name="Google Shape;149;p26"/>
          <p:cNvSpPr txBox="1"/>
          <p:nvPr>
            <p:ph type="ctrTitle"/>
          </p:nvPr>
        </p:nvSpPr>
        <p:spPr>
          <a:xfrm>
            <a:off x="5448850" y="1323000"/>
            <a:ext cx="3155100" cy="27324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00">
                <a:solidFill>
                  <a:srgbClr val="2A3385"/>
                </a:solidFill>
              </a:rPr>
              <a:t>Este informe sirve para identificar los riesgos tecnológicos clave relacionados con fallos frecuentes en despliegues, exceso de privilegios en usuarios con rol admin y sobrecarga en equipos críticos. </a:t>
            </a:r>
            <a:endParaRPr sz="110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00">
                <a:solidFill>
                  <a:srgbClr val="2A3385"/>
                </a:solidFill>
              </a:rPr>
              <a:t>A través de estos indicadores y visualizaciones interactivas, se pueden cuantificar los riesgos y proponer controles como la revisión de accesos, redistribución de responsabilidades y mejora de prácticas técnicas. </a:t>
            </a:r>
            <a:endParaRPr sz="110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100">
                <a:solidFill>
                  <a:srgbClr val="2A3385"/>
                </a:solidFill>
              </a:rPr>
              <a:t>Estas acciones pueden fortalecer los mecanismos de control interno y disminuyen la probabilidad de incidentes operativos.</a:t>
            </a:r>
            <a:endParaRPr sz="1100">
              <a:solidFill>
                <a:srgbClr val="2A3385"/>
              </a:solidFill>
            </a:endParaRPr>
          </a:p>
        </p:txBody>
      </p:sp>
      <p:sp>
        <p:nvSpPr>
          <p:cNvPr id="150" name="Google Shape;150;p26"/>
          <p:cNvSpPr txBox="1"/>
          <p:nvPr>
            <p:ph type="ctrTitle"/>
          </p:nvPr>
        </p:nvSpPr>
        <p:spPr>
          <a:xfrm>
            <a:off x="90900" y="687200"/>
            <a:ext cx="5029200" cy="43863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00">
              <a:solidFill>
                <a:srgbClr val="2A3385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6063400" y="4628450"/>
            <a:ext cx="1926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2A3385"/>
                </a:solidFill>
              </a:rPr>
              <a:t>Bruno Rodriguez</a:t>
            </a:r>
            <a:endParaRPr b="1" sz="1600">
              <a:solidFill>
                <a:srgbClr val="2A3385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3" y="0"/>
            <a:ext cx="7310350" cy="41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6873575" y="4562600"/>
            <a:ext cx="210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2A3385"/>
                </a:solidFill>
              </a:rPr>
              <a:t>Bruno Rodriguez</a:t>
            </a:r>
            <a:endParaRPr b="1" sz="1800">
              <a:solidFill>
                <a:srgbClr val="2A3385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408950" y="3042675"/>
            <a:ext cx="6326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●"/>
            </a:pPr>
            <a:r>
              <a:rPr b="1" lang="es" sz="1000">
                <a:solidFill>
                  <a:srgbClr val="2A3385"/>
                </a:solidFill>
              </a:rPr>
              <a:t>Repositorio del Challenge: </a:t>
            </a:r>
            <a:endParaRPr b="1" sz="1000">
              <a:solidFill>
                <a:srgbClr val="2A3385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○"/>
            </a:pPr>
            <a:r>
              <a:rPr b="1" lang="es" sz="1000" u="sng">
                <a:solidFill>
                  <a:schemeClr val="hlink"/>
                </a:solidFill>
                <a:hlinkClick r:id="rId4"/>
              </a:rPr>
              <a:t>https://github.com/brunorodriguuez/-MELI-Data-Risk-Regulatory-Reporting-Sr-Analyst</a:t>
            </a:r>
            <a:endParaRPr b="1" sz="1000">
              <a:solidFill>
                <a:srgbClr val="2A338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A3385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●"/>
            </a:pPr>
            <a:r>
              <a:rPr b="1" lang="es" sz="1000">
                <a:solidFill>
                  <a:srgbClr val="2A3385"/>
                </a:solidFill>
              </a:rPr>
              <a:t>Repositorio de otro Challenge de Mercado Libre orientada a Datos (Posición en Stand by):</a:t>
            </a:r>
            <a:endParaRPr b="1" sz="1000">
              <a:solidFill>
                <a:srgbClr val="2A3385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○"/>
            </a:pPr>
            <a:r>
              <a:rPr b="1" lang="es" sz="1000" u="sng">
                <a:solidFill>
                  <a:schemeClr val="hlink"/>
                </a:solidFill>
                <a:hlinkClick r:id="rId5"/>
              </a:rPr>
              <a:t>https://github.com/brunorodriguuez/Challenge-MELI</a:t>
            </a:r>
            <a:endParaRPr b="1" sz="1000">
              <a:solidFill>
                <a:srgbClr val="2A338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Desafío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Objetivo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872750" y="1416750"/>
            <a:ext cx="5398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Detectar posibles riesgos tecnológicos relacionados con los equipos, aplicaciones y procesos de despliegue (Descubrimiento).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Diseñar e implementar indicadores clave de riesgo (KRIs) que permitan medir y monitorear dichos riesgos (Medición y monitoreo).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Desarrollar visualizaciones interactivas que faciliten la comprensión y el seguimiento de los riesgos identificados (Comunicación visual y seguimiento dinámico).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Análisis de los datos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Información de cada archivo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516350" y="1249750"/>
            <a:ext cx="61113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Deploys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Información sobre cada despliegue: </a:t>
            </a:r>
            <a:r>
              <a:rPr lang="es" sz="1100">
                <a:solidFill>
                  <a:schemeClr val="dk1"/>
                </a:solidFill>
              </a:rPr>
              <a:t>q</a:t>
            </a:r>
            <a:r>
              <a:rPr lang="es" sz="1100">
                <a:solidFill>
                  <a:schemeClr val="dk1"/>
                </a:solidFill>
              </a:rPr>
              <a:t>uién lo hizo, </a:t>
            </a:r>
            <a:r>
              <a:rPr lang="es" sz="1100">
                <a:solidFill>
                  <a:schemeClr val="dk1"/>
                </a:solidFill>
              </a:rPr>
              <a:t>s</a:t>
            </a:r>
            <a:r>
              <a:rPr lang="es" sz="1100">
                <a:solidFill>
                  <a:schemeClr val="dk1"/>
                </a:solidFill>
              </a:rPr>
              <a:t>i hubo rollback, </a:t>
            </a:r>
            <a:r>
              <a:rPr lang="es" sz="1100">
                <a:solidFill>
                  <a:schemeClr val="dk1"/>
                </a:solidFill>
              </a:rPr>
              <a:t>n</a:t>
            </a:r>
            <a:r>
              <a:rPr lang="es" sz="1100">
                <a:solidFill>
                  <a:schemeClr val="dk1"/>
                </a:solidFill>
              </a:rPr>
              <a:t>ombre de la app, fecha/hora, estado, criticidad.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Apps by Team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Relaciona cada app con un código de equipo.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Users &amp; Roles by Team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Une a los usuarios con su rol y su equipo.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Teams by Initiative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Asocia los equipos con iniciativas, unidades de negocio y superbusiness units.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47657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https://github.com/brunorodriguuez/-MELI-Data-Risk-Regulatory-Reporting-Sr-Analyst/blob/main/Diagrama%20relaci%C3%B3n.drawio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45464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https://github.com/brunorodriguuez/-MELI-Data-Risk-Regulatory-Reporting-Sr-Analyst/blob/main/Diagrama%20relaci%C3%B3n.png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Relación entre los archivos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1020550"/>
            <a:ext cx="4243349" cy="33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KRIs principales</a:t>
            </a:r>
            <a:endParaRPr sz="3300">
              <a:solidFill>
                <a:srgbClr val="2A3385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486650" y="116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{3D4D884F-E311-4715-8D1F-5734A194A25C}</a:tableStyleId>
              </a:tblPr>
              <a:tblGrid>
                <a:gridCol w="2056900"/>
                <a:gridCol w="2056900"/>
                <a:gridCol w="2056900"/>
              </a:tblGrid>
              <a:tr h="324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KRI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Descripción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Objetivo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1. Tasa de fallos en despliegues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Porcentaje de despliegues que terminan en rollback.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Medir estabilidad de los cambios en producción.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2. Concentración de acciones riesgosas por usuario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Identifica usuarios que ejecutan muchas acciones críticas (ej. rollbacks).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Detectar comportamientos individuales riesgosos.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3. Participación de usuarios críticos en acciones de riesgo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Mide cuántas acciones críticas realizan perfiles con privilegios elevados.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Evaluar exposición operativa por exceso de privilegios.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4. Proporción de usuarios con rol admin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Cantidad de usuarios con permisos de administrador.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Controlar la cantidad de accesos privilegiados.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5. Frecuencia de incidentes por equipo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Equipos que acumulan más rollbacks o despliegues fallidos.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Identificar focos de inestabilidad organizacional.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6. Sobrecarga operativa por apps críticas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Equipos responsables de muchas aplicaciones de alta criticidad.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Evaluar concentración de responsabilidad crítica.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7. Dispersión operativa por usuario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Usuarios que pertenecen a muchos equipos o áreas.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Detectar falta de foco o sobrecarga en perfiles clave.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Dashboards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0" y="48224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General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724" r="0" t="169"/>
          <a:stretch/>
        </p:blipFill>
        <p:spPr>
          <a:xfrm>
            <a:off x="939375" y="175713"/>
            <a:ext cx="8088174" cy="45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