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256" r:id="rId2"/>
    <p:sldId id="259" r:id="rId3"/>
    <p:sldId id="265" r:id="rId4"/>
    <p:sldId id="266" r:id="rId5"/>
    <p:sldId id="267" r:id="rId6"/>
    <p:sldId id="275" r:id="rId7"/>
    <p:sldId id="276" r:id="rId8"/>
    <p:sldId id="269" r:id="rId9"/>
    <p:sldId id="278" r:id="rId10"/>
    <p:sldId id="279" r:id="rId11"/>
    <p:sldId id="271" r:id="rId12"/>
    <p:sldId id="288" r:id="rId13"/>
    <p:sldId id="287" r:id="rId14"/>
    <p:sldId id="280" r:id="rId15"/>
    <p:sldId id="270" r:id="rId16"/>
    <p:sldId id="272" r:id="rId17"/>
    <p:sldId id="273" r:id="rId18"/>
    <p:sldId id="296" r:id="rId19"/>
    <p:sldId id="297" r:id="rId20"/>
    <p:sldId id="281" r:id="rId21"/>
    <p:sldId id="298" r:id="rId22"/>
    <p:sldId id="299" r:id="rId23"/>
    <p:sldId id="300" r:id="rId24"/>
    <p:sldId id="301" r:id="rId25"/>
    <p:sldId id="305" r:id="rId26"/>
    <p:sldId id="302" r:id="rId27"/>
    <p:sldId id="303" r:id="rId28"/>
    <p:sldId id="304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284" r:id="rId47"/>
    <p:sldId id="324" r:id="rId48"/>
    <p:sldId id="282" r:id="rId49"/>
    <p:sldId id="323" r:id="rId50"/>
    <p:sldId id="285" r:id="rId51"/>
    <p:sldId id="283" r:id="rId52"/>
    <p:sldId id="274" r:id="rId53"/>
    <p:sldId id="325" r:id="rId5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51E1E-EB06-4F27-8286-4C49D00B2771}" type="datetimeFigureOut">
              <a:rPr lang="pt-BR" smtClean="0"/>
              <a:t>24/05/2018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A268E-70E2-48C5-9C10-67B087B9D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952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D432-B902-4275-B115-31309A2A5414}" type="datetime1">
              <a:rPr lang="pt-BR" smtClean="0"/>
              <a:t>24/05/2018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93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981E-9791-464D-91E3-51FA34058328}" type="datetime1">
              <a:rPr lang="pt-BR" smtClean="0"/>
              <a:t>24/05/2018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55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A345-6FC7-4D7D-BB65-5EC258CC693B}" type="datetime1">
              <a:rPr lang="pt-BR" smtClean="0"/>
              <a:t>24/05/2018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71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5394-7B68-46A0-BF46-FBD8822ED7BE}" type="datetime1">
              <a:rPr lang="pt-BR" smtClean="0"/>
              <a:t>24/05/2018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47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CE23-B60F-42DB-94C8-791AE347DB46}" type="datetime1">
              <a:rPr lang="pt-BR" smtClean="0"/>
              <a:t>24/05/2018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1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004B-76C4-4BD6-8DC2-3CEC501C6BA1}" type="datetime1">
              <a:rPr lang="pt-BR" smtClean="0"/>
              <a:t>24/05/2018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30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9C539-AA41-4D52-8A2B-8D19FFEC524D}" type="datetime1">
              <a:rPr lang="pt-BR" smtClean="0"/>
              <a:t>24/05/2018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97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3160-6F0F-4EA5-8A39-9A597EBC2F4B}" type="datetime1">
              <a:rPr lang="pt-BR" smtClean="0"/>
              <a:t>24/05/2018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09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4C93-2E09-4383-8468-2F47C3C5ED4B}" type="datetime1">
              <a:rPr lang="pt-BR" smtClean="0"/>
              <a:t>24/05/2018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4A90-10F2-4266-88C7-64DEBDCC77F4}" type="datetime1">
              <a:rPr lang="pt-BR" smtClean="0"/>
              <a:t>24/05/2018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0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D9FD-66CA-460E-B26D-8EB3FD96AEFB}" type="datetime1">
              <a:rPr lang="pt-BR" smtClean="0"/>
              <a:t>24/05/2018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76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C382E-699C-479D-BDE0-D0257A0031DB}" type="datetime1">
              <a:rPr lang="pt-BR" smtClean="0"/>
              <a:t>24/05/2018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70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ithub.com/brunoslima/Dijkstra-Algorith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52322"/>
            <a:ext cx="9144000" cy="1900104"/>
          </a:xfrm>
        </p:spPr>
        <p:txBody>
          <a:bodyPr>
            <a:normAutofit/>
          </a:bodyPr>
          <a:lstStyle/>
          <a:p>
            <a:r>
              <a:rPr lang="pt-BR" sz="3500" dirty="0"/>
              <a:t>Algoritmo de </a:t>
            </a:r>
            <a:r>
              <a:rPr lang="pt-BR" sz="3500" dirty="0" err="1"/>
              <a:t>Dijkstra</a:t>
            </a:r>
            <a:br>
              <a:rPr lang="pt-BR" sz="3500" dirty="0"/>
            </a:br>
            <a:r>
              <a:rPr lang="pt-BR" sz="3000" dirty="0"/>
              <a:t>Caminho mínimo de origem única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65667" y="5202268"/>
            <a:ext cx="9144000" cy="1085045"/>
          </a:xfrm>
        </p:spPr>
        <p:txBody>
          <a:bodyPr/>
          <a:lstStyle/>
          <a:p>
            <a:r>
              <a:rPr lang="pt-BR" dirty="0"/>
              <a:t>Bruno Santos de Lima</a:t>
            </a:r>
          </a:p>
          <a:p>
            <a:r>
              <a:rPr lang="pt-BR" dirty="0"/>
              <a:t>brunoslima4@gmail.com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28" y="571963"/>
            <a:ext cx="6566544" cy="87983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67" y="4253314"/>
            <a:ext cx="9144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4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Variantes do problema:</a:t>
            </a:r>
          </a:p>
          <a:p>
            <a:pPr lvl="1"/>
            <a:r>
              <a:rPr lang="pt-BR" b="1" u="sng" dirty="0">
                <a:solidFill>
                  <a:srgbClr val="00B050"/>
                </a:solidFill>
              </a:rPr>
              <a:t>Caminho mínimo de origem única</a:t>
            </a:r>
          </a:p>
          <a:p>
            <a:pPr lvl="2"/>
            <a:r>
              <a:rPr lang="pt-BR" b="1" u="sng" dirty="0">
                <a:solidFill>
                  <a:srgbClr val="00B050"/>
                </a:solidFill>
              </a:rPr>
              <a:t>Algoritmo de </a:t>
            </a:r>
            <a:r>
              <a:rPr lang="pt-BR" b="1" u="sng" dirty="0" err="1">
                <a:solidFill>
                  <a:srgbClr val="00B050"/>
                </a:solidFill>
              </a:rPr>
              <a:t>Dijkstra</a:t>
            </a:r>
            <a:endParaRPr lang="pt-BR" b="1" u="sng" dirty="0">
              <a:solidFill>
                <a:srgbClr val="00B050"/>
              </a:solidFill>
            </a:endParaRPr>
          </a:p>
          <a:p>
            <a:pPr lvl="1"/>
            <a:r>
              <a:rPr lang="pt-BR" dirty="0"/>
              <a:t>Caminho mínimo de destino único</a:t>
            </a:r>
          </a:p>
          <a:p>
            <a:pPr lvl="1"/>
            <a:r>
              <a:rPr lang="pt-BR" dirty="0"/>
              <a:t>Caminho mínimo de um único par</a:t>
            </a:r>
          </a:p>
          <a:p>
            <a:pPr lvl="1"/>
            <a:r>
              <a:rPr lang="pt-BR" dirty="0"/>
              <a:t>Caminho mínimo de todos para todos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793" y="6356350"/>
            <a:ext cx="465992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10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02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Mapeamento do problema através Grafos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793" y="6356350"/>
            <a:ext cx="465992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11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28CB6AB-6B8A-4809-B8F5-7A67FA9D286A}"/>
              </a:ext>
            </a:extLst>
          </p:cNvPr>
          <p:cNvSpPr/>
          <p:nvPr/>
        </p:nvSpPr>
        <p:spPr>
          <a:xfrm>
            <a:off x="5414207" y="2615619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70A584B-9CBA-4639-B4E6-3A27956764C5}"/>
              </a:ext>
            </a:extLst>
          </p:cNvPr>
          <p:cNvCxnSpPr>
            <a:cxnSpLocks/>
          </p:cNvCxnSpPr>
          <p:nvPr/>
        </p:nvCxnSpPr>
        <p:spPr>
          <a:xfrm flipV="1">
            <a:off x="2453814" y="3186797"/>
            <a:ext cx="901373" cy="927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9DB43C5-ACCB-4F9F-BC42-FCF2669C964A}"/>
              </a:ext>
            </a:extLst>
          </p:cNvPr>
          <p:cNvCxnSpPr>
            <a:cxnSpLocks/>
          </p:cNvCxnSpPr>
          <p:nvPr/>
        </p:nvCxnSpPr>
        <p:spPr>
          <a:xfrm>
            <a:off x="2473743" y="4615365"/>
            <a:ext cx="901373" cy="975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71B2984-B9EC-412C-9416-0476A5849939}"/>
              </a:ext>
            </a:extLst>
          </p:cNvPr>
          <p:cNvCxnSpPr>
            <a:cxnSpLocks/>
            <a:stCxn id="46" idx="6"/>
            <a:endCxn id="11" idx="2"/>
          </p:cNvCxnSpPr>
          <p:nvPr/>
        </p:nvCxnSpPr>
        <p:spPr>
          <a:xfrm flipV="1">
            <a:off x="3946008" y="2946398"/>
            <a:ext cx="1468199" cy="3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23318963-CD14-41AC-8D89-9E669B919D10}"/>
              </a:ext>
            </a:extLst>
          </p:cNvPr>
          <p:cNvCxnSpPr>
            <a:cxnSpLocks/>
          </p:cNvCxnSpPr>
          <p:nvPr/>
        </p:nvCxnSpPr>
        <p:spPr>
          <a:xfrm>
            <a:off x="3946008" y="5815655"/>
            <a:ext cx="14683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E0A25E88-77B7-4464-B360-BE0F3BE21402}"/>
              </a:ext>
            </a:extLst>
          </p:cNvPr>
          <p:cNvCxnSpPr>
            <a:cxnSpLocks/>
            <a:stCxn id="45" idx="7"/>
            <a:endCxn id="11" idx="3"/>
          </p:cNvCxnSpPr>
          <p:nvPr/>
        </p:nvCxnSpPr>
        <p:spPr>
          <a:xfrm flipV="1">
            <a:off x="3847507" y="3180293"/>
            <a:ext cx="1665202" cy="2401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160B6674-4DA1-46CF-A05D-DF64C29ECF7C}"/>
              </a:ext>
            </a:extLst>
          </p:cNvPr>
          <p:cNvCxnSpPr>
            <a:cxnSpLocks/>
            <a:stCxn id="43" idx="1"/>
            <a:endCxn id="47" idx="6"/>
          </p:cNvCxnSpPr>
          <p:nvPr/>
        </p:nvCxnSpPr>
        <p:spPr>
          <a:xfrm flipH="1" flipV="1">
            <a:off x="2672902" y="4355979"/>
            <a:ext cx="2830159" cy="122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905408B1-E2D4-435D-961B-276F2990778B}"/>
              </a:ext>
            </a:extLst>
          </p:cNvPr>
          <p:cNvCxnSpPr>
            <a:cxnSpLocks/>
          </p:cNvCxnSpPr>
          <p:nvPr/>
        </p:nvCxnSpPr>
        <p:spPr>
          <a:xfrm flipV="1">
            <a:off x="5637036" y="3345299"/>
            <a:ext cx="0" cy="2233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721DA4DF-6B10-4704-ADEA-24F5DAC78C7E}"/>
              </a:ext>
            </a:extLst>
          </p:cNvPr>
          <p:cNvCxnSpPr>
            <a:cxnSpLocks/>
          </p:cNvCxnSpPr>
          <p:nvPr/>
        </p:nvCxnSpPr>
        <p:spPr>
          <a:xfrm flipV="1">
            <a:off x="3490003" y="3277176"/>
            <a:ext cx="0" cy="2244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5408797B-7C8E-4BA1-9BEA-1E4A22D4928F}"/>
              </a:ext>
            </a:extLst>
          </p:cNvPr>
          <p:cNvCxnSpPr>
            <a:cxnSpLocks/>
          </p:cNvCxnSpPr>
          <p:nvPr/>
        </p:nvCxnSpPr>
        <p:spPr>
          <a:xfrm>
            <a:off x="5820967" y="3288607"/>
            <a:ext cx="0" cy="2206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6ADE695E-E30A-4462-B744-E894856513A7}"/>
              </a:ext>
            </a:extLst>
          </p:cNvPr>
          <p:cNvSpPr/>
          <p:nvPr/>
        </p:nvSpPr>
        <p:spPr>
          <a:xfrm>
            <a:off x="5404559" y="5481640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7C1C14F3-959A-4F00-A235-A1FD3E4E4F42}"/>
              </a:ext>
            </a:extLst>
          </p:cNvPr>
          <p:cNvSpPr/>
          <p:nvPr/>
        </p:nvSpPr>
        <p:spPr>
          <a:xfrm>
            <a:off x="3273396" y="5484877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108DDDC8-E4CA-44A6-A579-CED608E4E5CF}"/>
              </a:ext>
            </a:extLst>
          </p:cNvPr>
          <p:cNvSpPr/>
          <p:nvPr/>
        </p:nvSpPr>
        <p:spPr>
          <a:xfrm>
            <a:off x="3273395" y="26188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8E8DADB7-5E41-4DB9-B1F9-34D421ACE191}"/>
              </a:ext>
            </a:extLst>
          </p:cNvPr>
          <p:cNvSpPr/>
          <p:nvPr/>
        </p:nvSpPr>
        <p:spPr>
          <a:xfrm>
            <a:off x="2000289" y="4025200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922FE4F7-600E-4A1D-9E0C-4A92DA267E66}"/>
              </a:ext>
            </a:extLst>
          </p:cNvPr>
          <p:cNvCxnSpPr>
            <a:cxnSpLocks/>
          </p:cNvCxnSpPr>
          <p:nvPr/>
        </p:nvCxnSpPr>
        <p:spPr>
          <a:xfrm>
            <a:off x="3672171" y="3288607"/>
            <a:ext cx="0" cy="2233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F0C0072C-BB14-437D-A8A1-1B8EF9A8F491}"/>
              </a:ext>
            </a:extLst>
          </p:cNvPr>
          <p:cNvSpPr txBox="1"/>
          <p:nvPr/>
        </p:nvSpPr>
        <p:spPr>
          <a:xfrm>
            <a:off x="7148146" y="2839915"/>
            <a:ext cx="4205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rgbClr val="FF0000"/>
                </a:solidFill>
              </a:rPr>
              <a:t>No caso da menor distância entre cidades:</a:t>
            </a:r>
          </a:p>
          <a:p>
            <a:endParaRPr lang="pt-BR" dirty="0"/>
          </a:p>
          <a:p>
            <a:pPr lvl="2"/>
            <a:r>
              <a:rPr lang="pt-BR" dirty="0"/>
              <a:t>A – Presidente Prudente</a:t>
            </a:r>
          </a:p>
          <a:p>
            <a:pPr lvl="2"/>
            <a:r>
              <a:rPr lang="pt-BR" dirty="0"/>
              <a:t>B – Martinópolis</a:t>
            </a:r>
          </a:p>
          <a:p>
            <a:pPr lvl="2"/>
            <a:r>
              <a:rPr lang="pt-BR" dirty="0"/>
              <a:t>C – Rio Claro</a:t>
            </a:r>
          </a:p>
          <a:p>
            <a:pPr lvl="2"/>
            <a:r>
              <a:rPr lang="pt-BR" dirty="0"/>
              <a:t>D – Bauru</a:t>
            </a:r>
          </a:p>
          <a:p>
            <a:pPr lvl="2"/>
            <a:r>
              <a:rPr lang="pt-BR" dirty="0"/>
              <a:t>E – São José do Rio Preto</a:t>
            </a:r>
          </a:p>
          <a:p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FF8AEDF5-A3F8-4675-9F39-8B4F508EAD83}"/>
              </a:ext>
            </a:extLst>
          </p:cNvPr>
          <p:cNvSpPr txBox="1"/>
          <p:nvPr/>
        </p:nvSpPr>
        <p:spPr>
          <a:xfrm>
            <a:off x="2485866" y="3315142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3906D4E3-E30D-4469-AEAE-0E097713F6DF}"/>
              </a:ext>
            </a:extLst>
          </p:cNvPr>
          <p:cNvSpPr txBox="1"/>
          <p:nvPr/>
        </p:nvSpPr>
        <p:spPr>
          <a:xfrm>
            <a:off x="3120675" y="3931301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00A997F9-05B0-4A77-B8AE-840753BF3EB8}"/>
              </a:ext>
            </a:extLst>
          </p:cNvPr>
          <p:cNvSpPr txBox="1"/>
          <p:nvPr/>
        </p:nvSpPr>
        <p:spPr>
          <a:xfrm>
            <a:off x="3743411" y="3937418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B77106BE-B67F-4141-A75D-0C76DB147273}"/>
              </a:ext>
            </a:extLst>
          </p:cNvPr>
          <p:cNvSpPr txBox="1"/>
          <p:nvPr/>
        </p:nvSpPr>
        <p:spPr>
          <a:xfrm>
            <a:off x="4534802" y="253188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8795396-C0D1-435F-85B5-42EEFF86E24D}"/>
              </a:ext>
            </a:extLst>
          </p:cNvPr>
          <p:cNvSpPr txBox="1"/>
          <p:nvPr/>
        </p:nvSpPr>
        <p:spPr>
          <a:xfrm>
            <a:off x="5970035" y="419636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80C3A788-83B1-44EA-9C99-6FC4D21BFC34}"/>
              </a:ext>
            </a:extLst>
          </p:cNvPr>
          <p:cNvSpPr txBox="1"/>
          <p:nvPr/>
        </p:nvSpPr>
        <p:spPr>
          <a:xfrm>
            <a:off x="5228852" y="420098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6642626B-C031-472F-99E9-2831A7B7038F}"/>
              </a:ext>
            </a:extLst>
          </p:cNvPr>
          <p:cNvSpPr txBox="1"/>
          <p:nvPr/>
        </p:nvSpPr>
        <p:spPr>
          <a:xfrm>
            <a:off x="4618111" y="370431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E747319F-8CD7-4F03-BB41-AB143CDDD880}"/>
              </a:ext>
            </a:extLst>
          </p:cNvPr>
          <p:cNvSpPr txBox="1"/>
          <p:nvPr/>
        </p:nvSpPr>
        <p:spPr>
          <a:xfrm>
            <a:off x="4578921" y="4879996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AD13996-2FD0-4E10-8E93-86434D7776A2}"/>
              </a:ext>
            </a:extLst>
          </p:cNvPr>
          <p:cNvSpPr txBox="1"/>
          <p:nvPr/>
        </p:nvSpPr>
        <p:spPr>
          <a:xfrm>
            <a:off x="4546503" y="5822122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F0F5AC4F-D5B8-440B-A780-EAF50E3EF489}"/>
              </a:ext>
            </a:extLst>
          </p:cNvPr>
          <p:cNvSpPr txBox="1"/>
          <p:nvPr/>
        </p:nvSpPr>
        <p:spPr>
          <a:xfrm>
            <a:off x="2536470" y="5038387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3227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Mapeamento do problema através Grafos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793" y="6356350"/>
            <a:ext cx="465992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12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28CB6AB-6B8A-4809-B8F5-7A67FA9D286A}"/>
              </a:ext>
            </a:extLst>
          </p:cNvPr>
          <p:cNvSpPr/>
          <p:nvPr/>
        </p:nvSpPr>
        <p:spPr>
          <a:xfrm>
            <a:off x="5414207" y="2615619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70A584B-9CBA-4639-B4E6-3A27956764C5}"/>
              </a:ext>
            </a:extLst>
          </p:cNvPr>
          <p:cNvCxnSpPr>
            <a:cxnSpLocks/>
          </p:cNvCxnSpPr>
          <p:nvPr/>
        </p:nvCxnSpPr>
        <p:spPr>
          <a:xfrm flipV="1">
            <a:off x="2453814" y="3186797"/>
            <a:ext cx="901373" cy="927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9DB43C5-ACCB-4F9F-BC42-FCF2669C964A}"/>
              </a:ext>
            </a:extLst>
          </p:cNvPr>
          <p:cNvCxnSpPr>
            <a:cxnSpLocks/>
          </p:cNvCxnSpPr>
          <p:nvPr/>
        </p:nvCxnSpPr>
        <p:spPr>
          <a:xfrm>
            <a:off x="2473743" y="4615365"/>
            <a:ext cx="901373" cy="975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71B2984-B9EC-412C-9416-0476A5849939}"/>
              </a:ext>
            </a:extLst>
          </p:cNvPr>
          <p:cNvCxnSpPr>
            <a:cxnSpLocks/>
            <a:stCxn id="46" idx="6"/>
            <a:endCxn id="11" idx="2"/>
          </p:cNvCxnSpPr>
          <p:nvPr/>
        </p:nvCxnSpPr>
        <p:spPr>
          <a:xfrm flipV="1">
            <a:off x="3946008" y="2946398"/>
            <a:ext cx="1468199" cy="3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23318963-CD14-41AC-8D89-9E669B919D10}"/>
              </a:ext>
            </a:extLst>
          </p:cNvPr>
          <p:cNvCxnSpPr>
            <a:cxnSpLocks/>
          </p:cNvCxnSpPr>
          <p:nvPr/>
        </p:nvCxnSpPr>
        <p:spPr>
          <a:xfrm>
            <a:off x="3946008" y="5815655"/>
            <a:ext cx="14683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E0A25E88-77B7-4464-B360-BE0F3BE21402}"/>
              </a:ext>
            </a:extLst>
          </p:cNvPr>
          <p:cNvCxnSpPr>
            <a:cxnSpLocks/>
            <a:stCxn id="45" idx="7"/>
            <a:endCxn id="11" idx="3"/>
          </p:cNvCxnSpPr>
          <p:nvPr/>
        </p:nvCxnSpPr>
        <p:spPr>
          <a:xfrm flipV="1">
            <a:off x="3847507" y="3180293"/>
            <a:ext cx="1665202" cy="2401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160B6674-4DA1-46CF-A05D-DF64C29ECF7C}"/>
              </a:ext>
            </a:extLst>
          </p:cNvPr>
          <p:cNvCxnSpPr>
            <a:cxnSpLocks/>
            <a:stCxn id="43" idx="1"/>
            <a:endCxn id="47" idx="6"/>
          </p:cNvCxnSpPr>
          <p:nvPr/>
        </p:nvCxnSpPr>
        <p:spPr>
          <a:xfrm flipH="1" flipV="1">
            <a:off x="2672902" y="4355979"/>
            <a:ext cx="2830159" cy="122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905408B1-E2D4-435D-961B-276F2990778B}"/>
              </a:ext>
            </a:extLst>
          </p:cNvPr>
          <p:cNvCxnSpPr>
            <a:cxnSpLocks/>
          </p:cNvCxnSpPr>
          <p:nvPr/>
        </p:nvCxnSpPr>
        <p:spPr>
          <a:xfrm flipV="1">
            <a:off x="5637036" y="3345299"/>
            <a:ext cx="0" cy="2233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721DA4DF-6B10-4704-ADEA-24F5DAC78C7E}"/>
              </a:ext>
            </a:extLst>
          </p:cNvPr>
          <p:cNvCxnSpPr>
            <a:cxnSpLocks/>
          </p:cNvCxnSpPr>
          <p:nvPr/>
        </p:nvCxnSpPr>
        <p:spPr>
          <a:xfrm flipV="1">
            <a:off x="3490003" y="3277176"/>
            <a:ext cx="0" cy="2244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5408797B-7C8E-4BA1-9BEA-1E4A22D4928F}"/>
              </a:ext>
            </a:extLst>
          </p:cNvPr>
          <p:cNvCxnSpPr>
            <a:cxnSpLocks/>
          </p:cNvCxnSpPr>
          <p:nvPr/>
        </p:nvCxnSpPr>
        <p:spPr>
          <a:xfrm>
            <a:off x="5820967" y="3288607"/>
            <a:ext cx="0" cy="2206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6ADE695E-E30A-4462-B744-E894856513A7}"/>
              </a:ext>
            </a:extLst>
          </p:cNvPr>
          <p:cNvSpPr/>
          <p:nvPr/>
        </p:nvSpPr>
        <p:spPr>
          <a:xfrm>
            <a:off x="5404559" y="5481640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7C1C14F3-959A-4F00-A235-A1FD3E4E4F42}"/>
              </a:ext>
            </a:extLst>
          </p:cNvPr>
          <p:cNvSpPr/>
          <p:nvPr/>
        </p:nvSpPr>
        <p:spPr>
          <a:xfrm>
            <a:off x="3273396" y="5484877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108DDDC8-E4CA-44A6-A579-CED608E4E5CF}"/>
              </a:ext>
            </a:extLst>
          </p:cNvPr>
          <p:cNvSpPr/>
          <p:nvPr/>
        </p:nvSpPr>
        <p:spPr>
          <a:xfrm>
            <a:off x="3273395" y="26188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8E8DADB7-5E41-4DB9-B1F9-34D421ACE191}"/>
              </a:ext>
            </a:extLst>
          </p:cNvPr>
          <p:cNvSpPr/>
          <p:nvPr/>
        </p:nvSpPr>
        <p:spPr>
          <a:xfrm>
            <a:off x="2000289" y="4025200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922FE4F7-600E-4A1D-9E0C-4A92DA267E66}"/>
              </a:ext>
            </a:extLst>
          </p:cNvPr>
          <p:cNvCxnSpPr>
            <a:cxnSpLocks/>
          </p:cNvCxnSpPr>
          <p:nvPr/>
        </p:nvCxnSpPr>
        <p:spPr>
          <a:xfrm>
            <a:off x="3672171" y="3288607"/>
            <a:ext cx="0" cy="2233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F0C0072C-BB14-437D-A8A1-1B8EF9A8F491}"/>
              </a:ext>
            </a:extLst>
          </p:cNvPr>
          <p:cNvSpPr txBox="1"/>
          <p:nvPr/>
        </p:nvSpPr>
        <p:spPr>
          <a:xfrm>
            <a:off x="7148146" y="2839915"/>
            <a:ext cx="4205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rgbClr val="FF0000"/>
                </a:solidFill>
              </a:rPr>
              <a:t>No caso da menor distância entre cidades:</a:t>
            </a:r>
          </a:p>
          <a:p>
            <a:endParaRPr lang="pt-BR" dirty="0"/>
          </a:p>
          <a:p>
            <a:pPr lvl="2"/>
            <a:r>
              <a:rPr lang="pt-BR" dirty="0"/>
              <a:t>A – Presidente Prudente</a:t>
            </a:r>
          </a:p>
          <a:p>
            <a:pPr lvl="2"/>
            <a:r>
              <a:rPr lang="pt-BR" dirty="0"/>
              <a:t>B – Martinópolis</a:t>
            </a:r>
          </a:p>
          <a:p>
            <a:pPr lvl="2"/>
            <a:r>
              <a:rPr lang="pt-BR" dirty="0"/>
              <a:t>C – Rio Claro</a:t>
            </a:r>
          </a:p>
          <a:p>
            <a:pPr lvl="2"/>
            <a:r>
              <a:rPr lang="pt-BR" dirty="0"/>
              <a:t>D – Bauru</a:t>
            </a:r>
          </a:p>
          <a:p>
            <a:pPr lvl="2"/>
            <a:r>
              <a:rPr lang="pt-BR" dirty="0"/>
              <a:t>E – São José do Rio Preto</a:t>
            </a:r>
          </a:p>
          <a:p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FF8AEDF5-A3F8-4675-9F39-8B4F508EAD83}"/>
              </a:ext>
            </a:extLst>
          </p:cNvPr>
          <p:cNvSpPr txBox="1"/>
          <p:nvPr/>
        </p:nvSpPr>
        <p:spPr>
          <a:xfrm>
            <a:off x="2485866" y="3315142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3906D4E3-E30D-4469-AEAE-0E097713F6DF}"/>
              </a:ext>
            </a:extLst>
          </p:cNvPr>
          <p:cNvSpPr txBox="1"/>
          <p:nvPr/>
        </p:nvSpPr>
        <p:spPr>
          <a:xfrm>
            <a:off x="3120675" y="3931301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00A997F9-05B0-4A77-B8AE-840753BF3EB8}"/>
              </a:ext>
            </a:extLst>
          </p:cNvPr>
          <p:cNvSpPr txBox="1"/>
          <p:nvPr/>
        </p:nvSpPr>
        <p:spPr>
          <a:xfrm>
            <a:off x="3743411" y="3937418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B77106BE-B67F-4141-A75D-0C76DB147273}"/>
              </a:ext>
            </a:extLst>
          </p:cNvPr>
          <p:cNvSpPr txBox="1"/>
          <p:nvPr/>
        </p:nvSpPr>
        <p:spPr>
          <a:xfrm>
            <a:off x="4534802" y="253188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8795396-C0D1-435F-85B5-42EEFF86E24D}"/>
              </a:ext>
            </a:extLst>
          </p:cNvPr>
          <p:cNvSpPr txBox="1"/>
          <p:nvPr/>
        </p:nvSpPr>
        <p:spPr>
          <a:xfrm>
            <a:off x="5970035" y="419636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80C3A788-83B1-44EA-9C99-6FC4D21BFC34}"/>
              </a:ext>
            </a:extLst>
          </p:cNvPr>
          <p:cNvSpPr txBox="1"/>
          <p:nvPr/>
        </p:nvSpPr>
        <p:spPr>
          <a:xfrm>
            <a:off x="5228852" y="420098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6642626B-C031-472F-99E9-2831A7B7038F}"/>
              </a:ext>
            </a:extLst>
          </p:cNvPr>
          <p:cNvSpPr txBox="1"/>
          <p:nvPr/>
        </p:nvSpPr>
        <p:spPr>
          <a:xfrm>
            <a:off x="4618111" y="370431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E747319F-8CD7-4F03-BB41-AB143CDDD880}"/>
              </a:ext>
            </a:extLst>
          </p:cNvPr>
          <p:cNvSpPr txBox="1"/>
          <p:nvPr/>
        </p:nvSpPr>
        <p:spPr>
          <a:xfrm>
            <a:off x="4578921" y="4879996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AD13996-2FD0-4E10-8E93-86434D7776A2}"/>
              </a:ext>
            </a:extLst>
          </p:cNvPr>
          <p:cNvSpPr txBox="1"/>
          <p:nvPr/>
        </p:nvSpPr>
        <p:spPr>
          <a:xfrm>
            <a:off x="4546503" y="5822122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F0F5AC4F-D5B8-440B-A780-EAF50E3EF489}"/>
              </a:ext>
            </a:extLst>
          </p:cNvPr>
          <p:cNvSpPr txBox="1"/>
          <p:nvPr/>
        </p:nvSpPr>
        <p:spPr>
          <a:xfrm>
            <a:off x="2536470" y="5038387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F5057F9-97B0-44BC-8344-09A7FCD3181D}"/>
              </a:ext>
            </a:extLst>
          </p:cNvPr>
          <p:cNvSpPr/>
          <p:nvPr/>
        </p:nvSpPr>
        <p:spPr>
          <a:xfrm>
            <a:off x="5888523" y="4188504"/>
            <a:ext cx="431632" cy="377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CEEB696-9CD9-4CBF-B044-F17E479B1274}"/>
              </a:ext>
            </a:extLst>
          </p:cNvPr>
          <p:cNvCxnSpPr>
            <a:cxnSpLocks/>
          </p:cNvCxnSpPr>
          <p:nvPr/>
        </p:nvCxnSpPr>
        <p:spPr>
          <a:xfrm>
            <a:off x="6337731" y="4484077"/>
            <a:ext cx="934743" cy="6641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BC45E2-7E84-41C9-98EE-B61C6CBA0F8A}"/>
              </a:ext>
            </a:extLst>
          </p:cNvPr>
          <p:cNvSpPr txBox="1"/>
          <p:nvPr/>
        </p:nvSpPr>
        <p:spPr>
          <a:xfrm>
            <a:off x="7272474" y="5038387"/>
            <a:ext cx="48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>
                <a:solidFill>
                  <a:srgbClr val="FF0000"/>
                </a:solidFill>
              </a:rPr>
              <a:t>Distância, pode ser aplicado métricas diferentes: Tempo, custo, penalidades, perdas.</a:t>
            </a:r>
          </a:p>
        </p:txBody>
      </p:sp>
    </p:spTree>
    <p:extLst>
      <p:ext uri="{BB962C8B-B14F-4D97-AF65-F5344CB8AC3E}">
        <p14:creationId xmlns:p14="http://schemas.microsoft.com/office/powerpoint/2010/main" val="204495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Caminho Mínimo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3613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pt-BR" b="1" u="sng" dirty="0">
                    <a:solidFill>
                      <a:srgbClr val="00B050"/>
                    </a:solidFill>
                  </a:rPr>
                  <a:t>Caminho mínimo de origem única</a:t>
                </a:r>
              </a:p>
              <a:p>
                <a:pPr lvl="1"/>
                <a:endParaRPr lang="pt-BR" b="1" u="sng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pt-BR" dirty="0"/>
                  <a:t>Considerando um </a:t>
                </a:r>
                <a:r>
                  <a:rPr lang="pt-BR" b="1" u="sng" dirty="0"/>
                  <a:t>grafo ponderado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dirty="0"/>
              </a:p>
              <a:p>
                <a:pPr lvl="2"/>
                <a:r>
                  <a:rPr lang="pt-BR" dirty="0"/>
                  <a:t>Um </a:t>
                </a:r>
                <a:r>
                  <a:rPr lang="pt-BR" b="1" u="sng" dirty="0"/>
                  <a:t>caminho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0 ,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marL="914400" lvl="2" indent="0">
                  <a:buNone/>
                </a:pPr>
                <a:endParaRPr lang="pt-BR" dirty="0"/>
              </a:p>
              <a:p>
                <a:pPr lvl="2"/>
                <a:r>
                  <a:rPr lang="pt-BR" dirty="0"/>
                  <a:t>Os </a:t>
                </a:r>
                <a:r>
                  <a:rPr lang="pt-BR" b="1" u="sng" dirty="0"/>
                  <a:t>pesos de um caminho c</a:t>
                </a:r>
                <a:r>
                  <a:rPr lang="pt-BR" dirty="0"/>
                  <a:t> é a soma de todos os pesos das arestas do caminho: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  <a:p>
                <a:pPr marL="914400" lvl="2" indent="0">
                  <a:buNone/>
                </a:pPr>
                <a:endParaRPr lang="pt-BR" dirty="0"/>
              </a:p>
              <a:p>
                <a:pPr lvl="2"/>
                <a:r>
                  <a:rPr lang="pt-BR" dirty="0"/>
                  <a:t>Sendo o </a:t>
                </a:r>
                <a:r>
                  <a:rPr lang="pt-BR" b="1" u="sng" dirty="0"/>
                  <a:t>caminho mais curto </a:t>
                </a:r>
                <a:r>
                  <a:rPr lang="pt-BR" dirty="0"/>
                  <a:t>definido por:</a:t>
                </a:r>
              </a:p>
              <a:p>
                <a:pPr marL="914400" lvl="2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→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    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𝑒𝑥𝑖𝑠𝑡𝑖𝑟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𝑢𝑚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𝑐𝑎𝑚𝑖𝑛h𝑜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func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∞,                                     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𝑐𝑎𝑠𝑜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𝑐𝑜𝑛𝑡𝑟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á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𝑟𝑖𝑜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:pPr lvl="2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3613"/>
                <a:ext cx="10515600" cy="4351338"/>
              </a:xfrm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793" y="6356350"/>
            <a:ext cx="465992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13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925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33701" y="3080022"/>
            <a:ext cx="4524595" cy="970450"/>
          </a:xfrm>
        </p:spPr>
        <p:txBody>
          <a:bodyPr>
            <a:normAutofit fontScale="90000"/>
          </a:bodyPr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7585" y="6356350"/>
            <a:ext cx="457199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14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21A9F9B-1CD6-4EB3-8DA1-C73EFA2DB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4050472"/>
            <a:ext cx="9144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1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“O algoritmo de </a:t>
            </a:r>
            <a:r>
              <a:rPr lang="pt-BR" dirty="0" err="1"/>
              <a:t>Dijkstra</a:t>
            </a:r>
            <a:r>
              <a:rPr lang="pt-BR" dirty="0"/>
              <a:t> resolve o problema de caminho mais curto de fonte única em dígrafos com pesos não-negativos [4].”</a:t>
            </a:r>
          </a:p>
          <a:p>
            <a:endParaRPr lang="pt-BR" dirty="0"/>
          </a:p>
          <a:p>
            <a:r>
              <a:rPr lang="pt-BR" u="sng" dirty="0"/>
              <a:t>Algoritmo de </a:t>
            </a:r>
            <a:r>
              <a:rPr lang="pt-BR" u="sng" dirty="0" err="1"/>
              <a:t>Dijkstra</a:t>
            </a:r>
            <a:r>
              <a:rPr lang="pt-BR" u="sng" dirty="0"/>
              <a:t>:</a:t>
            </a:r>
          </a:p>
          <a:p>
            <a:pPr lvl="1"/>
            <a:r>
              <a:rPr lang="pt-BR" dirty="0"/>
              <a:t>Concepção: 1956 – Publicação: 1959 [1]</a:t>
            </a:r>
          </a:p>
          <a:p>
            <a:pPr lvl="1"/>
            <a:r>
              <a:rPr lang="pt-BR" dirty="0" err="1"/>
              <a:t>Edsger</a:t>
            </a:r>
            <a:r>
              <a:rPr lang="pt-BR" dirty="0"/>
              <a:t> </a:t>
            </a:r>
            <a:r>
              <a:rPr lang="pt-BR" dirty="0" err="1"/>
              <a:t>Wybe</a:t>
            </a:r>
            <a:r>
              <a:rPr lang="pt-BR" dirty="0"/>
              <a:t> </a:t>
            </a:r>
            <a:r>
              <a:rPr lang="pt-BR" dirty="0" err="1"/>
              <a:t>Dijkstra</a:t>
            </a:r>
            <a:r>
              <a:rPr lang="pt-BR" dirty="0"/>
              <a:t> (1930 – 2002)</a:t>
            </a:r>
          </a:p>
          <a:p>
            <a:pPr lvl="3"/>
            <a:r>
              <a:rPr lang="pt-BR" dirty="0"/>
              <a:t>Um dos mais influentes na Ciência da Computação.</a:t>
            </a:r>
          </a:p>
          <a:p>
            <a:pPr lvl="3"/>
            <a:r>
              <a:rPr lang="pt-BR" dirty="0"/>
              <a:t>Recebeu o Prêmio ACM Turing.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6377" y="6356350"/>
            <a:ext cx="448407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15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DDFD6AF-5CBB-4C45-869F-D59262B45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093" y="3042978"/>
            <a:ext cx="2346184" cy="3128245"/>
          </a:xfrm>
          <a:prstGeom prst="rect">
            <a:avLst/>
          </a:prstGeom>
        </p:spPr>
      </p:pic>
      <p:pic>
        <p:nvPicPr>
          <p:cNvPr id="1026" name="Picture 2" descr="Resultado de imagem para holanda png">
            <a:extLst>
              <a:ext uri="{FF2B5EF4-FFF2-40B4-BE49-F238E27FC236}">
                <a16:creationId xmlns:a16="http://schemas.microsoft.com/office/drawing/2014/main" id="{F31A05AD-74C9-4625-86F3-21A90C57C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607100"/>
            <a:ext cx="316524" cy="21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740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b="1" u="sng" dirty="0"/>
              <a:t>Propriedades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Grafo:</a:t>
            </a:r>
          </a:p>
          <a:p>
            <a:pPr lvl="2"/>
            <a:r>
              <a:rPr lang="pt-BR" dirty="0"/>
              <a:t>Direcionado ou não direcionado</a:t>
            </a:r>
          </a:p>
          <a:p>
            <a:pPr lvl="2"/>
            <a:r>
              <a:rPr lang="pt-BR" dirty="0"/>
              <a:t>Ponderado</a:t>
            </a:r>
          </a:p>
          <a:p>
            <a:pPr lvl="2"/>
            <a:r>
              <a:rPr lang="pt-BR" dirty="0"/>
              <a:t>Pode conter ciclos</a:t>
            </a:r>
          </a:p>
          <a:p>
            <a:pPr lvl="2"/>
            <a:r>
              <a:rPr lang="pt-BR" dirty="0"/>
              <a:t>As arestas não podem possuir pesos negativos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Algoritmo Guloso</a:t>
            </a:r>
          </a:p>
          <a:p>
            <a:pPr lvl="2"/>
            <a:r>
              <a:rPr lang="pt-BR" dirty="0"/>
              <a:t>Exato, sempre </a:t>
            </a:r>
            <a:r>
              <a:rPr lang="pt-BR" dirty="0">
                <a:solidFill>
                  <a:srgbClr val="00B050"/>
                </a:solidFill>
              </a:rPr>
              <a:t>encontra a melhor solução</a:t>
            </a:r>
            <a:r>
              <a:rPr lang="pt-BR" dirty="0"/>
              <a:t>, no caso, menor caminho da raiz para todos os nós do grafo.</a:t>
            </a:r>
          </a:p>
          <a:p>
            <a:pPr lvl="1"/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16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2069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Resultado do algoritmo:</a:t>
            </a:r>
          </a:p>
          <a:p>
            <a:pPr algn="just"/>
            <a:endParaRPr lang="pt-BR" dirty="0"/>
          </a:p>
          <a:p>
            <a:pPr marL="457200" lvl="1" indent="0" algn="just">
              <a:buNone/>
            </a:pPr>
            <a:r>
              <a:rPr lang="pt-BR" dirty="0"/>
              <a:t>“Ao final da execução do algoritmo de </a:t>
            </a:r>
            <a:r>
              <a:rPr lang="pt-BR" dirty="0" err="1"/>
              <a:t>Dijkstra</a:t>
            </a:r>
            <a:r>
              <a:rPr lang="pt-BR" dirty="0"/>
              <a:t> é produzido uma arvore de caminhos mais curtos de um vértice origem s para todos os vértices alcançáveis a partir de s [2].”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17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77D35A5-5F51-433D-B8C4-E9C8DDA34A83}"/>
              </a:ext>
            </a:extLst>
          </p:cNvPr>
          <p:cNvSpPr/>
          <p:nvPr/>
        </p:nvSpPr>
        <p:spPr>
          <a:xfrm>
            <a:off x="7455877" y="4580792"/>
            <a:ext cx="3429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B440491-2BF9-4A18-BB90-C2CA485A7A72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012796" y="4873475"/>
            <a:ext cx="493298" cy="421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A0C3929-CC40-4DBA-915D-62A5488A49B4}"/>
              </a:ext>
            </a:extLst>
          </p:cNvPr>
          <p:cNvCxnSpPr>
            <a:cxnSpLocks/>
          </p:cNvCxnSpPr>
          <p:nvPr/>
        </p:nvCxnSpPr>
        <p:spPr>
          <a:xfrm>
            <a:off x="7631723" y="4923692"/>
            <a:ext cx="0" cy="452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98E4B68-D64B-4675-B6AC-2334E026466A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7748560" y="4873475"/>
            <a:ext cx="551379" cy="421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1780E24C-4E61-423C-B3F5-7A02DA71A31B}"/>
              </a:ext>
            </a:extLst>
          </p:cNvPr>
          <p:cNvSpPr/>
          <p:nvPr/>
        </p:nvSpPr>
        <p:spPr>
          <a:xfrm>
            <a:off x="8249721" y="5244623"/>
            <a:ext cx="3429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7AFE935-E5AB-4575-9937-4ABA107EDBB1}"/>
              </a:ext>
            </a:extLst>
          </p:cNvPr>
          <p:cNvCxnSpPr>
            <a:cxnSpLocks/>
          </p:cNvCxnSpPr>
          <p:nvPr/>
        </p:nvCxnSpPr>
        <p:spPr>
          <a:xfrm>
            <a:off x="8421171" y="5587523"/>
            <a:ext cx="0" cy="452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568244-37F2-4B60-89D4-1775879E8740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8542404" y="5537306"/>
            <a:ext cx="601596" cy="421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76BB884-F1C2-4597-84CB-0DEECC24832E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7833824" y="5537306"/>
            <a:ext cx="466114" cy="475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5B1FD6B9-E037-4D9C-8185-F308EB50DD0E}"/>
              </a:ext>
            </a:extLst>
          </p:cNvPr>
          <p:cNvSpPr/>
          <p:nvPr/>
        </p:nvSpPr>
        <p:spPr>
          <a:xfrm>
            <a:off x="9087134" y="5892051"/>
            <a:ext cx="3429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691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pt-BR" sz="1800" b="1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sz="1800" b="1" dirty="0" err="1">
                <a:latin typeface="Consolas" panose="020B0609020204030204" pitchFamily="49" charset="0"/>
              </a:rPr>
              <a:t>Dijkstra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latin typeface="Consolas" panose="020B0609020204030204" pitchFamily="49" charset="0"/>
              </a:rPr>
              <a:t>grafo,peso,verticeInicial</a:t>
            </a:r>
            <a:r>
              <a:rPr lang="pt-BR" sz="18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pt-BR" sz="1800" b="1" dirty="0">
                <a:latin typeface="Consolas" panose="020B0609020204030204" pitchFamily="49" charset="0"/>
              </a:rPr>
              <a:t>  Inicializar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latin typeface="Consolas" panose="020B0609020204030204" pitchFamily="49" charset="0"/>
              </a:rPr>
              <a:t>grafo,verticeInicial</a:t>
            </a:r>
            <a:r>
              <a:rPr lang="pt-BR" sz="18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S = {};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Q = grafo-&gt;</a:t>
            </a:r>
            <a:r>
              <a:rPr lang="pt-BR" sz="1800" dirty="0" err="1">
                <a:latin typeface="Consolas" panose="020B0609020204030204" pitchFamily="49" charset="0"/>
              </a:rPr>
              <a:t>getVertices</a:t>
            </a:r>
            <a:r>
              <a:rPr lang="pt-BR" sz="1800" dirty="0"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Enquanto Q != vazio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  u = </a:t>
            </a:r>
            <a:r>
              <a:rPr lang="pt-BR" sz="1800" b="1" dirty="0" err="1">
                <a:latin typeface="Consolas" panose="020B0609020204030204" pitchFamily="49" charset="0"/>
              </a:rPr>
              <a:t>ExtrairMinimo</a:t>
            </a:r>
            <a:r>
              <a:rPr lang="pt-BR" sz="1800" dirty="0">
                <a:latin typeface="Consolas" panose="020B0609020204030204" pitchFamily="49" charset="0"/>
              </a:rPr>
              <a:t>(Q);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  S += u;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  para cada v ϵ </a:t>
            </a:r>
            <a:r>
              <a:rPr lang="pt-BR" sz="1800" dirty="0" err="1">
                <a:latin typeface="Consolas" panose="020B0609020204030204" pitchFamily="49" charset="0"/>
              </a:rPr>
              <a:t>Adj</a:t>
            </a:r>
            <a:r>
              <a:rPr lang="pt-BR" sz="1800" dirty="0">
                <a:latin typeface="Consolas" panose="020B0609020204030204" pitchFamily="49" charset="0"/>
              </a:rPr>
              <a:t>(u)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     </a:t>
            </a:r>
            <a:r>
              <a:rPr lang="pt-BR" sz="1800" b="1" dirty="0">
                <a:latin typeface="Consolas" panose="020B0609020204030204" pitchFamily="49" charset="0"/>
              </a:rPr>
              <a:t>Relaxamento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latin typeface="Consolas" panose="020B0609020204030204" pitchFamily="49" charset="0"/>
              </a:rPr>
              <a:t>u,v,peso</a:t>
            </a:r>
            <a:r>
              <a:rPr lang="pt-BR" sz="18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  fim para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 fim enquanto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fim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18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3D7F2F-329F-4796-A3BA-D86F854F32DD}"/>
              </a:ext>
            </a:extLst>
          </p:cNvPr>
          <p:cNvSpPr txBox="1"/>
          <p:nvPr/>
        </p:nvSpPr>
        <p:spPr>
          <a:xfrm>
            <a:off x="7543800" y="2628121"/>
            <a:ext cx="45067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u="sng" dirty="0">
                <a:solidFill>
                  <a:srgbClr val="00B050"/>
                </a:solidFill>
              </a:rPr>
              <a:t>Funções auxiliares: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b="1" dirty="0"/>
              <a:t>Inicializar();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b="1" dirty="0"/>
              <a:t>Relaxamento();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b="1" dirty="0" err="1"/>
              <a:t>ExtrairMinimo</a:t>
            </a:r>
            <a:r>
              <a:rPr lang="pt-BR" sz="1600" b="1" dirty="0"/>
              <a:t>();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u="sng" dirty="0">
                <a:solidFill>
                  <a:srgbClr val="00B050"/>
                </a:solidFill>
              </a:rPr>
              <a:t>Estruturas auxiliares: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b="1" dirty="0"/>
              <a:t>Grafo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b="1" dirty="0"/>
              <a:t>Fila:</a:t>
            </a:r>
            <a:r>
              <a:rPr lang="pt-BR" dirty="0"/>
              <a:t> Variáveis </a:t>
            </a:r>
            <a:r>
              <a:rPr lang="pt-BR" b="1" dirty="0"/>
              <a:t>S</a:t>
            </a:r>
            <a:r>
              <a:rPr lang="pt-BR" dirty="0"/>
              <a:t> e </a:t>
            </a:r>
            <a:r>
              <a:rPr lang="pt-BR" b="1" dirty="0"/>
              <a:t>Q</a:t>
            </a:r>
          </a:p>
          <a:p>
            <a:pPr lvl="2"/>
            <a:r>
              <a:rPr lang="pt-BR" b="1" dirty="0"/>
              <a:t>S:</a:t>
            </a:r>
            <a:r>
              <a:rPr lang="pt-BR" dirty="0"/>
              <a:t> vértices com distância definitiva</a:t>
            </a:r>
          </a:p>
          <a:p>
            <a:pPr lvl="2"/>
            <a:r>
              <a:rPr lang="pt-BR" b="1" dirty="0"/>
              <a:t>Q:</a:t>
            </a:r>
            <a:r>
              <a:rPr lang="pt-BR" dirty="0"/>
              <a:t> Vértices com distância provisória</a:t>
            </a:r>
          </a:p>
          <a:p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77533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382881"/>
            <a:ext cx="4920762" cy="2670802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pt-BR" sz="1800" b="1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sz="1800" b="1" dirty="0">
                <a:latin typeface="Consolas" panose="020B0609020204030204" pitchFamily="49" charset="0"/>
              </a:rPr>
              <a:t>Inicializar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latin typeface="Consolas" panose="020B0609020204030204" pitchFamily="49" charset="0"/>
              </a:rPr>
              <a:t>grafo,verticeInicial</a:t>
            </a:r>
            <a:r>
              <a:rPr lang="pt-BR" sz="18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para cada v ϵ grafo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</a:t>
            </a:r>
            <a:r>
              <a:rPr lang="pt-BR" sz="1800" dirty="0" err="1">
                <a:latin typeface="Consolas" panose="020B0609020204030204" pitchFamily="49" charset="0"/>
              </a:rPr>
              <a:t>dis</a:t>
            </a:r>
            <a:r>
              <a:rPr lang="pt-BR" sz="1800" dirty="0">
                <a:latin typeface="Consolas" panose="020B0609020204030204" pitchFamily="49" charset="0"/>
              </a:rPr>
              <a:t>[v] = ∞;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pai[v] = </a:t>
            </a:r>
            <a:r>
              <a:rPr lang="pt-BR" sz="1800" dirty="0" err="1">
                <a:latin typeface="Consolas" panose="020B0609020204030204" pitchFamily="49" charset="0"/>
              </a:rPr>
              <a:t>null</a:t>
            </a:r>
            <a:r>
              <a:rPr lang="pt-BR" sz="18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fim para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</a:t>
            </a:r>
            <a:r>
              <a:rPr lang="pt-BR" sz="1800" dirty="0" err="1">
                <a:latin typeface="Consolas" panose="020B0609020204030204" pitchFamily="49" charset="0"/>
              </a:rPr>
              <a:t>dis</a:t>
            </a:r>
            <a:r>
              <a:rPr lang="pt-BR" sz="1800" dirty="0">
                <a:latin typeface="Consolas" panose="020B0609020204030204" pitchFamily="49" charset="0"/>
              </a:rPr>
              <a:t>[</a:t>
            </a:r>
            <a:r>
              <a:rPr lang="pt-BR" sz="1800" dirty="0" err="1">
                <a:latin typeface="Consolas" panose="020B0609020204030204" pitchFamily="49" charset="0"/>
              </a:rPr>
              <a:t>verticeInicial</a:t>
            </a:r>
            <a:r>
              <a:rPr lang="pt-BR" sz="1800" dirty="0">
                <a:latin typeface="Consolas" panose="020B0609020204030204" pitchFamily="49" charset="0"/>
              </a:rPr>
              <a:t>] = 0;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fim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19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3D7F2F-329F-4796-A3BA-D86F854F32DD}"/>
              </a:ext>
            </a:extLst>
          </p:cNvPr>
          <p:cNvSpPr txBox="1"/>
          <p:nvPr/>
        </p:nvSpPr>
        <p:spPr>
          <a:xfrm>
            <a:off x="6356838" y="2621860"/>
            <a:ext cx="5547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</a:rPr>
              <a:t>Relaxamento</a:t>
            </a:r>
            <a:r>
              <a:rPr lang="pt-BR" dirty="0">
                <a:latin typeface="Consolas" panose="020B0609020204030204" pitchFamily="49" charset="0"/>
              </a:rPr>
              <a:t>(u, v, peso)</a:t>
            </a:r>
          </a:p>
          <a:p>
            <a:r>
              <a:rPr lang="pt-BR" dirty="0">
                <a:latin typeface="Consolas" panose="020B0609020204030204" pitchFamily="49" charset="0"/>
              </a:rPr>
              <a:t>  se </a:t>
            </a:r>
            <a:r>
              <a:rPr lang="pt-BR" dirty="0" err="1">
                <a:latin typeface="Consolas" panose="020B0609020204030204" pitchFamily="49" charset="0"/>
              </a:rPr>
              <a:t>dis</a:t>
            </a:r>
            <a:r>
              <a:rPr lang="pt-BR" dirty="0">
                <a:latin typeface="Consolas" panose="020B0609020204030204" pitchFamily="49" charset="0"/>
              </a:rPr>
              <a:t>[v] &gt; (</a:t>
            </a:r>
            <a:r>
              <a:rPr lang="pt-BR" dirty="0" err="1">
                <a:latin typeface="Consolas" panose="020B0609020204030204" pitchFamily="49" charset="0"/>
              </a:rPr>
              <a:t>dis</a:t>
            </a:r>
            <a:r>
              <a:rPr lang="pt-BR" dirty="0">
                <a:latin typeface="Consolas" panose="020B0609020204030204" pitchFamily="49" charset="0"/>
              </a:rPr>
              <a:t>[u] + peso(</a:t>
            </a:r>
            <a:r>
              <a:rPr lang="pt-BR" dirty="0" err="1">
                <a:latin typeface="Consolas" panose="020B0609020204030204" pitchFamily="49" charset="0"/>
              </a:rPr>
              <a:t>u,v</a:t>
            </a:r>
            <a:r>
              <a:rPr lang="pt-BR" dirty="0">
                <a:latin typeface="Consolas" panose="020B0609020204030204" pitchFamily="49" charset="0"/>
              </a:rPr>
              <a:t>)) então</a:t>
            </a:r>
          </a:p>
          <a:p>
            <a:r>
              <a:rPr lang="pt-BR" dirty="0">
                <a:latin typeface="Consolas" panose="020B0609020204030204" pitchFamily="49" charset="0"/>
              </a:rPr>
              <a:t>       </a:t>
            </a:r>
            <a:r>
              <a:rPr lang="pt-BR" dirty="0" err="1">
                <a:latin typeface="Consolas" panose="020B0609020204030204" pitchFamily="49" charset="0"/>
              </a:rPr>
              <a:t>dis</a:t>
            </a:r>
            <a:r>
              <a:rPr lang="pt-BR" dirty="0">
                <a:latin typeface="Consolas" panose="020B0609020204030204" pitchFamily="49" charset="0"/>
              </a:rPr>
              <a:t>[v] = </a:t>
            </a:r>
            <a:r>
              <a:rPr lang="pt-BR" dirty="0" err="1">
                <a:latin typeface="Consolas" panose="020B0609020204030204" pitchFamily="49" charset="0"/>
              </a:rPr>
              <a:t>dis</a:t>
            </a:r>
            <a:r>
              <a:rPr lang="pt-BR" dirty="0">
                <a:latin typeface="Consolas" panose="020B0609020204030204" pitchFamily="49" charset="0"/>
              </a:rPr>
              <a:t>[u] + peso(</a:t>
            </a:r>
            <a:r>
              <a:rPr lang="pt-BR" dirty="0" err="1">
                <a:latin typeface="Consolas" panose="020B0609020204030204" pitchFamily="49" charset="0"/>
              </a:rPr>
              <a:t>u,v</a:t>
            </a:r>
            <a:r>
              <a:rPr lang="pt-BR" dirty="0"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latin typeface="Consolas" panose="020B0609020204030204" pitchFamily="49" charset="0"/>
              </a:rPr>
              <a:t>       pai[v] = u;</a:t>
            </a:r>
          </a:p>
          <a:p>
            <a:r>
              <a:rPr lang="pt-BR" dirty="0">
                <a:latin typeface="Consolas" panose="020B0609020204030204" pitchFamily="49" charset="0"/>
              </a:rPr>
              <a:t>  fim se</a:t>
            </a:r>
          </a:p>
          <a:p>
            <a:r>
              <a:rPr lang="pt-BR" dirty="0">
                <a:latin typeface="Consolas" panose="020B0609020204030204" pitchFamily="49" charset="0"/>
              </a:rPr>
              <a:t>fim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885529-3786-4B19-8BC4-6251CE51B329}"/>
              </a:ext>
            </a:extLst>
          </p:cNvPr>
          <p:cNvSpPr txBox="1"/>
          <p:nvPr/>
        </p:nvSpPr>
        <p:spPr>
          <a:xfrm>
            <a:off x="4289179" y="5250068"/>
            <a:ext cx="3613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 err="1"/>
              <a:t>dis</a:t>
            </a:r>
            <a:r>
              <a:rPr lang="pt-BR" b="1" dirty="0"/>
              <a:t>[v]:</a:t>
            </a:r>
            <a:r>
              <a:rPr lang="pt-BR" dirty="0"/>
              <a:t> Distância da origem até v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/>
              <a:t>pai[v]:</a:t>
            </a:r>
            <a:r>
              <a:rPr lang="pt-BR" dirty="0"/>
              <a:t> Vértice pai de v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1666F4-B37F-4630-87E1-10E79E323526}"/>
              </a:ext>
            </a:extLst>
          </p:cNvPr>
          <p:cNvSpPr txBox="1"/>
          <p:nvPr/>
        </p:nvSpPr>
        <p:spPr>
          <a:xfrm>
            <a:off x="4943254" y="1924500"/>
            <a:ext cx="23054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u="sng" dirty="0">
                <a:solidFill>
                  <a:srgbClr val="00B050"/>
                </a:solidFill>
              </a:rPr>
              <a:t>Funções auxiliares</a:t>
            </a:r>
          </a:p>
        </p:txBody>
      </p:sp>
    </p:spTree>
    <p:extLst>
      <p:ext uri="{BB962C8B-B14F-4D97-AF65-F5344CB8AC3E}">
        <p14:creationId xmlns:p14="http://schemas.microsoft.com/office/powerpoint/2010/main" val="248202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Índice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Caminho mínimo</a:t>
            </a:r>
          </a:p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  <a:p>
            <a:r>
              <a:rPr lang="pt-BR" dirty="0"/>
              <a:t>Aplicações do algoritmo</a:t>
            </a:r>
          </a:p>
          <a:p>
            <a:r>
              <a:rPr lang="pt-BR" dirty="0"/>
              <a:t>Considerações finais</a:t>
            </a:r>
          </a:p>
          <a:p>
            <a:r>
              <a:rPr lang="pt-BR" dirty="0"/>
              <a:t>Referencias Bibliográficas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131" y="6356350"/>
            <a:ext cx="395653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0615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20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7319875" y="2158520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5844527" y="3541633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8914718" y="3494030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5834191" y="5367093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8916403" y="5317950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7893986" y="2723194"/>
            <a:ext cx="1357039" cy="770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6180834" y="2723194"/>
            <a:ext cx="1237543" cy="8184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6517140" y="3872412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6170498" y="4203190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6517140" y="3824809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6506804" y="5546716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6408302" y="2820077"/>
            <a:ext cx="1247880" cy="2643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8366769" y="2760780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6418606" y="2827190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7343734" y="56487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9066356" y="4541160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5590655" y="4561475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7760194" y="3857650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6483662" y="476912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6506804" y="5648729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7344724" y="525063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7869043" y="4567367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9251025" y="4155587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6483663" y="3678774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7760193" y="3374166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DF327565-BD5E-4D42-89BE-1FA37189C441}"/>
              </a:ext>
            </a:extLst>
          </p:cNvPr>
          <p:cNvSpPr txBox="1"/>
          <p:nvPr/>
        </p:nvSpPr>
        <p:spPr>
          <a:xfrm>
            <a:off x="975945" y="2321169"/>
            <a:ext cx="4868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u="sng" dirty="0">
                <a:solidFill>
                  <a:srgbClr val="00B050"/>
                </a:solidFill>
              </a:rPr>
              <a:t>Exemplificação do algoritmo de </a:t>
            </a:r>
            <a:r>
              <a:rPr lang="pt-BR" sz="2200" b="1" u="sng" dirty="0" err="1">
                <a:solidFill>
                  <a:srgbClr val="00B050"/>
                </a:solidFill>
              </a:rPr>
              <a:t>Dijkstra</a:t>
            </a:r>
            <a:endParaRPr lang="pt-BR" sz="22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494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5383"/>
              </p:ext>
            </p:extLst>
          </p:nvPr>
        </p:nvGraphicFramePr>
        <p:xfrm>
          <a:off x="4397056" y="3130062"/>
          <a:ext cx="352359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231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21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20251" y="2021897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94362" y="2586571"/>
            <a:ext cx="1270739" cy="781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86571"/>
            <a:ext cx="1323843" cy="829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83454"/>
            <a:ext cx="1334180" cy="2654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64813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3249312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369457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22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20251" y="1994470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94362" y="2559144"/>
            <a:ext cx="1270739" cy="808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9144"/>
            <a:ext cx="1323843" cy="8564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6027"/>
            <a:ext cx="1334180" cy="2681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F677AE6-F5E8-42A5-89CE-C978BC80AAE1}"/>
              </a:ext>
            </a:extLst>
          </p:cNvPr>
          <p:cNvSpPr/>
          <p:nvPr/>
        </p:nvSpPr>
        <p:spPr>
          <a:xfrm rot="10800000">
            <a:off x="11716485" y="3021151"/>
            <a:ext cx="334107" cy="158262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239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152044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23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F677AE6-F5E8-42A5-89CE-C978BC80AAE1}"/>
              </a:ext>
            </a:extLst>
          </p:cNvPr>
          <p:cNvSpPr/>
          <p:nvPr/>
        </p:nvSpPr>
        <p:spPr>
          <a:xfrm rot="10800000">
            <a:off x="11597088" y="3248128"/>
            <a:ext cx="467665" cy="337152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345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418049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24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7"/>
            <a:ext cx="734848" cy="434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B7950B4F-EDFE-4563-ADD8-831BEDA0E213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747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311373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25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B7950B4F-EDFE-4563-ADD8-831BEDA0E213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948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904449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26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B7950B4F-EDFE-4563-ADD8-831BEDA0E213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058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318734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10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27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B7950B4F-EDFE-4563-ADD8-831BEDA0E213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2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403611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10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28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8698A49D-2F1D-4016-A03E-680E0761D5F0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270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895159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10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29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8698A49D-2F1D-4016-A03E-680E0761D5F0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87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30320" y="3080022"/>
            <a:ext cx="4131358" cy="970450"/>
          </a:xfrm>
        </p:spPr>
        <p:txBody>
          <a:bodyPr/>
          <a:lstStyle/>
          <a:p>
            <a:r>
              <a:rPr lang="pt-BR" dirty="0"/>
              <a:t>Caminho Mínimo</a:t>
            </a:r>
          </a:p>
        </p:txBody>
      </p:sp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131" y="6356350"/>
            <a:ext cx="395653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21A9F9B-1CD6-4EB3-8DA1-C73EFA2DB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4050472"/>
            <a:ext cx="9144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97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428872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10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30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3D0DC00C-3420-4AE9-9D45-F564BA112B39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368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581405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14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31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3D0DC00C-3420-4AE9-9D45-F564BA112B39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510630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14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32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CDAD5548-9F51-4F47-B4BA-A120CFEE178C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627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702597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14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33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CDAD5548-9F51-4F47-B4BA-A120CFEE178C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374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800788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14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34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714A439B-2952-4CD6-BD86-7C850504B7AA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647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091290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13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35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714A439B-2952-4CD6-BD86-7C850504B7AA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498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471599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13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36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51145B34-6CC9-4DED-A039-E1735EAE0AA5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039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819060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13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37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51145B34-6CC9-4DED-A039-E1735EAE0AA5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917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466636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13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38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8C84841A-DBFD-4663-93CB-D825D74C8A3F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737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592879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9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39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8C84841A-DBFD-4663-93CB-D825D74C8A3F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90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Um motorista deseja sair de São Paulo e ir ao Rio de Janeiro</a:t>
            </a:r>
          </a:p>
          <a:p>
            <a:pPr lvl="1"/>
            <a:r>
              <a:rPr lang="pt-BR" dirty="0"/>
              <a:t>Qual é o caminho mais curto entre essas duas cidades?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131" y="6356350"/>
            <a:ext cx="395653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080B53-20FB-4B2B-95C1-91145D8D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81" y="2891583"/>
            <a:ext cx="9399236" cy="334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2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052669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9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40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A5B9659A-36E8-4EFB-8A9C-7C263435A908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0806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650843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9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41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A5B9659A-36E8-4EFB-8A9C-7C263435A908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275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641412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9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42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D8CD00F6-9438-45E6-AC62-F60527D7BE37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6367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790426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9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43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5BB37EA2-4797-4FCF-BEF3-5FC92383193B}"/>
              </a:ext>
            </a:extLst>
          </p:cNvPr>
          <p:cNvSpPr/>
          <p:nvPr/>
        </p:nvSpPr>
        <p:spPr>
          <a:xfrm rot="10800000">
            <a:off x="11631248" y="3585280"/>
            <a:ext cx="419343" cy="234448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900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495382"/>
              </p:ext>
            </p:extLst>
          </p:nvPr>
        </p:nvGraphicFramePr>
        <p:xfrm>
          <a:off x="4397056" y="3130062"/>
          <a:ext cx="35135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9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44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7A41C7-E7EB-4AA9-9ABD-D25E4A1ED34F}"/>
              </a:ext>
            </a:extLst>
          </p:cNvPr>
          <p:cNvSpPr txBox="1"/>
          <p:nvPr/>
        </p:nvSpPr>
        <p:spPr>
          <a:xfrm>
            <a:off x="8543653" y="1870971"/>
            <a:ext cx="35416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Caminho A para B?</a:t>
            </a:r>
          </a:p>
          <a:p>
            <a:r>
              <a:rPr lang="pt-BR" dirty="0">
                <a:solidFill>
                  <a:srgbClr val="00B050"/>
                </a:solidFill>
              </a:rPr>
              <a:t>	A → B</a:t>
            </a:r>
          </a:p>
          <a:p>
            <a:r>
              <a:rPr lang="pt-BR" dirty="0"/>
              <a:t>	</a:t>
            </a:r>
            <a:r>
              <a:rPr lang="pt-BR" u="sng" dirty="0"/>
              <a:t>Custo: 5</a:t>
            </a:r>
          </a:p>
          <a:p>
            <a:endParaRPr lang="pt-BR" u="sng" dirty="0"/>
          </a:p>
          <a:p>
            <a:r>
              <a:rPr lang="pt-BR" b="1" dirty="0"/>
              <a:t>Caminho A para C?</a:t>
            </a:r>
          </a:p>
          <a:p>
            <a:r>
              <a:rPr lang="pt-BR" dirty="0">
                <a:solidFill>
                  <a:srgbClr val="00B050"/>
                </a:solidFill>
              </a:rPr>
              <a:t>	A → B → C</a:t>
            </a:r>
          </a:p>
          <a:p>
            <a:r>
              <a:rPr lang="pt-BR" dirty="0"/>
              <a:t>	</a:t>
            </a:r>
            <a:r>
              <a:rPr lang="pt-BR" u="sng" dirty="0"/>
              <a:t>Custo: 8</a:t>
            </a:r>
          </a:p>
          <a:p>
            <a:endParaRPr lang="pt-BR" u="sng" dirty="0"/>
          </a:p>
          <a:p>
            <a:r>
              <a:rPr lang="pt-BR" b="1" dirty="0"/>
              <a:t>Caminho A para D?</a:t>
            </a:r>
          </a:p>
          <a:p>
            <a:r>
              <a:rPr lang="pt-BR" dirty="0">
                <a:solidFill>
                  <a:srgbClr val="00B050"/>
                </a:solidFill>
              </a:rPr>
              <a:t>	A → B → D</a:t>
            </a:r>
          </a:p>
          <a:p>
            <a:r>
              <a:rPr lang="pt-BR" dirty="0"/>
              <a:t>	</a:t>
            </a:r>
            <a:r>
              <a:rPr lang="pt-BR" u="sng" dirty="0"/>
              <a:t>Custo: 7</a:t>
            </a:r>
          </a:p>
          <a:p>
            <a:endParaRPr lang="pt-BR" u="sng" dirty="0"/>
          </a:p>
          <a:p>
            <a:r>
              <a:rPr lang="pt-BR" b="1" dirty="0"/>
              <a:t>Caminho A para E?</a:t>
            </a:r>
          </a:p>
          <a:p>
            <a:r>
              <a:rPr lang="pt-BR" dirty="0">
                <a:solidFill>
                  <a:srgbClr val="00B050"/>
                </a:solidFill>
              </a:rPr>
              <a:t>	A → B → C → E</a:t>
            </a:r>
          </a:p>
          <a:p>
            <a:r>
              <a:rPr lang="pt-BR" dirty="0"/>
              <a:t>	</a:t>
            </a:r>
            <a:r>
              <a:rPr lang="pt-BR" u="sng" dirty="0"/>
              <a:t>Custo: 9</a:t>
            </a:r>
          </a:p>
        </p:txBody>
      </p:sp>
    </p:spTree>
    <p:extLst>
      <p:ext uri="{BB962C8B-B14F-4D97-AF65-F5344CB8AC3E}">
        <p14:creationId xmlns:p14="http://schemas.microsoft.com/office/powerpoint/2010/main" val="4287969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97056" y="3130062"/>
          <a:ext cx="35135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9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45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541210" y="184983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1541210" y="3226951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2443586" y="4274228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664708" y="4292894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12041" y="5314504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1877517" y="2511392"/>
            <a:ext cx="0" cy="71555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 flipH="1">
            <a:off x="1001015" y="3791625"/>
            <a:ext cx="638697" cy="50126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5"/>
            <a:endCxn id="12" idx="0"/>
          </p:cNvCxnSpPr>
          <p:nvPr/>
        </p:nvCxnSpPr>
        <p:spPr>
          <a:xfrm>
            <a:off x="2115321" y="3791625"/>
            <a:ext cx="664572" cy="48260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1412496" y="2673594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049672" y="473955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960367" y="3657477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3017697" y="4838902"/>
            <a:ext cx="630651" cy="47560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7A41C7-E7EB-4AA9-9ABD-D25E4A1ED34F}"/>
              </a:ext>
            </a:extLst>
          </p:cNvPr>
          <p:cNvSpPr txBox="1"/>
          <p:nvPr/>
        </p:nvSpPr>
        <p:spPr>
          <a:xfrm>
            <a:off x="8543653" y="1870971"/>
            <a:ext cx="35416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Caminho A para B?</a:t>
            </a:r>
          </a:p>
          <a:p>
            <a:r>
              <a:rPr lang="pt-BR" dirty="0">
                <a:solidFill>
                  <a:srgbClr val="00B050"/>
                </a:solidFill>
              </a:rPr>
              <a:t>	A → B</a:t>
            </a:r>
          </a:p>
          <a:p>
            <a:r>
              <a:rPr lang="pt-BR" dirty="0"/>
              <a:t>	</a:t>
            </a:r>
            <a:r>
              <a:rPr lang="pt-BR" u="sng" dirty="0"/>
              <a:t>Custo: 5</a:t>
            </a:r>
          </a:p>
          <a:p>
            <a:endParaRPr lang="pt-BR" u="sng" dirty="0"/>
          </a:p>
          <a:p>
            <a:r>
              <a:rPr lang="pt-BR" b="1" dirty="0"/>
              <a:t>Caminho A para C?</a:t>
            </a:r>
          </a:p>
          <a:p>
            <a:r>
              <a:rPr lang="pt-BR" dirty="0">
                <a:solidFill>
                  <a:srgbClr val="00B050"/>
                </a:solidFill>
              </a:rPr>
              <a:t>	A → B → C</a:t>
            </a:r>
          </a:p>
          <a:p>
            <a:r>
              <a:rPr lang="pt-BR" dirty="0"/>
              <a:t>	</a:t>
            </a:r>
            <a:r>
              <a:rPr lang="pt-BR" u="sng" dirty="0"/>
              <a:t>Custo: 8</a:t>
            </a:r>
          </a:p>
          <a:p>
            <a:endParaRPr lang="pt-BR" u="sng" dirty="0"/>
          </a:p>
          <a:p>
            <a:r>
              <a:rPr lang="pt-BR" b="1" dirty="0"/>
              <a:t>Caminho A para D?</a:t>
            </a:r>
          </a:p>
          <a:p>
            <a:r>
              <a:rPr lang="pt-BR" dirty="0">
                <a:solidFill>
                  <a:srgbClr val="00B050"/>
                </a:solidFill>
              </a:rPr>
              <a:t>	A → B → D</a:t>
            </a:r>
          </a:p>
          <a:p>
            <a:r>
              <a:rPr lang="pt-BR" dirty="0"/>
              <a:t>	</a:t>
            </a:r>
            <a:r>
              <a:rPr lang="pt-BR" u="sng" dirty="0"/>
              <a:t>Custo: 7</a:t>
            </a:r>
          </a:p>
          <a:p>
            <a:endParaRPr lang="pt-BR" u="sng" dirty="0"/>
          </a:p>
          <a:p>
            <a:r>
              <a:rPr lang="pt-BR" b="1" dirty="0"/>
              <a:t>Caminho A para E?</a:t>
            </a:r>
          </a:p>
          <a:p>
            <a:r>
              <a:rPr lang="pt-BR" dirty="0">
                <a:solidFill>
                  <a:srgbClr val="00B050"/>
                </a:solidFill>
              </a:rPr>
              <a:t>	A → B → C → E</a:t>
            </a:r>
          </a:p>
          <a:p>
            <a:r>
              <a:rPr lang="pt-BR" dirty="0"/>
              <a:t>	</a:t>
            </a:r>
            <a:r>
              <a:rPr lang="pt-BR" u="sng" dirty="0"/>
              <a:t>Custo: 9</a:t>
            </a:r>
          </a:p>
        </p:txBody>
      </p:sp>
    </p:spTree>
    <p:extLst>
      <p:ext uri="{BB962C8B-B14F-4D97-AF65-F5344CB8AC3E}">
        <p14:creationId xmlns:p14="http://schemas.microsoft.com/office/powerpoint/2010/main" val="40564296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3613"/>
                <a:ext cx="10515600" cy="4351338"/>
              </a:xfrm>
            </p:spPr>
            <p:txBody>
              <a:bodyPr/>
              <a:lstStyle/>
              <a:p>
                <a:endParaRPr lang="pt-BR" dirty="0"/>
              </a:p>
              <a:p>
                <a:r>
                  <a:rPr lang="pt-BR" dirty="0"/>
                  <a:t>Complexidade do algoritmo:</a:t>
                </a:r>
              </a:p>
              <a:p>
                <a:pPr lvl="1"/>
                <a:r>
                  <a:rPr lang="pt-BR" u="sng" dirty="0">
                    <a:solidFill>
                      <a:srgbClr val="FF0000"/>
                    </a:solidFill>
                  </a:rPr>
                  <a:t>Depende da função de como extrair o mínimo!!!</a:t>
                </a:r>
              </a:p>
              <a:p>
                <a:pPr lvl="1"/>
                <a:endParaRPr lang="pt-BR" u="sng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pt-BR" u="sng" dirty="0"/>
                  <a:t>Abordagem 1:</a:t>
                </a:r>
              </a:p>
              <a:p>
                <a:pPr lvl="3"/>
                <a:r>
                  <a:rPr lang="pt-BR" dirty="0"/>
                  <a:t>Busca sequencial</a:t>
                </a:r>
              </a:p>
              <a:p>
                <a:pPr lvl="3"/>
                <a:r>
                  <a:rPr lang="pt-BR" dirty="0"/>
                  <a:t>Custo quadrático: Número de Vértices X busca sequencial: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1371600" lvl="3" indent="0">
                  <a:buNone/>
                </a:pPr>
                <a:endParaRPr lang="pt-BR" dirty="0"/>
              </a:p>
              <a:p>
                <a:pPr lvl="2"/>
                <a:r>
                  <a:rPr lang="pt-BR" u="sng" dirty="0"/>
                  <a:t>Abordagem 2:</a:t>
                </a:r>
              </a:p>
              <a:p>
                <a:pPr lvl="3"/>
                <a:r>
                  <a:rPr lang="pt-BR" dirty="0"/>
                  <a:t>Estrutura de </a:t>
                </a:r>
                <a:r>
                  <a:rPr lang="pt-BR" dirty="0" err="1"/>
                  <a:t>Heap</a:t>
                </a:r>
                <a:r>
                  <a:rPr lang="pt-BR" dirty="0"/>
                  <a:t> – Fila de prioridade utilizando </a:t>
                </a:r>
                <a:r>
                  <a:rPr lang="pt-BR" dirty="0" err="1"/>
                  <a:t>Heap</a:t>
                </a:r>
                <a:r>
                  <a:rPr lang="pt-BR" dirty="0"/>
                  <a:t>.</a:t>
                </a:r>
              </a:p>
              <a:p>
                <a:pPr lvl="3"/>
                <a:r>
                  <a:rPr lang="pt-BR" dirty="0"/>
                  <a:t>Custo logaritmo: Número de vértices X complexidade </a:t>
                </a:r>
                <a:r>
                  <a:rPr lang="pt-BR" dirty="0" err="1"/>
                  <a:t>Heap</a:t>
                </a:r>
                <a:r>
                  <a:rPr lang="pt-BR" dirty="0"/>
                  <a:t> =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∗ </m:t>
                    </m:r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pt-BR" dirty="0"/>
              </a:p>
              <a:p>
                <a:pPr marL="1371600" lvl="3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3613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46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39310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50753" y="3080022"/>
            <a:ext cx="5090491" cy="970450"/>
          </a:xfrm>
        </p:spPr>
        <p:txBody>
          <a:bodyPr>
            <a:normAutofit fontScale="90000"/>
          </a:bodyPr>
          <a:lstStyle/>
          <a:p>
            <a:r>
              <a:rPr lang="pt-BR" dirty="0"/>
              <a:t>Aplicações do algoritmo</a:t>
            </a:r>
          </a:p>
        </p:txBody>
      </p:sp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7585" y="6356350"/>
            <a:ext cx="457199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47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21A9F9B-1CD6-4EB3-8DA1-C73EFA2DB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4050472"/>
            <a:ext cx="9144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562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Problemas de rotas rodoviários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48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856262B-B522-4DE3-9C8A-AE1B317A9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81" y="2706052"/>
            <a:ext cx="9399236" cy="334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10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92792" y="2687669"/>
            <a:ext cx="5257800" cy="2951418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pPr lvl="1" algn="just"/>
            <a:r>
              <a:rPr lang="pt-BR" sz="2200" dirty="0"/>
              <a:t>Utilizado o algoritmo de </a:t>
            </a:r>
            <a:r>
              <a:rPr lang="pt-BR" sz="2200" dirty="0" err="1"/>
              <a:t>dijkstra</a:t>
            </a:r>
            <a:r>
              <a:rPr lang="pt-BR" sz="2200" dirty="0"/>
              <a:t> para calcular rotas de enlace, a topologia da rede e todos os custos dos enlaces são conhecidos e fornecidos como entrada [5].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49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0EEEF0F-C688-4049-9BAD-609C8549B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08" y="2289517"/>
            <a:ext cx="5590048" cy="334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8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Como saber se o caminho anterior é o mais curto? </a:t>
            </a:r>
          </a:p>
          <a:p>
            <a:pPr lvl="1"/>
            <a:r>
              <a:rPr lang="pt-BR" dirty="0"/>
              <a:t>Afinal, existem vários caminhos distintos para esse trajeto!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131" y="6356350"/>
            <a:ext cx="395653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5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7EB1B77-D8DC-4973-ACEE-6A131C0C2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17" y="2822486"/>
            <a:ext cx="5612421" cy="341246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DD6E852-4540-4926-B16D-3349820AD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22486"/>
            <a:ext cx="5808783" cy="341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901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Considerações finais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3613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O Algoritmo de </a:t>
                </a:r>
                <a:r>
                  <a:rPr lang="pt-BR" dirty="0" err="1"/>
                  <a:t>Dijkstra</a:t>
                </a:r>
                <a:r>
                  <a:rPr lang="pt-BR" dirty="0"/>
                  <a:t> é relativamente simples e poderoso.</a:t>
                </a:r>
              </a:p>
              <a:p>
                <a:pPr algn="just"/>
                <a:endParaRPr lang="pt-BR" dirty="0"/>
              </a:p>
              <a:p>
                <a:pPr lvl="1" algn="just"/>
                <a:r>
                  <a:rPr lang="pt-BR" dirty="0"/>
                  <a:t>Algoritmo de abordagem gulosa, com solução sempre ótima.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Complexidade pode ser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pt-BR" dirty="0"/>
                  <a:t>, dependendo da função de extrair mínimo.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Não aplicado em problemas que necessitam de pesos negativos.</a:t>
                </a:r>
              </a:p>
              <a:p>
                <a:pPr lvl="2" algn="just"/>
                <a:r>
                  <a:rPr lang="pt-BR" dirty="0"/>
                  <a:t>Para este tipo de problema é recomendado o algoritmo de </a:t>
                </a:r>
                <a:r>
                  <a:rPr lang="pt-BR" dirty="0" err="1"/>
                  <a:t>Bellman</a:t>
                </a:r>
                <a:r>
                  <a:rPr lang="pt-BR" dirty="0"/>
                  <a:t>-Ford.</a:t>
                </a:r>
              </a:p>
              <a:p>
                <a:pPr lvl="2" algn="just"/>
                <a:endParaRPr lang="pt-BR" dirty="0"/>
              </a:p>
              <a:p>
                <a:pPr lvl="1" algn="just"/>
                <a:r>
                  <a:rPr lang="pt-BR" dirty="0"/>
                  <a:t>Se o problema utilizar somente grafos acíclicos, melhor algoritmo é o de ordenação topológica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3613"/>
                <a:ext cx="10515600" cy="4351338"/>
              </a:xfrm>
              <a:blipFill>
                <a:blip r:embed="rId2"/>
                <a:stretch>
                  <a:fillRect l="-1043" t="-3221" r="-870" b="-7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50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00802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Implementações do algoritmo de </a:t>
            </a:r>
            <a:r>
              <a:rPr lang="pt-BR" dirty="0" err="1"/>
              <a:t>Dijkstra</a:t>
            </a:r>
            <a:r>
              <a:rPr lang="pt-BR" dirty="0"/>
              <a:t> podem ser acessadas em:</a:t>
            </a:r>
          </a:p>
          <a:p>
            <a:pPr lvl="1"/>
            <a:r>
              <a:rPr lang="pt-BR" dirty="0"/>
              <a:t>Repositório no GitHub:</a:t>
            </a:r>
          </a:p>
          <a:p>
            <a:pPr lvl="2"/>
            <a:r>
              <a:rPr lang="pt-BR" dirty="0">
                <a:hlinkClick r:id="rId2"/>
              </a:rPr>
              <a:t>https://github.com/brunoslima/Dijkstra-Algorithm</a:t>
            </a:r>
            <a:endParaRPr lang="pt-BR" dirty="0"/>
          </a:p>
          <a:p>
            <a:pPr marL="914400" lvl="2" indent="0">
              <a:buNone/>
            </a:pP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51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F0A3C8A-836B-472C-81F2-21A4E83B84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4" y="4154534"/>
            <a:ext cx="2571750" cy="85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630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83613"/>
            <a:ext cx="11145715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[1] Dijkstra, E. W. (1959) “A Note on Two Problems in Connection with Graphs”, In: </a:t>
            </a:r>
            <a:r>
              <a:rPr lang="en-US" dirty="0" err="1"/>
              <a:t>Numerische</a:t>
            </a:r>
            <a:r>
              <a:rPr lang="en-US" dirty="0"/>
              <a:t> </a:t>
            </a:r>
            <a:r>
              <a:rPr lang="en-US" dirty="0" err="1"/>
              <a:t>Mathematik</a:t>
            </a:r>
            <a:r>
              <a:rPr lang="en-US" dirty="0"/>
              <a:t>, 1, p. 269–271.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[2] ZIVIANI, </a:t>
            </a:r>
            <a:r>
              <a:rPr lang="pt-BR" dirty="0" err="1"/>
              <a:t>Nivio</a:t>
            </a:r>
            <a:r>
              <a:rPr lang="pt-BR" dirty="0"/>
              <a:t>. Projeto de algoritmos com implementações Pascal e C. 4. Ed. São Paulo : Pioneira, 1999.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[3] CORMEN, T. H., LEISERSON, C. E., RIVEST, R. L., &amp; Stein, C. Algoritmos: teoria e prática. Editora Campus, 2 Ed, 2002.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[4] SEDGEWICK, R, WAYNE, K, </a:t>
            </a:r>
            <a:r>
              <a:rPr lang="pt-BR" dirty="0" err="1"/>
              <a:t>Algorithms</a:t>
            </a:r>
            <a:r>
              <a:rPr lang="pt-BR" dirty="0"/>
              <a:t>. 4th </a:t>
            </a:r>
            <a:r>
              <a:rPr lang="pt-BR" dirty="0" err="1"/>
              <a:t>Edition</a:t>
            </a:r>
            <a:r>
              <a:rPr lang="pt-BR" dirty="0"/>
              <a:t>. </a:t>
            </a:r>
            <a:r>
              <a:rPr lang="pt-BR" dirty="0" err="1"/>
              <a:t>Addison</a:t>
            </a:r>
            <a:r>
              <a:rPr lang="pt-BR" dirty="0"/>
              <a:t>-Wesley, 2011.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7585" y="6356350"/>
            <a:ext cx="457199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52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47470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83613"/>
            <a:ext cx="11145715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[5] </a:t>
            </a:r>
            <a:r>
              <a:rPr lang="pt-BR" dirty="0"/>
              <a:t>KUROSE, J. F. e ROSS, K. - Redes de Computadores e a Internet - 5ª Ed., Pearson, 2010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7585" y="6356350"/>
            <a:ext cx="457199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53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92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Uma abordagem para resolver esse problema seria um algoritmo que liste todas as rotas possíveis</a:t>
            </a:r>
          </a:p>
          <a:p>
            <a:pPr lvl="1"/>
            <a:r>
              <a:rPr lang="pt-BR" dirty="0"/>
              <a:t>Conhecendo todas as possíveis rotas, basta calcular a distância de cada uma delas.</a:t>
            </a:r>
          </a:p>
          <a:p>
            <a:pPr lvl="2"/>
            <a:r>
              <a:rPr lang="pt-BR" dirty="0"/>
              <a:t>Após isso, escolher a rota com a menor distância!</a:t>
            </a:r>
          </a:p>
          <a:p>
            <a:pPr lvl="2"/>
            <a:endParaRPr lang="pt-BR" sz="3000" dirty="0"/>
          </a:p>
          <a:p>
            <a:pPr marL="914400" lvl="2" indent="0">
              <a:buNone/>
            </a:pPr>
            <a:r>
              <a:rPr lang="pt-BR" sz="3000" b="1" u="sng" dirty="0">
                <a:solidFill>
                  <a:srgbClr val="00B050"/>
                </a:solidFill>
              </a:rPr>
              <a:t>Simples!!!</a:t>
            </a:r>
          </a:p>
          <a:p>
            <a:pPr lvl="2"/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131" y="6356350"/>
            <a:ext cx="395653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6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372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Uma abordagem para resolver esse problema seria um algoritmo que liste todas as rotas possíveis</a:t>
            </a:r>
          </a:p>
          <a:p>
            <a:pPr lvl="1"/>
            <a:r>
              <a:rPr lang="pt-BR" dirty="0"/>
              <a:t>Conhecendo todas as possíveis rotas, basta calcular a distância de cada uma delas.</a:t>
            </a:r>
          </a:p>
          <a:p>
            <a:pPr lvl="2"/>
            <a:r>
              <a:rPr lang="pt-BR" dirty="0"/>
              <a:t>Após isso, escolher a rota com a menor distância!</a:t>
            </a:r>
          </a:p>
          <a:p>
            <a:pPr marL="914400" lvl="2" indent="0">
              <a:buNone/>
            </a:pPr>
            <a:endParaRPr lang="pt-BR" sz="3000" dirty="0"/>
          </a:p>
          <a:p>
            <a:pPr marL="914400" lvl="2" indent="0">
              <a:buNone/>
            </a:pPr>
            <a:r>
              <a:rPr lang="pt-BR" sz="3000" b="1" u="sng" dirty="0">
                <a:solidFill>
                  <a:srgbClr val="00B050"/>
                </a:solidFill>
              </a:rPr>
              <a:t>Simples!!!</a:t>
            </a:r>
          </a:p>
          <a:p>
            <a:pPr lvl="2"/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131" y="6356350"/>
            <a:ext cx="395653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7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10" name="Sinal de Subtração 9">
            <a:extLst>
              <a:ext uri="{FF2B5EF4-FFF2-40B4-BE49-F238E27FC236}">
                <a16:creationId xmlns:a16="http://schemas.microsoft.com/office/drawing/2014/main" id="{55D61C90-EAFE-4038-9E49-6E246499151C}"/>
              </a:ext>
            </a:extLst>
          </p:cNvPr>
          <p:cNvSpPr/>
          <p:nvPr/>
        </p:nvSpPr>
        <p:spPr>
          <a:xfrm rot="1475463">
            <a:off x="1661746" y="4334607"/>
            <a:ext cx="1749669" cy="365125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Subtração 10">
            <a:extLst>
              <a:ext uri="{FF2B5EF4-FFF2-40B4-BE49-F238E27FC236}">
                <a16:creationId xmlns:a16="http://schemas.microsoft.com/office/drawing/2014/main" id="{CDCA06F5-89C8-46D0-AD82-06549920CD69}"/>
              </a:ext>
            </a:extLst>
          </p:cNvPr>
          <p:cNvSpPr/>
          <p:nvPr/>
        </p:nvSpPr>
        <p:spPr>
          <a:xfrm rot="20366332">
            <a:off x="1687723" y="4334607"/>
            <a:ext cx="1749669" cy="365125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EB682D-528F-4DAF-AB2F-353D535A31F6}"/>
              </a:ext>
            </a:extLst>
          </p:cNvPr>
          <p:cNvSpPr txBox="1"/>
          <p:nvPr/>
        </p:nvSpPr>
        <p:spPr>
          <a:xfrm>
            <a:off x="4668715" y="4078874"/>
            <a:ext cx="648872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u="sng" dirty="0"/>
              <a:t>Na verdade não!!!</a:t>
            </a:r>
          </a:p>
          <a:p>
            <a:pPr algn="ctr"/>
            <a:endParaRPr lang="pt-BR" dirty="0"/>
          </a:p>
          <a:p>
            <a:pPr algn="just"/>
            <a:r>
              <a:rPr lang="pt-BR" u="sng" dirty="0"/>
              <a:t>Essa abordagem para solucionar o problema é simples e intuitiva, porem em casos reais haverá milhões ou bilhões de possibilidades resultando em um tempo muito alto para  encontrar uma resposta!</a:t>
            </a:r>
          </a:p>
          <a:p>
            <a:pPr algn="r"/>
            <a:r>
              <a:rPr lang="pt-BR" u="sng" dirty="0">
                <a:solidFill>
                  <a:srgbClr val="FF0000"/>
                </a:solidFill>
              </a:rPr>
              <a:t>Complexidade Exponencial</a:t>
            </a:r>
          </a:p>
        </p:txBody>
      </p:sp>
    </p:spTree>
    <p:extLst>
      <p:ext uri="{BB962C8B-B14F-4D97-AF65-F5344CB8AC3E}">
        <p14:creationId xmlns:p14="http://schemas.microsoft.com/office/powerpoint/2010/main" val="136805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Outra abordagem:</a:t>
            </a:r>
          </a:p>
          <a:p>
            <a:pPr lvl="1"/>
            <a:r>
              <a:rPr lang="pt-BR" dirty="0"/>
              <a:t>Verificar se a rota incompleta possui distancia maior que a melhor rota conhecida.</a:t>
            </a:r>
          </a:p>
          <a:p>
            <a:pPr lvl="2"/>
            <a:r>
              <a:rPr lang="pt-BR" dirty="0"/>
              <a:t>Se isso acontecer, essa rota incompleta pode ser descartada do conjunto solução.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131" y="6356350"/>
            <a:ext cx="395653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8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6F9A16D-CCDE-4DE4-991C-D45B4E5AF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10" y="3518554"/>
            <a:ext cx="8713177" cy="277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3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Variantes do problema [3]:</a:t>
            </a:r>
          </a:p>
          <a:p>
            <a:pPr lvl="1"/>
            <a:r>
              <a:rPr lang="pt-BR" dirty="0"/>
              <a:t>Caminho mínimo de origem única</a:t>
            </a:r>
          </a:p>
          <a:p>
            <a:pPr lvl="1"/>
            <a:r>
              <a:rPr lang="pt-BR" dirty="0"/>
              <a:t>Caminho mínimo de destino único</a:t>
            </a:r>
          </a:p>
          <a:p>
            <a:pPr lvl="1"/>
            <a:r>
              <a:rPr lang="pt-BR" dirty="0"/>
              <a:t>Caminho mínimo de um único par</a:t>
            </a:r>
          </a:p>
          <a:p>
            <a:pPr lvl="1"/>
            <a:r>
              <a:rPr lang="pt-BR" dirty="0"/>
              <a:t>Caminho mínimo de todos para todos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793" y="6356350"/>
            <a:ext cx="465992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9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5999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</TotalTime>
  <Words>4012</Words>
  <Application>Microsoft Office PowerPoint</Application>
  <PresentationFormat>Widescreen</PresentationFormat>
  <Paragraphs>1740</Paragraphs>
  <Slides>53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Consolas</vt:lpstr>
      <vt:lpstr>Wingdings</vt:lpstr>
      <vt:lpstr>Tema do Office</vt:lpstr>
      <vt:lpstr>Algoritmo de Dijkstra Caminho mínimo de origem única</vt:lpstr>
      <vt:lpstr>Índice</vt:lpstr>
      <vt:lpstr>Caminho Mínimo</vt:lpstr>
      <vt:lpstr>Caminho Mínimo</vt:lpstr>
      <vt:lpstr>Caminho Mínimo</vt:lpstr>
      <vt:lpstr>Caminho Mínimo</vt:lpstr>
      <vt:lpstr>Caminho Mínimo</vt:lpstr>
      <vt:lpstr>Caminho Mínimo</vt:lpstr>
      <vt:lpstr>Caminho Mínimo</vt:lpstr>
      <vt:lpstr>Caminho Mínimo</vt:lpstr>
      <vt:lpstr>Caminho Mínimo</vt:lpstr>
      <vt:lpstr>Caminho Mínimo</vt:lpstr>
      <vt:lpstr>Caminho Mínimo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Aplicações do algoritmo</vt:lpstr>
      <vt:lpstr>Aplicações</vt:lpstr>
      <vt:lpstr>Aplicações</vt:lpstr>
      <vt:lpstr>Considerações finais</vt:lpstr>
      <vt:lpstr>Considerações finais</vt:lpstr>
      <vt:lpstr>Referências Bibliográficas</vt:lpstr>
      <vt:lpstr>Referências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Internacionalização e Localização: Um estudo para avaliar o impacto na estrutura e na arquitetura de software</dc:title>
  <dc:creator>Bruno Santos de Lima</dc:creator>
  <cp:lastModifiedBy>Bruno Santos de Lima</cp:lastModifiedBy>
  <cp:revision>87</cp:revision>
  <dcterms:created xsi:type="dcterms:W3CDTF">2015-07-02T23:10:37Z</dcterms:created>
  <dcterms:modified xsi:type="dcterms:W3CDTF">2018-05-25T01:06:53Z</dcterms:modified>
</cp:coreProperties>
</file>