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7"/>
  </p:notesMasterIdLst>
  <p:sldIdLst>
    <p:sldId id="256" r:id="rId2"/>
    <p:sldId id="259" r:id="rId3"/>
    <p:sldId id="265" r:id="rId4"/>
    <p:sldId id="266" r:id="rId5"/>
    <p:sldId id="267" r:id="rId6"/>
    <p:sldId id="275" r:id="rId7"/>
    <p:sldId id="276" r:id="rId8"/>
    <p:sldId id="269" r:id="rId9"/>
    <p:sldId id="278" r:id="rId10"/>
    <p:sldId id="279" r:id="rId11"/>
    <p:sldId id="271" r:id="rId12"/>
    <p:sldId id="288" r:id="rId13"/>
    <p:sldId id="287" r:id="rId14"/>
    <p:sldId id="280" r:id="rId15"/>
    <p:sldId id="270" r:id="rId16"/>
    <p:sldId id="272" r:id="rId17"/>
    <p:sldId id="273" r:id="rId18"/>
    <p:sldId id="296" r:id="rId19"/>
    <p:sldId id="297" r:id="rId20"/>
    <p:sldId id="326" r:id="rId21"/>
    <p:sldId id="281" r:id="rId22"/>
    <p:sldId id="298" r:id="rId23"/>
    <p:sldId id="299" r:id="rId24"/>
    <p:sldId id="300" r:id="rId25"/>
    <p:sldId id="301" r:id="rId26"/>
    <p:sldId id="305" r:id="rId27"/>
    <p:sldId id="302" r:id="rId28"/>
    <p:sldId id="303" r:id="rId29"/>
    <p:sldId id="304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  <p:sldId id="284" r:id="rId48"/>
    <p:sldId id="324" r:id="rId49"/>
    <p:sldId id="282" r:id="rId50"/>
    <p:sldId id="323" r:id="rId51"/>
    <p:sldId id="327" r:id="rId52"/>
    <p:sldId id="285" r:id="rId53"/>
    <p:sldId id="283" r:id="rId54"/>
    <p:sldId id="274" r:id="rId55"/>
    <p:sldId id="325" r:id="rId5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51E1E-EB06-4F27-8286-4C49D00B2771}" type="datetimeFigureOut">
              <a:rPr lang="pt-BR" smtClean="0"/>
              <a:t>25/05/2018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A268E-70E2-48C5-9C10-67B087B9D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952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D432-B902-4275-B115-31309A2A5414}" type="datetime1">
              <a:rPr lang="pt-BR" smtClean="0"/>
              <a:t>25/05/2018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 de Pós-Graduação em Ciência da Computação (PPGCC) - Estrutura de dados - Algoritmo de Dijkstra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93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981E-9791-464D-91E3-51FA34058328}" type="datetime1">
              <a:rPr lang="pt-BR" smtClean="0"/>
              <a:t>25/05/2018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 de Pós-Graduação em Ciência da Computação (PPGCC) - Estrutura de dados - Algoritmo de Dijkstra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55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A345-6FC7-4D7D-BB65-5EC258CC693B}" type="datetime1">
              <a:rPr lang="pt-BR" smtClean="0"/>
              <a:t>25/05/2018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 de Pós-Graduação em Ciência da Computação (PPGCC) - Estrutura de dados - Algoritmo de Dijkstra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71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5394-7B68-46A0-BF46-FBD8822ED7BE}" type="datetime1">
              <a:rPr lang="pt-BR" smtClean="0"/>
              <a:t>25/05/2018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 de Pós-Graduação em Ciência da Computação (PPGCC) - Estrutura de dados - Algoritmo de Dijkstra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47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CE23-B60F-42DB-94C8-791AE347DB46}" type="datetime1">
              <a:rPr lang="pt-BR" smtClean="0"/>
              <a:t>25/05/2018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 de Pós-Graduação em Ciência da Computação (PPGCC) - Estrutura de dados - Algoritmo de Dijkstra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1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004B-76C4-4BD6-8DC2-3CEC501C6BA1}" type="datetime1">
              <a:rPr lang="pt-BR" smtClean="0"/>
              <a:t>25/05/2018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 de Pós-Graduação em Ciência da Computação (PPGCC) - Estrutura de dados - Algoritmo de Dijkstra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30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9C539-AA41-4D52-8A2B-8D19FFEC524D}" type="datetime1">
              <a:rPr lang="pt-BR" smtClean="0"/>
              <a:t>25/05/2018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 de Pós-Graduação em Ciência da Computação (PPGCC) - Estrutura de dados - Algoritmo de Dijkstra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97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3160-6F0F-4EA5-8A39-9A597EBC2F4B}" type="datetime1">
              <a:rPr lang="pt-BR" smtClean="0"/>
              <a:t>25/05/2018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 de Pós-Graduação em Ciência da Computação (PPGCC) - Estrutura de dados - Algoritmo de Dijkstra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09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4C93-2E09-4383-8468-2F47C3C5ED4B}" type="datetime1">
              <a:rPr lang="pt-BR" smtClean="0"/>
              <a:t>25/05/2018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 de Pós-Graduação em Ciência da Computação (PPGCC) - Estrutura de dados - Algoritmo de Dijkstra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3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A4A90-10F2-4266-88C7-64DEBDCC77F4}" type="datetime1">
              <a:rPr lang="pt-BR" smtClean="0"/>
              <a:t>25/05/2018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 de Pós-Graduação em Ciência da Computação (PPGCC) - Estrutura de dados - Algoritmo de Dijkstra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90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D9FD-66CA-460E-B26D-8EB3FD96AEFB}" type="datetime1">
              <a:rPr lang="pt-BR" smtClean="0"/>
              <a:t>25/05/2018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 de Pós-Graduação em Ciência da Computação (PPGCC) - Estrutura de dados - Algoritmo de Dijkstra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76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C382E-699C-479D-BDE0-D0257A0031DB}" type="datetime1">
              <a:rPr lang="pt-BR" smtClean="0"/>
              <a:t>25/05/2018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Programa de Pós-Graduação em Ciência da Computação (PPGCC) - Estrutura de dados - Algoritmo de Dijkstra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70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github.com/brunoslima/Dijkstra-Algorith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2290220"/>
            <a:ext cx="9144000" cy="1017104"/>
          </a:xfrm>
        </p:spPr>
        <p:txBody>
          <a:bodyPr>
            <a:normAutofit/>
          </a:bodyPr>
          <a:lstStyle/>
          <a:p>
            <a:r>
              <a:rPr lang="pt-BR" sz="3500" b="1" dirty="0"/>
              <a:t>Algoritmo de </a:t>
            </a:r>
            <a:r>
              <a:rPr lang="pt-BR" sz="3500" b="1" dirty="0" err="1"/>
              <a:t>Dijkstra</a:t>
            </a:r>
            <a:br>
              <a:rPr lang="pt-BR" sz="3500" b="1" dirty="0"/>
            </a:br>
            <a:r>
              <a:rPr lang="pt-BR" sz="2700" b="1" dirty="0"/>
              <a:t>Caminho mínimo de origem única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65667" y="4129254"/>
            <a:ext cx="9144000" cy="982417"/>
          </a:xfrm>
        </p:spPr>
        <p:txBody>
          <a:bodyPr>
            <a:normAutofit/>
          </a:bodyPr>
          <a:lstStyle/>
          <a:p>
            <a:r>
              <a:rPr lang="pt-BR" sz="2200" dirty="0"/>
              <a:t>Bruno Santos de Lima</a:t>
            </a:r>
          </a:p>
          <a:p>
            <a:r>
              <a:rPr lang="pt-BR" sz="2200" dirty="0"/>
              <a:t>brunoslima4@gmail.com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667" y="3370627"/>
            <a:ext cx="9144000" cy="69532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B448172-D2F7-4C87-ADE2-A1F2DB13C7C3}"/>
              </a:ext>
            </a:extLst>
          </p:cNvPr>
          <p:cNvSpPr txBox="1"/>
          <p:nvPr/>
        </p:nvSpPr>
        <p:spPr>
          <a:xfrm>
            <a:off x="2953618" y="5743971"/>
            <a:ext cx="628476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dirty="0"/>
              <a:t>Estrutura de dados</a:t>
            </a:r>
          </a:p>
          <a:p>
            <a:pPr algn="ctr"/>
            <a:r>
              <a:rPr lang="pt-BR" sz="1500" dirty="0"/>
              <a:t>Docente: Profa. Dra. Roberta </a:t>
            </a:r>
            <a:r>
              <a:rPr lang="pt-BR" sz="1500" dirty="0" err="1"/>
              <a:t>Spolon</a:t>
            </a:r>
            <a:endParaRPr lang="pt-BR" sz="1500" dirty="0"/>
          </a:p>
          <a:p>
            <a:pPr algn="ctr"/>
            <a:r>
              <a:rPr lang="pt-BR" sz="1500" dirty="0"/>
              <a:t>Programa de Pós-Graduação em Ciência da Computação (PPGCC)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265039B-149A-4D8B-8A3A-4FFC36111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211" y="-310316"/>
            <a:ext cx="6791577" cy="220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44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Caminho Mínimo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/>
              <a:t>Variantes do problema [3]:</a:t>
            </a:r>
          </a:p>
          <a:p>
            <a:pPr lvl="1"/>
            <a:r>
              <a:rPr lang="pt-BR" b="1" u="sng" dirty="0">
                <a:solidFill>
                  <a:srgbClr val="00B050"/>
                </a:solidFill>
              </a:rPr>
              <a:t>Caminho mínimo de origem única</a:t>
            </a:r>
          </a:p>
          <a:p>
            <a:pPr lvl="2"/>
            <a:r>
              <a:rPr lang="pt-BR" b="1" u="sng" dirty="0">
                <a:solidFill>
                  <a:srgbClr val="00B050"/>
                </a:solidFill>
              </a:rPr>
              <a:t>Algoritmo de </a:t>
            </a:r>
            <a:r>
              <a:rPr lang="pt-BR" b="1" u="sng" dirty="0" err="1">
                <a:solidFill>
                  <a:srgbClr val="00B050"/>
                </a:solidFill>
              </a:rPr>
              <a:t>Dijkstra</a:t>
            </a:r>
            <a:endParaRPr lang="pt-BR" b="1" u="sng" dirty="0">
              <a:solidFill>
                <a:srgbClr val="00B050"/>
              </a:solidFill>
            </a:endParaRPr>
          </a:p>
          <a:p>
            <a:pPr lvl="1"/>
            <a:r>
              <a:rPr lang="pt-BR" dirty="0"/>
              <a:t>Caminho mínimo de destino único</a:t>
            </a:r>
          </a:p>
          <a:p>
            <a:pPr lvl="1"/>
            <a:r>
              <a:rPr lang="pt-BR" dirty="0"/>
              <a:t>Caminho mínimo de um único par</a:t>
            </a:r>
          </a:p>
          <a:p>
            <a:pPr lvl="1"/>
            <a:r>
              <a:rPr lang="pt-BR" dirty="0"/>
              <a:t>Caminho mínimo de todos para todos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8793" y="6356350"/>
            <a:ext cx="465992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10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020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Caminho Mínimo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/>
              <a:t>Mapeamento do problema através Grafos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8793" y="6356350"/>
            <a:ext cx="465992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11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28CB6AB-6B8A-4809-B8F5-7A67FA9D286A}"/>
              </a:ext>
            </a:extLst>
          </p:cNvPr>
          <p:cNvSpPr/>
          <p:nvPr/>
        </p:nvSpPr>
        <p:spPr>
          <a:xfrm>
            <a:off x="5414207" y="2615619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70A584B-9CBA-4639-B4E6-3A27956764C5}"/>
              </a:ext>
            </a:extLst>
          </p:cNvPr>
          <p:cNvCxnSpPr>
            <a:cxnSpLocks/>
          </p:cNvCxnSpPr>
          <p:nvPr/>
        </p:nvCxnSpPr>
        <p:spPr>
          <a:xfrm flipV="1">
            <a:off x="2453814" y="3186797"/>
            <a:ext cx="901373" cy="9274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09DB43C5-ACCB-4F9F-BC42-FCF2669C964A}"/>
              </a:ext>
            </a:extLst>
          </p:cNvPr>
          <p:cNvCxnSpPr>
            <a:cxnSpLocks/>
          </p:cNvCxnSpPr>
          <p:nvPr/>
        </p:nvCxnSpPr>
        <p:spPr>
          <a:xfrm>
            <a:off x="2473743" y="4615365"/>
            <a:ext cx="901373" cy="975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871B2984-B9EC-412C-9416-0476A5849939}"/>
              </a:ext>
            </a:extLst>
          </p:cNvPr>
          <p:cNvCxnSpPr>
            <a:cxnSpLocks/>
            <a:stCxn id="46" idx="6"/>
            <a:endCxn id="11" idx="2"/>
          </p:cNvCxnSpPr>
          <p:nvPr/>
        </p:nvCxnSpPr>
        <p:spPr>
          <a:xfrm flipV="1">
            <a:off x="3946008" y="2946398"/>
            <a:ext cx="1468199" cy="32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23318963-CD14-41AC-8D89-9E669B919D10}"/>
              </a:ext>
            </a:extLst>
          </p:cNvPr>
          <p:cNvCxnSpPr>
            <a:cxnSpLocks/>
          </p:cNvCxnSpPr>
          <p:nvPr/>
        </p:nvCxnSpPr>
        <p:spPr>
          <a:xfrm>
            <a:off x="3946008" y="5815655"/>
            <a:ext cx="14683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E0A25E88-77B7-4464-B360-BE0F3BE21402}"/>
              </a:ext>
            </a:extLst>
          </p:cNvPr>
          <p:cNvCxnSpPr>
            <a:cxnSpLocks/>
            <a:stCxn id="45" idx="7"/>
            <a:endCxn id="11" idx="3"/>
          </p:cNvCxnSpPr>
          <p:nvPr/>
        </p:nvCxnSpPr>
        <p:spPr>
          <a:xfrm flipV="1">
            <a:off x="3847507" y="3180293"/>
            <a:ext cx="1665202" cy="24014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160B6674-4DA1-46CF-A05D-DF64C29ECF7C}"/>
              </a:ext>
            </a:extLst>
          </p:cNvPr>
          <p:cNvCxnSpPr>
            <a:cxnSpLocks/>
            <a:stCxn id="43" idx="1"/>
            <a:endCxn id="47" idx="6"/>
          </p:cNvCxnSpPr>
          <p:nvPr/>
        </p:nvCxnSpPr>
        <p:spPr>
          <a:xfrm flipH="1" flipV="1">
            <a:off x="2672902" y="4355979"/>
            <a:ext cx="2830159" cy="122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905408B1-E2D4-435D-961B-276F2990778B}"/>
              </a:ext>
            </a:extLst>
          </p:cNvPr>
          <p:cNvCxnSpPr>
            <a:cxnSpLocks/>
          </p:cNvCxnSpPr>
          <p:nvPr/>
        </p:nvCxnSpPr>
        <p:spPr>
          <a:xfrm flipV="1">
            <a:off x="5637036" y="3345299"/>
            <a:ext cx="0" cy="22332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721DA4DF-6B10-4704-ADEA-24F5DAC78C7E}"/>
              </a:ext>
            </a:extLst>
          </p:cNvPr>
          <p:cNvCxnSpPr>
            <a:cxnSpLocks/>
          </p:cNvCxnSpPr>
          <p:nvPr/>
        </p:nvCxnSpPr>
        <p:spPr>
          <a:xfrm flipV="1">
            <a:off x="3490003" y="3277176"/>
            <a:ext cx="0" cy="22446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5408797B-7C8E-4BA1-9BEA-1E4A22D4928F}"/>
              </a:ext>
            </a:extLst>
          </p:cNvPr>
          <p:cNvCxnSpPr>
            <a:cxnSpLocks/>
          </p:cNvCxnSpPr>
          <p:nvPr/>
        </p:nvCxnSpPr>
        <p:spPr>
          <a:xfrm>
            <a:off x="5820967" y="3288607"/>
            <a:ext cx="0" cy="2206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6ADE695E-E30A-4462-B744-E894856513A7}"/>
              </a:ext>
            </a:extLst>
          </p:cNvPr>
          <p:cNvSpPr/>
          <p:nvPr/>
        </p:nvSpPr>
        <p:spPr>
          <a:xfrm>
            <a:off x="5404559" y="5481640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7C1C14F3-959A-4F00-A235-A1FD3E4E4F42}"/>
              </a:ext>
            </a:extLst>
          </p:cNvPr>
          <p:cNvSpPr/>
          <p:nvPr/>
        </p:nvSpPr>
        <p:spPr>
          <a:xfrm>
            <a:off x="3273396" y="5484877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108DDDC8-E4CA-44A6-A579-CED608E4E5CF}"/>
              </a:ext>
            </a:extLst>
          </p:cNvPr>
          <p:cNvSpPr/>
          <p:nvPr/>
        </p:nvSpPr>
        <p:spPr>
          <a:xfrm>
            <a:off x="3273395" y="2618855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8E8DADB7-5E41-4DB9-B1F9-34D421ACE191}"/>
              </a:ext>
            </a:extLst>
          </p:cNvPr>
          <p:cNvSpPr/>
          <p:nvPr/>
        </p:nvSpPr>
        <p:spPr>
          <a:xfrm>
            <a:off x="2000289" y="4025200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922FE4F7-600E-4A1D-9E0C-4A92DA267E66}"/>
              </a:ext>
            </a:extLst>
          </p:cNvPr>
          <p:cNvCxnSpPr>
            <a:cxnSpLocks/>
          </p:cNvCxnSpPr>
          <p:nvPr/>
        </p:nvCxnSpPr>
        <p:spPr>
          <a:xfrm>
            <a:off x="3672171" y="3288607"/>
            <a:ext cx="0" cy="22332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F0C0072C-BB14-437D-A8A1-1B8EF9A8F491}"/>
              </a:ext>
            </a:extLst>
          </p:cNvPr>
          <p:cNvSpPr txBox="1"/>
          <p:nvPr/>
        </p:nvSpPr>
        <p:spPr>
          <a:xfrm>
            <a:off x="7148146" y="2839915"/>
            <a:ext cx="4205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rgbClr val="FF0000"/>
                </a:solidFill>
              </a:rPr>
              <a:t>No caso da menor distância entre cidades:</a:t>
            </a:r>
          </a:p>
          <a:p>
            <a:endParaRPr lang="pt-BR" dirty="0"/>
          </a:p>
          <a:p>
            <a:pPr lvl="2"/>
            <a:r>
              <a:rPr lang="pt-BR" dirty="0"/>
              <a:t>A – Presidente Prudente</a:t>
            </a:r>
          </a:p>
          <a:p>
            <a:pPr lvl="2"/>
            <a:r>
              <a:rPr lang="pt-BR" dirty="0"/>
              <a:t>B – Martinópolis</a:t>
            </a:r>
          </a:p>
          <a:p>
            <a:pPr lvl="2"/>
            <a:r>
              <a:rPr lang="pt-BR" dirty="0"/>
              <a:t>C – Rio Claro</a:t>
            </a:r>
          </a:p>
          <a:p>
            <a:pPr lvl="2"/>
            <a:r>
              <a:rPr lang="pt-BR" dirty="0"/>
              <a:t>D – Bauru</a:t>
            </a:r>
          </a:p>
          <a:p>
            <a:pPr lvl="2"/>
            <a:r>
              <a:rPr lang="pt-BR" dirty="0"/>
              <a:t>E – São José do Rio Preto</a:t>
            </a:r>
          </a:p>
          <a:p>
            <a:endParaRPr lang="pt-BR" dirty="0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FF8AEDF5-A3F8-4675-9F39-8B4F508EAD83}"/>
              </a:ext>
            </a:extLst>
          </p:cNvPr>
          <p:cNvSpPr txBox="1"/>
          <p:nvPr/>
        </p:nvSpPr>
        <p:spPr>
          <a:xfrm>
            <a:off x="2485866" y="3315142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3906D4E3-E30D-4469-AEAE-0E097713F6DF}"/>
              </a:ext>
            </a:extLst>
          </p:cNvPr>
          <p:cNvSpPr txBox="1"/>
          <p:nvPr/>
        </p:nvSpPr>
        <p:spPr>
          <a:xfrm>
            <a:off x="3120675" y="3931301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00A997F9-05B0-4A77-B8AE-840753BF3EB8}"/>
              </a:ext>
            </a:extLst>
          </p:cNvPr>
          <p:cNvSpPr txBox="1"/>
          <p:nvPr/>
        </p:nvSpPr>
        <p:spPr>
          <a:xfrm>
            <a:off x="3743411" y="3937418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B77106BE-B67F-4141-A75D-0C76DB147273}"/>
              </a:ext>
            </a:extLst>
          </p:cNvPr>
          <p:cNvSpPr txBox="1"/>
          <p:nvPr/>
        </p:nvSpPr>
        <p:spPr>
          <a:xfrm>
            <a:off x="4534802" y="2531880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38795396-C0D1-435F-85B5-42EEFF86E24D}"/>
              </a:ext>
            </a:extLst>
          </p:cNvPr>
          <p:cNvSpPr txBox="1"/>
          <p:nvPr/>
        </p:nvSpPr>
        <p:spPr>
          <a:xfrm>
            <a:off x="5970035" y="4196360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80C3A788-83B1-44EA-9C99-6FC4D21BFC34}"/>
              </a:ext>
            </a:extLst>
          </p:cNvPr>
          <p:cNvSpPr txBox="1"/>
          <p:nvPr/>
        </p:nvSpPr>
        <p:spPr>
          <a:xfrm>
            <a:off x="5228852" y="4200980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6642626B-C031-472F-99E9-2831A7B7038F}"/>
              </a:ext>
            </a:extLst>
          </p:cNvPr>
          <p:cNvSpPr txBox="1"/>
          <p:nvPr/>
        </p:nvSpPr>
        <p:spPr>
          <a:xfrm>
            <a:off x="4618111" y="3704310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E747319F-8CD7-4F03-BB41-AB143CDDD880}"/>
              </a:ext>
            </a:extLst>
          </p:cNvPr>
          <p:cNvSpPr txBox="1"/>
          <p:nvPr/>
        </p:nvSpPr>
        <p:spPr>
          <a:xfrm>
            <a:off x="4578921" y="4879996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3AD13996-2FD0-4E10-8E93-86434D7776A2}"/>
              </a:ext>
            </a:extLst>
          </p:cNvPr>
          <p:cNvSpPr txBox="1"/>
          <p:nvPr/>
        </p:nvSpPr>
        <p:spPr>
          <a:xfrm>
            <a:off x="4546503" y="5822122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F0F5AC4F-D5B8-440B-A780-EAF50E3EF489}"/>
              </a:ext>
            </a:extLst>
          </p:cNvPr>
          <p:cNvSpPr txBox="1"/>
          <p:nvPr/>
        </p:nvSpPr>
        <p:spPr>
          <a:xfrm>
            <a:off x="2536470" y="5038387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32275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Caminho Mínimo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/>
              <a:t>Mapeamento do problema através Grafos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8793" y="6356350"/>
            <a:ext cx="465992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12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28CB6AB-6B8A-4809-B8F5-7A67FA9D286A}"/>
              </a:ext>
            </a:extLst>
          </p:cNvPr>
          <p:cNvSpPr/>
          <p:nvPr/>
        </p:nvSpPr>
        <p:spPr>
          <a:xfrm>
            <a:off x="5414207" y="2615619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70A584B-9CBA-4639-B4E6-3A27956764C5}"/>
              </a:ext>
            </a:extLst>
          </p:cNvPr>
          <p:cNvCxnSpPr>
            <a:cxnSpLocks/>
          </p:cNvCxnSpPr>
          <p:nvPr/>
        </p:nvCxnSpPr>
        <p:spPr>
          <a:xfrm flipV="1">
            <a:off x="2453814" y="3186797"/>
            <a:ext cx="901373" cy="9274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09DB43C5-ACCB-4F9F-BC42-FCF2669C964A}"/>
              </a:ext>
            </a:extLst>
          </p:cNvPr>
          <p:cNvCxnSpPr>
            <a:cxnSpLocks/>
          </p:cNvCxnSpPr>
          <p:nvPr/>
        </p:nvCxnSpPr>
        <p:spPr>
          <a:xfrm>
            <a:off x="2473743" y="4615365"/>
            <a:ext cx="901373" cy="975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871B2984-B9EC-412C-9416-0476A5849939}"/>
              </a:ext>
            </a:extLst>
          </p:cNvPr>
          <p:cNvCxnSpPr>
            <a:cxnSpLocks/>
            <a:stCxn id="46" idx="6"/>
            <a:endCxn id="11" idx="2"/>
          </p:cNvCxnSpPr>
          <p:nvPr/>
        </p:nvCxnSpPr>
        <p:spPr>
          <a:xfrm flipV="1">
            <a:off x="3946008" y="2946398"/>
            <a:ext cx="1468199" cy="32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23318963-CD14-41AC-8D89-9E669B919D10}"/>
              </a:ext>
            </a:extLst>
          </p:cNvPr>
          <p:cNvCxnSpPr>
            <a:cxnSpLocks/>
          </p:cNvCxnSpPr>
          <p:nvPr/>
        </p:nvCxnSpPr>
        <p:spPr>
          <a:xfrm>
            <a:off x="3946008" y="5815655"/>
            <a:ext cx="14683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E0A25E88-77B7-4464-B360-BE0F3BE21402}"/>
              </a:ext>
            </a:extLst>
          </p:cNvPr>
          <p:cNvCxnSpPr>
            <a:cxnSpLocks/>
            <a:stCxn id="45" idx="7"/>
            <a:endCxn id="11" idx="3"/>
          </p:cNvCxnSpPr>
          <p:nvPr/>
        </p:nvCxnSpPr>
        <p:spPr>
          <a:xfrm flipV="1">
            <a:off x="3847507" y="3180293"/>
            <a:ext cx="1665202" cy="24014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160B6674-4DA1-46CF-A05D-DF64C29ECF7C}"/>
              </a:ext>
            </a:extLst>
          </p:cNvPr>
          <p:cNvCxnSpPr>
            <a:cxnSpLocks/>
            <a:stCxn id="43" idx="1"/>
            <a:endCxn id="47" idx="6"/>
          </p:cNvCxnSpPr>
          <p:nvPr/>
        </p:nvCxnSpPr>
        <p:spPr>
          <a:xfrm flipH="1" flipV="1">
            <a:off x="2672902" y="4355979"/>
            <a:ext cx="2830159" cy="122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905408B1-E2D4-435D-961B-276F2990778B}"/>
              </a:ext>
            </a:extLst>
          </p:cNvPr>
          <p:cNvCxnSpPr>
            <a:cxnSpLocks/>
          </p:cNvCxnSpPr>
          <p:nvPr/>
        </p:nvCxnSpPr>
        <p:spPr>
          <a:xfrm flipV="1">
            <a:off x="5637036" y="3345299"/>
            <a:ext cx="0" cy="22332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721DA4DF-6B10-4704-ADEA-24F5DAC78C7E}"/>
              </a:ext>
            </a:extLst>
          </p:cNvPr>
          <p:cNvCxnSpPr>
            <a:cxnSpLocks/>
          </p:cNvCxnSpPr>
          <p:nvPr/>
        </p:nvCxnSpPr>
        <p:spPr>
          <a:xfrm flipV="1">
            <a:off x="3490003" y="3277176"/>
            <a:ext cx="0" cy="22446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5408797B-7C8E-4BA1-9BEA-1E4A22D4928F}"/>
              </a:ext>
            </a:extLst>
          </p:cNvPr>
          <p:cNvCxnSpPr>
            <a:cxnSpLocks/>
          </p:cNvCxnSpPr>
          <p:nvPr/>
        </p:nvCxnSpPr>
        <p:spPr>
          <a:xfrm>
            <a:off x="5820967" y="3288607"/>
            <a:ext cx="0" cy="2206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6ADE695E-E30A-4462-B744-E894856513A7}"/>
              </a:ext>
            </a:extLst>
          </p:cNvPr>
          <p:cNvSpPr/>
          <p:nvPr/>
        </p:nvSpPr>
        <p:spPr>
          <a:xfrm>
            <a:off x="5404559" y="5481640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7C1C14F3-959A-4F00-A235-A1FD3E4E4F42}"/>
              </a:ext>
            </a:extLst>
          </p:cNvPr>
          <p:cNvSpPr/>
          <p:nvPr/>
        </p:nvSpPr>
        <p:spPr>
          <a:xfrm>
            <a:off x="3273396" y="5484877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108DDDC8-E4CA-44A6-A579-CED608E4E5CF}"/>
              </a:ext>
            </a:extLst>
          </p:cNvPr>
          <p:cNvSpPr/>
          <p:nvPr/>
        </p:nvSpPr>
        <p:spPr>
          <a:xfrm>
            <a:off x="3273395" y="2618855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8E8DADB7-5E41-4DB9-B1F9-34D421ACE191}"/>
              </a:ext>
            </a:extLst>
          </p:cNvPr>
          <p:cNvSpPr/>
          <p:nvPr/>
        </p:nvSpPr>
        <p:spPr>
          <a:xfrm>
            <a:off x="2000289" y="4025200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922FE4F7-600E-4A1D-9E0C-4A92DA267E66}"/>
              </a:ext>
            </a:extLst>
          </p:cNvPr>
          <p:cNvCxnSpPr>
            <a:cxnSpLocks/>
          </p:cNvCxnSpPr>
          <p:nvPr/>
        </p:nvCxnSpPr>
        <p:spPr>
          <a:xfrm>
            <a:off x="3672171" y="3288607"/>
            <a:ext cx="0" cy="22332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F0C0072C-BB14-437D-A8A1-1B8EF9A8F491}"/>
              </a:ext>
            </a:extLst>
          </p:cNvPr>
          <p:cNvSpPr txBox="1"/>
          <p:nvPr/>
        </p:nvSpPr>
        <p:spPr>
          <a:xfrm>
            <a:off x="7148146" y="2839915"/>
            <a:ext cx="4205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rgbClr val="FF0000"/>
                </a:solidFill>
              </a:rPr>
              <a:t>No caso da menor distância entre cidades:</a:t>
            </a:r>
          </a:p>
          <a:p>
            <a:endParaRPr lang="pt-BR" dirty="0"/>
          </a:p>
          <a:p>
            <a:pPr lvl="2"/>
            <a:r>
              <a:rPr lang="pt-BR" dirty="0"/>
              <a:t>A – Presidente Prudente</a:t>
            </a:r>
          </a:p>
          <a:p>
            <a:pPr lvl="2"/>
            <a:r>
              <a:rPr lang="pt-BR" dirty="0"/>
              <a:t>B – Martinópolis</a:t>
            </a:r>
          </a:p>
          <a:p>
            <a:pPr lvl="2"/>
            <a:r>
              <a:rPr lang="pt-BR" dirty="0"/>
              <a:t>C – Rio Claro</a:t>
            </a:r>
          </a:p>
          <a:p>
            <a:pPr lvl="2"/>
            <a:r>
              <a:rPr lang="pt-BR" dirty="0"/>
              <a:t>D – Bauru</a:t>
            </a:r>
          </a:p>
          <a:p>
            <a:pPr lvl="2"/>
            <a:r>
              <a:rPr lang="pt-BR" dirty="0"/>
              <a:t>E – São José do Rio Preto</a:t>
            </a:r>
          </a:p>
          <a:p>
            <a:endParaRPr lang="pt-BR" dirty="0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FF8AEDF5-A3F8-4675-9F39-8B4F508EAD83}"/>
              </a:ext>
            </a:extLst>
          </p:cNvPr>
          <p:cNvSpPr txBox="1"/>
          <p:nvPr/>
        </p:nvSpPr>
        <p:spPr>
          <a:xfrm>
            <a:off x="2485866" y="3315142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3906D4E3-E30D-4469-AEAE-0E097713F6DF}"/>
              </a:ext>
            </a:extLst>
          </p:cNvPr>
          <p:cNvSpPr txBox="1"/>
          <p:nvPr/>
        </p:nvSpPr>
        <p:spPr>
          <a:xfrm>
            <a:off x="3120675" y="3931301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00A997F9-05B0-4A77-B8AE-840753BF3EB8}"/>
              </a:ext>
            </a:extLst>
          </p:cNvPr>
          <p:cNvSpPr txBox="1"/>
          <p:nvPr/>
        </p:nvSpPr>
        <p:spPr>
          <a:xfrm>
            <a:off x="3743411" y="3937418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B77106BE-B67F-4141-A75D-0C76DB147273}"/>
              </a:ext>
            </a:extLst>
          </p:cNvPr>
          <p:cNvSpPr txBox="1"/>
          <p:nvPr/>
        </p:nvSpPr>
        <p:spPr>
          <a:xfrm>
            <a:off x="4534802" y="2531880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38795396-C0D1-435F-85B5-42EEFF86E24D}"/>
              </a:ext>
            </a:extLst>
          </p:cNvPr>
          <p:cNvSpPr txBox="1"/>
          <p:nvPr/>
        </p:nvSpPr>
        <p:spPr>
          <a:xfrm>
            <a:off x="5970035" y="4196360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80C3A788-83B1-44EA-9C99-6FC4D21BFC34}"/>
              </a:ext>
            </a:extLst>
          </p:cNvPr>
          <p:cNvSpPr txBox="1"/>
          <p:nvPr/>
        </p:nvSpPr>
        <p:spPr>
          <a:xfrm>
            <a:off x="5228852" y="4200980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6642626B-C031-472F-99E9-2831A7B7038F}"/>
              </a:ext>
            </a:extLst>
          </p:cNvPr>
          <p:cNvSpPr txBox="1"/>
          <p:nvPr/>
        </p:nvSpPr>
        <p:spPr>
          <a:xfrm>
            <a:off x="4618111" y="3704310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E747319F-8CD7-4F03-BB41-AB143CDDD880}"/>
              </a:ext>
            </a:extLst>
          </p:cNvPr>
          <p:cNvSpPr txBox="1"/>
          <p:nvPr/>
        </p:nvSpPr>
        <p:spPr>
          <a:xfrm>
            <a:off x="4578921" y="4879996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3AD13996-2FD0-4E10-8E93-86434D7776A2}"/>
              </a:ext>
            </a:extLst>
          </p:cNvPr>
          <p:cNvSpPr txBox="1"/>
          <p:nvPr/>
        </p:nvSpPr>
        <p:spPr>
          <a:xfrm>
            <a:off x="4546503" y="5822122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F0F5AC4F-D5B8-440B-A780-EAF50E3EF489}"/>
              </a:ext>
            </a:extLst>
          </p:cNvPr>
          <p:cNvSpPr txBox="1"/>
          <p:nvPr/>
        </p:nvSpPr>
        <p:spPr>
          <a:xfrm>
            <a:off x="2536470" y="5038387"/>
            <a:ext cx="4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F5057F9-97B0-44BC-8344-09A7FCD3181D}"/>
              </a:ext>
            </a:extLst>
          </p:cNvPr>
          <p:cNvSpPr/>
          <p:nvPr/>
        </p:nvSpPr>
        <p:spPr>
          <a:xfrm>
            <a:off x="5888523" y="4188504"/>
            <a:ext cx="431632" cy="3771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9CEEB696-9CD9-4CBF-B044-F17E479B1274}"/>
              </a:ext>
            </a:extLst>
          </p:cNvPr>
          <p:cNvCxnSpPr>
            <a:cxnSpLocks/>
          </p:cNvCxnSpPr>
          <p:nvPr/>
        </p:nvCxnSpPr>
        <p:spPr>
          <a:xfrm>
            <a:off x="6337731" y="4484077"/>
            <a:ext cx="934743" cy="6641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EBC45E2-7E84-41C9-98EE-B61C6CBA0F8A}"/>
              </a:ext>
            </a:extLst>
          </p:cNvPr>
          <p:cNvSpPr txBox="1"/>
          <p:nvPr/>
        </p:nvSpPr>
        <p:spPr>
          <a:xfrm>
            <a:off x="7272474" y="5038387"/>
            <a:ext cx="481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u="sng" dirty="0">
                <a:solidFill>
                  <a:srgbClr val="FF0000"/>
                </a:solidFill>
              </a:rPr>
              <a:t>Distância, pode ser aplicado métricas diferentes: Tempo, custo, penalidades, perdas.</a:t>
            </a:r>
          </a:p>
        </p:txBody>
      </p:sp>
    </p:spTree>
    <p:extLst>
      <p:ext uri="{BB962C8B-B14F-4D97-AF65-F5344CB8AC3E}">
        <p14:creationId xmlns:p14="http://schemas.microsoft.com/office/powerpoint/2010/main" val="2044952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Caminho Mínimo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3613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pt-BR" b="1" u="sng" dirty="0">
                    <a:solidFill>
                      <a:srgbClr val="00B050"/>
                    </a:solidFill>
                  </a:rPr>
                  <a:t>Caminho mínimo de origem única</a:t>
                </a:r>
              </a:p>
              <a:p>
                <a:pPr lvl="1"/>
                <a:endParaRPr lang="pt-BR" b="1" u="sng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pt-BR" dirty="0"/>
                  <a:t>Considerando um </a:t>
                </a:r>
                <a:r>
                  <a:rPr lang="pt-BR" b="1" u="sng" dirty="0"/>
                  <a:t>grafo ponderado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b="0" dirty="0"/>
              </a:p>
              <a:p>
                <a:pPr lvl="2"/>
                <a:r>
                  <a:rPr lang="pt-BR" dirty="0"/>
                  <a:t>Um </a:t>
                </a:r>
                <a:r>
                  <a:rPr lang="pt-BR" b="1" u="sng" dirty="0"/>
                  <a:t>caminho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0 ,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pPr marL="914400" lvl="2" indent="0">
                  <a:buNone/>
                </a:pPr>
                <a:endParaRPr lang="pt-BR" dirty="0"/>
              </a:p>
              <a:p>
                <a:pPr lvl="2"/>
                <a:r>
                  <a:rPr lang="pt-BR" dirty="0"/>
                  <a:t>Os </a:t>
                </a:r>
                <a:r>
                  <a:rPr lang="pt-BR" b="1" u="sng" dirty="0"/>
                  <a:t>pesos de um caminho c</a:t>
                </a:r>
                <a:r>
                  <a:rPr lang="pt-BR" dirty="0"/>
                  <a:t> é a soma de todos os pesos das arestas do caminho: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  <a:p>
                <a:pPr marL="914400" lvl="2" indent="0">
                  <a:buNone/>
                </a:pPr>
                <a:endParaRPr lang="pt-BR" dirty="0"/>
              </a:p>
              <a:p>
                <a:pPr lvl="2"/>
                <a:r>
                  <a:rPr lang="pt-BR" dirty="0"/>
                  <a:t>Sendo o </a:t>
                </a:r>
                <a:r>
                  <a:rPr lang="pt-BR" b="1" u="sng" dirty="0"/>
                  <a:t>caminho mais curto </a:t>
                </a:r>
                <a:r>
                  <a:rPr lang="pt-BR" dirty="0"/>
                  <a:t>definido por:</a:t>
                </a:r>
              </a:p>
              <a:p>
                <a:pPr marL="914400" lvl="2" indent="0">
                  <a:buNone/>
                </a:pPr>
                <a:r>
                  <a:rPr lang="pt-BR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d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→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     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𝑠𝑒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𝑒𝑥𝑖𝑠𝑡𝑖𝑟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𝑢𝑚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𝑐𝑎𝑚𝑖𝑛h𝑜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𝑑𝑒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func>
                          </m:e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∞,                                     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𝑐𝑎𝑠𝑜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𝑐𝑜𝑛𝑡𝑟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á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𝑟𝑖𝑜</m:t>
                            </m:r>
                          </m:e>
                        </m:eqArr>
                      </m:e>
                    </m:d>
                  </m:oMath>
                </a14:m>
                <a:endParaRPr lang="pt-BR" dirty="0"/>
              </a:p>
              <a:p>
                <a:pPr lvl="2"/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3613"/>
                <a:ext cx="10515600" cy="4351338"/>
              </a:xfrm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8793" y="6356350"/>
            <a:ext cx="465992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13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256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33701" y="3080022"/>
            <a:ext cx="4524595" cy="97045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7585" y="6356350"/>
            <a:ext cx="457199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14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21A9F9B-1CD6-4EB3-8DA1-C73EFA2DB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4050472"/>
            <a:ext cx="91440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615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“O algoritmo de </a:t>
            </a:r>
            <a:r>
              <a:rPr lang="pt-BR" dirty="0" err="1"/>
              <a:t>Dijkstra</a:t>
            </a:r>
            <a:r>
              <a:rPr lang="pt-BR" dirty="0"/>
              <a:t> resolve o problema de caminho mais curto de fonte única em dígrafos com pesos não-negativos [4].”</a:t>
            </a:r>
          </a:p>
          <a:p>
            <a:endParaRPr lang="pt-BR" dirty="0"/>
          </a:p>
          <a:p>
            <a:r>
              <a:rPr lang="pt-BR" u="sng" dirty="0"/>
              <a:t>Algoritmo de </a:t>
            </a:r>
            <a:r>
              <a:rPr lang="pt-BR" u="sng" dirty="0" err="1"/>
              <a:t>Dijkstra</a:t>
            </a:r>
            <a:r>
              <a:rPr lang="pt-BR" u="sng" dirty="0"/>
              <a:t>:</a:t>
            </a:r>
          </a:p>
          <a:p>
            <a:pPr lvl="1"/>
            <a:r>
              <a:rPr lang="pt-BR" dirty="0"/>
              <a:t>Concepção: 1956 – Publicação: 1959 [1]</a:t>
            </a:r>
          </a:p>
          <a:p>
            <a:pPr lvl="1"/>
            <a:r>
              <a:rPr lang="pt-BR" dirty="0" err="1"/>
              <a:t>Edsger</a:t>
            </a:r>
            <a:r>
              <a:rPr lang="pt-BR" dirty="0"/>
              <a:t> </a:t>
            </a:r>
            <a:r>
              <a:rPr lang="pt-BR" dirty="0" err="1"/>
              <a:t>Wybe</a:t>
            </a:r>
            <a:r>
              <a:rPr lang="pt-BR" dirty="0"/>
              <a:t> </a:t>
            </a:r>
            <a:r>
              <a:rPr lang="pt-BR" dirty="0" err="1"/>
              <a:t>Dijkstra</a:t>
            </a:r>
            <a:r>
              <a:rPr lang="pt-BR" dirty="0"/>
              <a:t> (1930 – 2002)</a:t>
            </a:r>
          </a:p>
          <a:p>
            <a:pPr lvl="3"/>
            <a:r>
              <a:rPr lang="pt-BR" dirty="0"/>
              <a:t>Um dos mais influentes na Ciência da Computação.</a:t>
            </a:r>
          </a:p>
          <a:p>
            <a:pPr lvl="3"/>
            <a:r>
              <a:rPr lang="pt-BR" dirty="0"/>
              <a:t>Recebeu o Prêmio ACM Turing.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6377" y="6356350"/>
            <a:ext cx="448407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15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DDFD6AF-5CBB-4C45-869F-D59262B453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819" y="3022876"/>
            <a:ext cx="2509503" cy="2848093"/>
          </a:xfrm>
          <a:prstGeom prst="rect">
            <a:avLst/>
          </a:prstGeom>
        </p:spPr>
      </p:pic>
      <p:pic>
        <p:nvPicPr>
          <p:cNvPr id="1026" name="Picture 2" descr="Resultado de imagem para holanda png">
            <a:extLst>
              <a:ext uri="{FF2B5EF4-FFF2-40B4-BE49-F238E27FC236}">
                <a16:creationId xmlns:a16="http://schemas.microsoft.com/office/drawing/2014/main" id="{F31A05AD-74C9-4625-86F3-21A90C57C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4236039"/>
            <a:ext cx="316524" cy="21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E41E5BB8-4685-41DF-8B4D-E65404E4CD94}"/>
              </a:ext>
            </a:extLst>
          </p:cNvPr>
          <p:cNvSpPr/>
          <p:nvPr/>
        </p:nvSpPr>
        <p:spPr>
          <a:xfrm>
            <a:off x="9160820" y="5932194"/>
            <a:ext cx="262036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b="1" dirty="0"/>
              <a:t>Figura 3: </a:t>
            </a:r>
            <a:r>
              <a:rPr lang="pt-BR" sz="1500" dirty="0" err="1"/>
              <a:t>Edsger</a:t>
            </a:r>
            <a:r>
              <a:rPr lang="pt-BR" sz="1500" dirty="0"/>
              <a:t> W. </a:t>
            </a:r>
            <a:r>
              <a:rPr lang="pt-BR" sz="1500" dirty="0" err="1"/>
              <a:t>Dijkstra</a:t>
            </a:r>
            <a:r>
              <a:rPr lang="pt-BR" sz="1500" dirty="0"/>
              <a:t> [6]</a:t>
            </a:r>
          </a:p>
        </p:txBody>
      </p:sp>
    </p:spTree>
    <p:extLst>
      <p:ext uri="{BB962C8B-B14F-4D97-AF65-F5344CB8AC3E}">
        <p14:creationId xmlns:p14="http://schemas.microsoft.com/office/powerpoint/2010/main" val="1320740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b="1" u="sng" dirty="0"/>
              <a:t>Propriedades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Grafo:</a:t>
            </a:r>
          </a:p>
          <a:p>
            <a:pPr lvl="2"/>
            <a:r>
              <a:rPr lang="pt-BR" dirty="0"/>
              <a:t>Direcionado ou não direcionado</a:t>
            </a:r>
          </a:p>
          <a:p>
            <a:pPr lvl="2"/>
            <a:r>
              <a:rPr lang="pt-BR" dirty="0"/>
              <a:t>Ponderado</a:t>
            </a:r>
          </a:p>
          <a:p>
            <a:pPr lvl="2"/>
            <a:r>
              <a:rPr lang="pt-BR" dirty="0"/>
              <a:t>Pode conter ciclos</a:t>
            </a:r>
          </a:p>
          <a:p>
            <a:pPr lvl="2"/>
            <a:r>
              <a:rPr lang="pt-BR" dirty="0"/>
              <a:t>As arestas não podem possuir pesos negativos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Algoritmo Guloso</a:t>
            </a:r>
          </a:p>
          <a:p>
            <a:pPr lvl="2"/>
            <a:r>
              <a:rPr lang="pt-BR" dirty="0"/>
              <a:t>Exato, sempre </a:t>
            </a:r>
            <a:r>
              <a:rPr lang="pt-BR" dirty="0">
                <a:solidFill>
                  <a:srgbClr val="00B050"/>
                </a:solidFill>
              </a:rPr>
              <a:t>encontra a melhor solução</a:t>
            </a:r>
            <a:r>
              <a:rPr lang="pt-BR" dirty="0"/>
              <a:t>, no caso, menor caminho da raiz para todos os nós do grafo.</a:t>
            </a:r>
          </a:p>
          <a:p>
            <a:pPr lvl="1"/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16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069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r>
              <a:rPr lang="pt-BR" dirty="0"/>
              <a:t>Resultado do algoritmo:</a:t>
            </a:r>
          </a:p>
          <a:p>
            <a:pPr algn="just"/>
            <a:endParaRPr lang="pt-BR" dirty="0"/>
          </a:p>
          <a:p>
            <a:pPr marL="457200" lvl="1" indent="0" algn="just">
              <a:buNone/>
            </a:pPr>
            <a:r>
              <a:rPr lang="pt-BR" dirty="0"/>
              <a:t>“Ao final da execução do algoritmo de </a:t>
            </a:r>
            <a:r>
              <a:rPr lang="pt-BR" dirty="0" err="1"/>
              <a:t>Dijkstra</a:t>
            </a:r>
            <a:r>
              <a:rPr lang="pt-BR" dirty="0"/>
              <a:t> é produzido uma arvore de caminhos mais curtos de um vértice origem </a:t>
            </a:r>
            <a:r>
              <a:rPr lang="pt-BR" b="1" u="sng" dirty="0"/>
              <a:t>s</a:t>
            </a:r>
            <a:r>
              <a:rPr lang="pt-BR" dirty="0"/>
              <a:t> para todos os vértices alcançáveis a partir de </a:t>
            </a:r>
            <a:r>
              <a:rPr lang="pt-BR" b="1" u="sng" dirty="0"/>
              <a:t>s</a:t>
            </a:r>
            <a:r>
              <a:rPr lang="pt-BR" dirty="0"/>
              <a:t> [2].”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17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77D35A5-5F51-433D-B8C4-E9C8DDA34A83}"/>
              </a:ext>
            </a:extLst>
          </p:cNvPr>
          <p:cNvSpPr/>
          <p:nvPr/>
        </p:nvSpPr>
        <p:spPr>
          <a:xfrm>
            <a:off x="7455877" y="4580792"/>
            <a:ext cx="342900" cy="342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9B440491-2BF9-4A18-BB90-C2CA485A7A72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7012796" y="4873475"/>
            <a:ext cx="493298" cy="421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A0C3929-CC40-4DBA-915D-62A5488A49B4}"/>
              </a:ext>
            </a:extLst>
          </p:cNvPr>
          <p:cNvCxnSpPr>
            <a:cxnSpLocks/>
          </p:cNvCxnSpPr>
          <p:nvPr/>
        </p:nvCxnSpPr>
        <p:spPr>
          <a:xfrm>
            <a:off x="7631723" y="4923692"/>
            <a:ext cx="0" cy="452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998E4B68-D64B-4675-B6AC-2334E026466A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7748560" y="4873475"/>
            <a:ext cx="551379" cy="421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1780E24C-4E61-423C-B3F5-7A02DA71A31B}"/>
              </a:ext>
            </a:extLst>
          </p:cNvPr>
          <p:cNvSpPr/>
          <p:nvPr/>
        </p:nvSpPr>
        <p:spPr>
          <a:xfrm>
            <a:off x="8249721" y="5244623"/>
            <a:ext cx="342900" cy="342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E7AFE935-E5AB-4575-9937-4ABA107EDBB1}"/>
              </a:ext>
            </a:extLst>
          </p:cNvPr>
          <p:cNvCxnSpPr>
            <a:cxnSpLocks/>
          </p:cNvCxnSpPr>
          <p:nvPr/>
        </p:nvCxnSpPr>
        <p:spPr>
          <a:xfrm>
            <a:off x="8421171" y="5587523"/>
            <a:ext cx="0" cy="452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A568244-37F2-4B60-89D4-1775879E8740}"/>
              </a:ext>
            </a:extLst>
          </p:cNvPr>
          <p:cNvCxnSpPr>
            <a:cxnSpLocks/>
            <a:stCxn id="19" idx="5"/>
          </p:cNvCxnSpPr>
          <p:nvPr/>
        </p:nvCxnSpPr>
        <p:spPr>
          <a:xfrm>
            <a:off x="8542404" y="5537306"/>
            <a:ext cx="601596" cy="421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776BB884-F1C2-4597-84CB-0DEECC24832E}"/>
              </a:ext>
            </a:extLst>
          </p:cNvPr>
          <p:cNvCxnSpPr>
            <a:cxnSpLocks/>
            <a:stCxn id="19" idx="3"/>
          </p:cNvCxnSpPr>
          <p:nvPr/>
        </p:nvCxnSpPr>
        <p:spPr>
          <a:xfrm flipH="1">
            <a:off x="7833824" y="5537306"/>
            <a:ext cx="466114" cy="475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5B1FD6B9-E037-4D9C-8185-F308EB50DD0E}"/>
              </a:ext>
            </a:extLst>
          </p:cNvPr>
          <p:cNvSpPr/>
          <p:nvPr/>
        </p:nvSpPr>
        <p:spPr>
          <a:xfrm>
            <a:off x="9087134" y="5892051"/>
            <a:ext cx="342900" cy="342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691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pt-BR" sz="1800" b="1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pt-BR" sz="1800" b="1" dirty="0" err="1">
                <a:latin typeface="Consolas" panose="020B0609020204030204" pitchFamily="49" charset="0"/>
              </a:rPr>
              <a:t>Dijkstra</a:t>
            </a:r>
            <a:r>
              <a:rPr lang="pt-BR" sz="1800" dirty="0">
                <a:latin typeface="Consolas" panose="020B0609020204030204" pitchFamily="49" charset="0"/>
              </a:rPr>
              <a:t>(</a:t>
            </a:r>
            <a:r>
              <a:rPr lang="pt-BR" sz="1800" dirty="0" err="1">
                <a:latin typeface="Consolas" panose="020B0609020204030204" pitchFamily="49" charset="0"/>
              </a:rPr>
              <a:t>grafo,peso,verticeInicial</a:t>
            </a:r>
            <a:r>
              <a:rPr lang="pt-BR" sz="18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pt-BR" sz="1800" b="1" dirty="0">
                <a:latin typeface="Consolas" panose="020B0609020204030204" pitchFamily="49" charset="0"/>
              </a:rPr>
              <a:t>  Inicializar</a:t>
            </a:r>
            <a:r>
              <a:rPr lang="pt-BR" sz="1800" dirty="0">
                <a:latin typeface="Consolas" panose="020B0609020204030204" pitchFamily="49" charset="0"/>
              </a:rPr>
              <a:t>(</a:t>
            </a:r>
            <a:r>
              <a:rPr lang="pt-BR" sz="1800" dirty="0" err="1">
                <a:latin typeface="Consolas" panose="020B0609020204030204" pitchFamily="49" charset="0"/>
              </a:rPr>
              <a:t>grafo,verticeInicial</a:t>
            </a:r>
            <a:r>
              <a:rPr lang="pt-BR" sz="1800" dirty="0"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  S = {};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  Q = grafo-&gt;</a:t>
            </a:r>
            <a:r>
              <a:rPr lang="pt-BR" sz="1800" dirty="0" err="1">
                <a:latin typeface="Consolas" panose="020B0609020204030204" pitchFamily="49" charset="0"/>
              </a:rPr>
              <a:t>getVertices</a:t>
            </a:r>
            <a:r>
              <a:rPr lang="pt-BR" sz="1800" dirty="0"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  Enquanto Q != vazio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	  u = </a:t>
            </a:r>
            <a:r>
              <a:rPr lang="pt-BR" sz="1800" b="1" dirty="0" err="1">
                <a:latin typeface="Consolas" panose="020B0609020204030204" pitchFamily="49" charset="0"/>
              </a:rPr>
              <a:t>ExtrairMinimo</a:t>
            </a:r>
            <a:r>
              <a:rPr lang="pt-BR" sz="1800" dirty="0">
                <a:latin typeface="Consolas" panose="020B0609020204030204" pitchFamily="49" charset="0"/>
              </a:rPr>
              <a:t>(Q);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	  S += u;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	  para cada v ϵ </a:t>
            </a:r>
            <a:r>
              <a:rPr lang="pt-BR" sz="1800" dirty="0" err="1">
                <a:latin typeface="Consolas" panose="020B0609020204030204" pitchFamily="49" charset="0"/>
              </a:rPr>
              <a:t>Adj</a:t>
            </a:r>
            <a:r>
              <a:rPr lang="pt-BR" sz="1800" dirty="0">
                <a:latin typeface="Consolas" panose="020B0609020204030204" pitchFamily="49" charset="0"/>
              </a:rPr>
              <a:t>(u)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	     </a:t>
            </a:r>
            <a:r>
              <a:rPr lang="pt-BR" sz="1800" b="1" dirty="0">
                <a:latin typeface="Consolas" panose="020B0609020204030204" pitchFamily="49" charset="0"/>
              </a:rPr>
              <a:t>Relaxamento</a:t>
            </a:r>
            <a:r>
              <a:rPr lang="pt-BR" sz="1800" dirty="0">
                <a:latin typeface="Consolas" panose="020B0609020204030204" pitchFamily="49" charset="0"/>
              </a:rPr>
              <a:t>(</a:t>
            </a:r>
            <a:r>
              <a:rPr lang="pt-BR" sz="1800" dirty="0" err="1">
                <a:latin typeface="Consolas" panose="020B0609020204030204" pitchFamily="49" charset="0"/>
              </a:rPr>
              <a:t>u,v,peso</a:t>
            </a:r>
            <a:r>
              <a:rPr lang="pt-BR" sz="1800" dirty="0"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	  fim para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   fim enquanto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fim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18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B3D7F2F-329F-4796-A3BA-D86F854F32DD}"/>
              </a:ext>
            </a:extLst>
          </p:cNvPr>
          <p:cNvSpPr txBox="1"/>
          <p:nvPr/>
        </p:nvSpPr>
        <p:spPr>
          <a:xfrm>
            <a:off x="7543800" y="2628121"/>
            <a:ext cx="45067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u="sng" dirty="0">
                <a:solidFill>
                  <a:srgbClr val="00B050"/>
                </a:solidFill>
              </a:rPr>
              <a:t>Funções auxiliares: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1600" b="1" dirty="0"/>
              <a:t>Inicializar();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1600" b="1" dirty="0"/>
              <a:t>Relaxamento();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1600" b="1" dirty="0" err="1"/>
              <a:t>ExtrairMinimo</a:t>
            </a:r>
            <a:r>
              <a:rPr lang="pt-BR" sz="1600" b="1" dirty="0"/>
              <a:t>();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u="sng" dirty="0">
                <a:solidFill>
                  <a:srgbClr val="00B050"/>
                </a:solidFill>
              </a:rPr>
              <a:t>Estruturas auxiliares: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b="1" dirty="0"/>
              <a:t>Grafo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b="1" dirty="0"/>
              <a:t>Fila, lista ou outra:</a:t>
            </a:r>
            <a:r>
              <a:rPr lang="pt-BR" dirty="0"/>
              <a:t> Variáveis </a:t>
            </a:r>
            <a:r>
              <a:rPr lang="pt-BR" b="1" dirty="0"/>
              <a:t>S</a:t>
            </a:r>
            <a:r>
              <a:rPr lang="pt-BR" dirty="0"/>
              <a:t> e </a:t>
            </a:r>
            <a:r>
              <a:rPr lang="pt-BR" b="1" dirty="0"/>
              <a:t>Q</a:t>
            </a:r>
          </a:p>
          <a:p>
            <a:pPr lvl="2"/>
            <a:r>
              <a:rPr lang="pt-BR" b="1" dirty="0"/>
              <a:t>S:</a:t>
            </a:r>
            <a:r>
              <a:rPr lang="pt-BR" dirty="0"/>
              <a:t> vértices com distância definitiva</a:t>
            </a:r>
          </a:p>
          <a:p>
            <a:pPr lvl="2"/>
            <a:r>
              <a:rPr lang="pt-BR" b="1" dirty="0"/>
              <a:t>Q:</a:t>
            </a:r>
            <a:r>
              <a:rPr lang="pt-BR" dirty="0"/>
              <a:t> Vértices com distância provisória</a:t>
            </a:r>
          </a:p>
          <a:p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77533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712" y="2382881"/>
            <a:ext cx="4920762" cy="2670802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pt-BR" sz="1800" b="1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pt-BR" sz="1800" b="1" dirty="0">
                <a:latin typeface="Consolas" panose="020B0609020204030204" pitchFamily="49" charset="0"/>
              </a:rPr>
              <a:t>Inicializar</a:t>
            </a:r>
            <a:r>
              <a:rPr lang="pt-BR" sz="1800" dirty="0">
                <a:latin typeface="Consolas" panose="020B0609020204030204" pitchFamily="49" charset="0"/>
              </a:rPr>
              <a:t>(</a:t>
            </a:r>
            <a:r>
              <a:rPr lang="pt-BR" sz="1800" dirty="0" err="1">
                <a:latin typeface="Consolas" panose="020B0609020204030204" pitchFamily="49" charset="0"/>
              </a:rPr>
              <a:t>grafo,verticeInicial</a:t>
            </a:r>
            <a:r>
              <a:rPr lang="pt-BR" sz="18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  para cada v ϵ grafo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	</a:t>
            </a:r>
            <a:r>
              <a:rPr lang="pt-BR" sz="1800" dirty="0" err="1">
                <a:latin typeface="Consolas" panose="020B0609020204030204" pitchFamily="49" charset="0"/>
              </a:rPr>
              <a:t>dis</a:t>
            </a:r>
            <a:r>
              <a:rPr lang="pt-BR" sz="1800" dirty="0">
                <a:latin typeface="Consolas" panose="020B0609020204030204" pitchFamily="49" charset="0"/>
              </a:rPr>
              <a:t>[v] = ∞;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	pai[v] = </a:t>
            </a:r>
            <a:r>
              <a:rPr lang="pt-BR" sz="1800" dirty="0" err="1">
                <a:latin typeface="Consolas" panose="020B0609020204030204" pitchFamily="49" charset="0"/>
              </a:rPr>
              <a:t>null</a:t>
            </a:r>
            <a:r>
              <a:rPr lang="pt-BR" sz="18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  fim para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  </a:t>
            </a:r>
            <a:r>
              <a:rPr lang="pt-BR" sz="1800" dirty="0" err="1">
                <a:latin typeface="Consolas" panose="020B0609020204030204" pitchFamily="49" charset="0"/>
              </a:rPr>
              <a:t>dis</a:t>
            </a:r>
            <a:r>
              <a:rPr lang="pt-BR" sz="1800" dirty="0">
                <a:latin typeface="Consolas" panose="020B0609020204030204" pitchFamily="49" charset="0"/>
              </a:rPr>
              <a:t>[</a:t>
            </a:r>
            <a:r>
              <a:rPr lang="pt-BR" sz="1800" dirty="0" err="1">
                <a:latin typeface="Consolas" panose="020B0609020204030204" pitchFamily="49" charset="0"/>
              </a:rPr>
              <a:t>verticeInicial</a:t>
            </a:r>
            <a:r>
              <a:rPr lang="pt-BR" sz="1800" dirty="0">
                <a:latin typeface="Consolas" panose="020B0609020204030204" pitchFamily="49" charset="0"/>
              </a:rPr>
              <a:t>] = 0;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fim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	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19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B3D7F2F-329F-4796-A3BA-D86F854F32DD}"/>
              </a:ext>
            </a:extLst>
          </p:cNvPr>
          <p:cNvSpPr txBox="1"/>
          <p:nvPr/>
        </p:nvSpPr>
        <p:spPr>
          <a:xfrm>
            <a:off x="6356838" y="2621860"/>
            <a:ext cx="55479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Consolas" panose="020B0609020204030204" pitchFamily="49" charset="0"/>
              </a:rPr>
              <a:t>Relaxamento</a:t>
            </a:r>
            <a:r>
              <a:rPr lang="pt-BR" dirty="0">
                <a:latin typeface="Consolas" panose="020B0609020204030204" pitchFamily="49" charset="0"/>
              </a:rPr>
              <a:t>(u, v, peso)</a:t>
            </a:r>
          </a:p>
          <a:p>
            <a:r>
              <a:rPr lang="pt-BR" dirty="0">
                <a:latin typeface="Consolas" panose="020B0609020204030204" pitchFamily="49" charset="0"/>
              </a:rPr>
              <a:t>  se </a:t>
            </a:r>
            <a:r>
              <a:rPr lang="pt-BR" dirty="0" err="1">
                <a:latin typeface="Consolas" panose="020B0609020204030204" pitchFamily="49" charset="0"/>
              </a:rPr>
              <a:t>dis</a:t>
            </a:r>
            <a:r>
              <a:rPr lang="pt-BR" dirty="0">
                <a:latin typeface="Consolas" panose="020B0609020204030204" pitchFamily="49" charset="0"/>
              </a:rPr>
              <a:t>[v] &gt; (</a:t>
            </a:r>
            <a:r>
              <a:rPr lang="pt-BR" dirty="0" err="1">
                <a:latin typeface="Consolas" panose="020B0609020204030204" pitchFamily="49" charset="0"/>
              </a:rPr>
              <a:t>dis</a:t>
            </a:r>
            <a:r>
              <a:rPr lang="pt-BR" dirty="0">
                <a:latin typeface="Consolas" panose="020B0609020204030204" pitchFamily="49" charset="0"/>
              </a:rPr>
              <a:t>[u] + peso(</a:t>
            </a:r>
            <a:r>
              <a:rPr lang="pt-BR" dirty="0" err="1">
                <a:latin typeface="Consolas" panose="020B0609020204030204" pitchFamily="49" charset="0"/>
              </a:rPr>
              <a:t>u,v</a:t>
            </a:r>
            <a:r>
              <a:rPr lang="pt-BR" dirty="0">
                <a:latin typeface="Consolas" panose="020B0609020204030204" pitchFamily="49" charset="0"/>
              </a:rPr>
              <a:t>)) então</a:t>
            </a:r>
          </a:p>
          <a:p>
            <a:r>
              <a:rPr lang="pt-BR" dirty="0">
                <a:latin typeface="Consolas" panose="020B0609020204030204" pitchFamily="49" charset="0"/>
              </a:rPr>
              <a:t>       </a:t>
            </a:r>
            <a:r>
              <a:rPr lang="pt-BR" dirty="0" err="1">
                <a:latin typeface="Consolas" panose="020B0609020204030204" pitchFamily="49" charset="0"/>
              </a:rPr>
              <a:t>dis</a:t>
            </a:r>
            <a:r>
              <a:rPr lang="pt-BR" dirty="0">
                <a:latin typeface="Consolas" panose="020B0609020204030204" pitchFamily="49" charset="0"/>
              </a:rPr>
              <a:t>[v] = </a:t>
            </a:r>
            <a:r>
              <a:rPr lang="pt-BR" dirty="0" err="1">
                <a:latin typeface="Consolas" panose="020B0609020204030204" pitchFamily="49" charset="0"/>
              </a:rPr>
              <a:t>dis</a:t>
            </a:r>
            <a:r>
              <a:rPr lang="pt-BR" dirty="0">
                <a:latin typeface="Consolas" panose="020B0609020204030204" pitchFamily="49" charset="0"/>
              </a:rPr>
              <a:t>[u] + peso(</a:t>
            </a:r>
            <a:r>
              <a:rPr lang="pt-BR" dirty="0" err="1">
                <a:latin typeface="Consolas" panose="020B0609020204030204" pitchFamily="49" charset="0"/>
              </a:rPr>
              <a:t>u,v</a:t>
            </a:r>
            <a:r>
              <a:rPr lang="pt-BR" dirty="0"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latin typeface="Consolas" panose="020B0609020204030204" pitchFamily="49" charset="0"/>
              </a:rPr>
              <a:t>       pai[v] = u;</a:t>
            </a:r>
          </a:p>
          <a:p>
            <a:r>
              <a:rPr lang="pt-BR" dirty="0">
                <a:latin typeface="Consolas" panose="020B0609020204030204" pitchFamily="49" charset="0"/>
              </a:rPr>
              <a:t>  fim se</a:t>
            </a:r>
          </a:p>
          <a:p>
            <a:r>
              <a:rPr lang="pt-BR" dirty="0">
                <a:latin typeface="Consolas" panose="020B0609020204030204" pitchFamily="49" charset="0"/>
              </a:rPr>
              <a:t>fim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B885529-3786-4B19-8BC4-6251CE51B329}"/>
              </a:ext>
            </a:extLst>
          </p:cNvPr>
          <p:cNvSpPr txBox="1"/>
          <p:nvPr/>
        </p:nvSpPr>
        <p:spPr>
          <a:xfrm>
            <a:off x="4289179" y="5250068"/>
            <a:ext cx="3613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b="1" dirty="0" err="1"/>
              <a:t>dis</a:t>
            </a:r>
            <a:r>
              <a:rPr lang="pt-BR" b="1" dirty="0"/>
              <a:t>[v]:</a:t>
            </a:r>
            <a:r>
              <a:rPr lang="pt-BR" dirty="0"/>
              <a:t> Distância da origem até v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b="1" dirty="0"/>
              <a:t>pai[v]:</a:t>
            </a:r>
            <a:r>
              <a:rPr lang="pt-BR" dirty="0"/>
              <a:t> Vértice pai de v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31666F4-B37F-4630-87E1-10E79E323526}"/>
              </a:ext>
            </a:extLst>
          </p:cNvPr>
          <p:cNvSpPr txBox="1"/>
          <p:nvPr/>
        </p:nvSpPr>
        <p:spPr>
          <a:xfrm>
            <a:off x="4943254" y="1924500"/>
            <a:ext cx="23054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u="sng" dirty="0">
                <a:solidFill>
                  <a:srgbClr val="00B050"/>
                </a:solidFill>
              </a:rPr>
              <a:t>Funções auxiliares</a:t>
            </a:r>
          </a:p>
        </p:txBody>
      </p:sp>
    </p:spTree>
    <p:extLst>
      <p:ext uri="{BB962C8B-B14F-4D97-AF65-F5344CB8AC3E}">
        <p14:creationId xmlns:p14="http://schemas.microsoft.com/office/powerpoint/2010/main" val="248202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Índice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endParaRPr lang="pt-BR" dirty="0"/>
          </a:p>
          <a:p>
            <a:r>
              <a:rPr lang="pt-BR" dirty="0"/>
              <a:t>Caminho mínimo</a:t>
            </a:r>
          </a:p>
          <a:p>
            <a:r>
              <a:rPr lang="pt-BR" dirty="0"/>
              <a:t>Algoritmo de </a:t>
            </a:r>
            <a:r>
              <a:rPr lang="pt-BR" dirty="0" err="1"/>
              <a:t>Dijkstra</a:t>
            </a:r>
            <a:endParaRPr lang="pt-BR" dirty="0"/>
          </a:p>
          <a:p>
            <a:r>
              <a:rPr lang="pt-BR" dirty="0"/>
              <a:t>Aplicações do algoritmo</a:t>
            </a:r>
          </a:p>
          <a:p>
            <a:r>
              <a:rPr lang="pt-BR" dirty="0"/>
              <a:t>Considerações finais</a:t>
            </a:r>
          </a:p>
          <a:p>
            <a:r>
              <a:rPr lang="pt-BR" dirty="0"/>
              <a:t>Referencias Bibliográficas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9131" y="6356350"/>
            <a:ext cx="395653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2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615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712" y="2382881"/>
            <a:ext cx="4920762" cy="2670802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pt-BR" sz="1800" b="1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pt-BR" sz="1800" b="1" dirty="0">
                <a:latin typeface="Consolas" panose="020B0609020204030204" pitchFamily="49" charset="0"/>
              </a:rPr>
              <a:t>Inicializar</a:t>
            </a:r>
            <a:r>
              <a:rPr lang="pt-BR" sz="1800" dirty="0">
                <a:latin typeface="Consolas" panose="020B0609020204030204" pitchFamily="49" charset="0"/>
              </a:rPr>
              <a:t>(</a:t>
            </a:r>
            <a:r>
              <a:rPr lang="pt-BR" sz="1800" dirty="0" err="1">
                <a:latin typeface="Consolas" panose="020B0609020204030204" pitchFamily="49" charset="0"/>
              </a:rPr>
              <a:t>grafo,verticeInicial</a:t>
            </a:r>
            <a:r>
              <a:rPr lang="pt-BR" sz="18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  para cada v ϵ grafo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	</a:t>
            </a:r>
            <a:r>
              <a:rPr lang="pt-BR" sz="1800" dirty="0" err="1">
                <a:latin typeface="Consolas" panose="020B0609020204030204" pitchFamily="49" charset="0"/>
              </a:rPr>
              <a:t>dis</a:t>
            </a:r>
            <a:r>
              <a:rPr lang="pt-BR" sz="1800" dirty="0">
                <a:latin typeface="Consolas" panose="020B0609020204030204" pitchFamily="49" charset="0"/>
              </a:rPr>
              <a:t>[v] = ∞;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	pai[v] = </a:t>
            </a:r>
            <a:r>
              <a:rPr lang="pt-BR" sz="1800" dirty="0" err="1">
                <a:latin typeface="Consolas" panose="020B0609020204030204" pitchFamily="49" charset="0"/>
              </a:rPr>
              <a:t>null</a:t>
            </a:r>
            <a:r>
              <a:rPr lang="pt-BR" sz="18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  fim para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  </a:t>
            </a:r>
            <a:r>
              <a:rPr lang="pt-BR" sz="1800" dirty="0" err="1">
                <a:latin typeface="Consolas" panose="020B0609020204030204" pitchFamily="49" charset="0"/>
              </a:rPr>
              <a:t>dis</a:t>
            </a:r>
            <a:r>
              <a:rPr lang="pt-BR" sz="1800" dirty="0">
                <a:latin typeface="Consolas" panose="020B0609020204030204" pitchFamily="49" charset="0"/>
              </a:rPr>
              <a:t>[</a:t>
            </a:r>
            <a:r>
              <a:rPr lang="pt-BR" sz="1800" dirty="0" err="1">
                <a:latin typeface="Consolas" panose="020B0609020204030204" pitchFamily="49" charset="0"/>
              </a:rPr>
              <a:t>verticeInicial</a:t>
            </a:r>
            <a:r>
              <a:rPr lang="pt-BR" sz="1800" dirty="0">
                <a:latin typeface="Consolas" panose="020B0609020204030204" pitchFamily="49" charset="0"/>
              </a:rPr>
              <a:t>] = 0;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fim</a:t>
            </a:r>
          </a:p>
          <a:p>
            <a:pPr marL="457200" lvl="1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	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20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B3D7F2F-329F-4796-A3BA-D86F854F32DD}"/>
              </a:ext>
            </a:extLst>
          </p:cNvPr>
          <p:cNvSpPr txBox="1"/>
          <p:nvPr/>
        </p:nvSpPr>
        <p:spPr>
          <a:xfrm>
            <a:off x="6356838" y="2621860"/>
            <a:ext cx="55479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Consolas" panose="020B0609020204030204" pitchFamily="49" charset="0"/>
              </a:rPr>
              <a:t>Relaxamento</a:t>
            </a:r>
            <a:r>
              <a:rPr lang="pt-BR" dirty="0">
                <a:latin typeface="Consolas" panose="020B0609020204030204" pitchFamily="49" charset="0"/>
              </a:rPr>
              <a:t>(u, v, peso)</a:t>
            </a:r>
          </a:p>
          <a:p>
            <a:r>
              <a:rPr lang="pt-BR" dirty="0">
                <a:latin typeface="Consolas" panose="020B0609020204030204" pitchFamily="49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Consolas" panose="020B0609020204030204" pitchFamily="49" charset="0"/>
              </a:rPr>
              <a:t>se </a:t>
            </a:r>
            <a:r>
              <a:rPr lang="pt-B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dis</a:t>
            </a:r>
            <a:r>
              <a:rPr lang="pt-BR" b="1" dirty="0">
                <a:solidFill>
                  <a:srgbClr val="FF0000"/>
                </a:solidFill>
                <a:latin typeface="Consolas" panose="020B0609020204030204" pitchFamily="49" charset="0"/>
              </a:rPr>
              <a:t>[v] &gt; (</a:t>
            </a:r>
            <a:r>
              <a:rPr lang="pt-B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dis</a:t>
            </a:r>
            <a:r>
              <a:rPr lang="pt-BR" b="1" dirty="0">
                <a:solidFill>
                  <a:srgbClr val="FF0000"/>
                </a:solidFill>
                <a:latin typeface="Consolas" panose="020B0609020204030204" pitchFamily="49" charset="0"/>
              </a:rPr>
              <a:t>[u] + peso(</a:t>
            </a:r>
            <a:r>
              <a:rPr lang="pt-B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u,v</a:t>
            </a:r>
            <a:r>
              <a:rPr lang="pt-BR" b="1" dirty="0">
                <a:solidFill>
                  <a:srgbClr val="FF0000"/>
                </a:solidFill>
                <a:latin typeface="Consolas" panose="020B0609020204030204" pitchFamily="49" charset="0"/>
              </a:rPr>
              <a:t>)) então</a:t>
            </a:r>
          </a:p>
          <a:p>
            <a:r>
              <a:rPr lang="pt-BR" dirty="0">
                <a:latin typeface="Consolas" panose="020B0609020204030204" pitchFamily="49" charset="0"/>
              </a:rPr>
              <a:t>       </a:t>
            </a:r>
            <a:r>
              <a:rPr lang="pt-BR" dirty="0" err="1">
                <a:latin typeface="Consolas" panose="020B0609020204030204" pitchFamily="49" charset="0"/>
              </a:rPr>
              <a:t>dis</a:t>
            </a:r>
            <a:r>
              <a:rPr lang="pt-BR" dirty="0">
                <a:latin typeface="Consolas" panose="020B0609020204030204" pitchFamily="49" charset="0"/>
              </a:rPr>
              <a:t>[v] = </a:t>
            </a:r>
            <a:r>
              <a:rPr lang="pt-BR" dirty="0" err="1">
                <a:latin typeface="Consolas" panose="020B0609020204030204" pitchFamily="49" charset="0"/>
              </a:rPr>
              <a:t>dis</a:t>
            </a:r>
            <a:r>
              <a:rPr lang="pt-BR" dirty="0">
                <a:latin typeface="Consolas" panose="020B0609020204030204" pitchFamily="49" charset="0"/>
              </a:rPr>
              <a:t>[u] + peso(</a:t>
            </a:r>
            <a:r>
              <a:rPr lang="pt-BR" dirty="0" err="1">
                <a:latin typeface="Consolas" panose="020B0609020204030204" pitchFamily="49" charset="0"/>
              </a:rPr>
              <a:t>u,v</a:t>
            </a:r>
            <a:r>
              <a:rPr lang="pt-BR" dirty="0"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latin typeface="Consolas" panose="020B0609020204030204" pitchFamily="49" charset="0"/>
              </a:rPr>
              <a:t>       pai[v] = u;</a:t>
            </a:r>
          </a:p>
          <a:p>
            <a:r>
              <a:rPr lang="pt-BR" dirty="0">
                <a:latin typeface="Consolas" panose="020B0609020204030204" pitchFamily="49" charset="0"/>
              </a:rPr>
              <a:t>  fim se</a:t>
            </a:r>
          </a:p>
          <a:p>
            <a:r>
              <a:rPr lang="pt-BR" dirty="0">
                <a:latin typeface="Consolas" panose="020B0609020204030204" pitchFamily="49" charset="0"/>
              </a:rPr>
              <a:t>fim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B885529-3786-4B19-8BC4-6251CE51B329}"/>
              </a:ext>
            </a:extLst>
          </p:cNvPr>
          <p:cNvSpPr txBox="1"/>
          <p:nvPr/>
        </p:nvSpPr>
        <p:spPr>
          <a:xfrm>
            <a:off x="4289179" y="5250068"/>
            <a:ext cx="3613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b="1" dirty="0" err="1"/>
              <a:t>dis</a:t>
            </a:r>
            <a:r>
              <a:rPr lang="pt-BR" b="1" dirty="0"/>
              <a:t>[v]:</a:t>
            </a:r>
            <a:r>
              <a:rPr lang="pt-BR" dirty="0"/>
              <a:t> Distância da origem até v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b="1" dirty="0"/>
              <a:t>pai[v]:</a:t>
            </a:r>
            <a:r>
              <a:rPr lang="pt-BR" dirty="0"/>
              <a:t> Vértice pai de v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31666F4-B37F-4630-87E1-10E79E323526}"/>
              </a:ext>
            </a:extLst>
          </p:cNvPr>
          <p:cNvSpPr txBox="1"/>
          <p:nvPr/>
        </p:nvSpPr>
        <p:spPr>
          <a:xfrm>
            <a:off x="4943254" y="1924500"/>
            <a:ext cx="23054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u="sng" dirty="0">
                <a:solidFill>
                  <a:srgbClr val="00B050"/>
                </a:solidFill>
              </a:rPr>
              <a:t>Funções auxiliares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6DAB563-930F-4A6C-9358-069FB3F7D59A}"/>
              </a:ext>
            </a:extLst>
          </p:cNvPr>
          <p:cNvSpPr/>
          <p:nvPr/>
        </p:nvSpPr>
        <p:spPr>
          <a:xfrm>
            <a:off x="6612835" y="2941984"/>
            <a:ext cx="4920762" cy="2872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6D42623E-56BB-4FD1-9B88-D78C43CE2F14}"/>
              </a:ext>
            </a:extLst>
          </p:cNvPr>
          <p:cNvSpPr/>
          <p:nvPr/>
        </p:nvSpPr>
        <p:spPr>
          <a:xfrm>
            <a:off x="10932563" y="3229270"/>
            <a:ext cx="282501" cy="146704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101AF4C-8E74-4A1C-A139-03F79F756E9A}"/>
              </a:ext>
            </a:extLst>
          </p:cNvPr>
          <p:cNvSpPr txBox="1"/>
          <p:nvPr/>
        </p:nvSpPr>
        <p:spPr>
          <a:xfrm>
            <a:off x="9853313" y="4735858"/>
            <a:ext cx="2338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u="sng" dirty="0">
                <a:solidFill>
                  <a:srgbClr val="FF0000"/>
                </a:solidFill>
              </a:rPr>
              <a:t>Verificar se o caminho atual é melhor que o melhor caminho já conhecido!</a:t>
            </a:r>
          </a:p>
        </p:txBody>
      </p:sp>
    </p:spTree>
    <p:extLst>
      <p:ext uri="{BB962C8B-B14F-4D97-AF65-F5344CB8AC3E}">
        <p14:creationId xmlns:p14="http://schemas.microsoft.com/office/powerpoint/2010/main" val="2125639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21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7319875" y="2158520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5844527" y="3541633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8914718" y="3494030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5834191" y="5367093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8916403" y="5317950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7893986" y="2723194"/>
            <a:ext cx="1357039" cy="7708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6180834" y="2723194"/>
            <a:ext cx="1237543" cy="8184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6517140" y="3872412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6170498" y="4203190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6517140" y="3824809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6506804" y="5546716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6408302" y="2820077"/>
            <a:ext cx="1247880" cy="26438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8366769" y="2760780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6418606" y="2827190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7343734" y="56487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9066356" y="4541160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5590655" y="4561475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7760194" y="3857650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6483662" y="476912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6506804" y="5648729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7344724" y="525063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7869043" y="4567367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9251025" y="4155587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6483663" y="3678774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7760193" y="3374166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DF327565-BD5E-4D42-89BE-1FA37189C441}"/>
              </a:ext>
            </a:extLst>
          </p:cNvPr>
          <p:cNvSpPr txBox="1"/>
          <p:nvPr/>
        </p:nvSpPr>
        <p:spPr>
          <a:xfrm>
            <a:off x="975945" y="2321169"/>
            <a:ext cx="48685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u="sng" dirty="0">
                <a:solidFill>
                  <a:srgbClr val="00B050"/>
                </a:solidFill>
              </a:rPr>
              <a:t>Exemplificação do algoritmo de </a:t>
            </a:r>
            <a:r>
              <a:rPr lang="pt-BR" sz="2200" b="1" u="sng" dirty="0" err="1">
                <a:solidFill>
                  <a:srgbClr val="00B050"/>
                </a:solidFill>
              </a:rPr>
              <a:t>Dijkstra</a:t>
            </a:r>
            <a:endParaRPr lang="pt-BR" sz="2200" b="1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494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85383"/>
              </p:ext>
            </p:extLst>
          </p:nvPr>
        </p:nvGraphicFramePr>
        <p:xfrm>
          <a:off x="4397056" y="3130062"/>
          <a:ext cx="3523598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231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22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20251" y="2021897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94362" y="2586571"/>
            <a:ext cx="1270739" cy="781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86571"/>
            <a:ext cx="1323843" cy="829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83454"/>
            <a:ext cx="1334180" cy="26544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64813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3249312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0369457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23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20251" y="1994470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94362" y="2559144"/>
            <a:ext cx="1270739" cy="8088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9144"/>
            <a:ext cx="1323843" cy="8564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6027"/>
            <a:ext cx="1334180" cy="26819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FF677AE6-F5E8-42A5-89CE-C978BC80AAE1}"/>
              </a:ext>
            </a:extLst>
          </p:cNvPr>
          <p:cNvSpPr/>
          <p:nvPr/>
        </p:nvSpPr>
        <p:spPr>
          <a:xfrm rot="10800000">
            <a:off x="11716485" y="3021151"/>
            <a:ext cx="334107" cy="158262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239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3152044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24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FF677AE6-F5E8-42A5-89CE-C978BC80AAE1}"/>
              </a:ext>
            </a:extLst>
          </p:cNvPr>
          <p:cNvSpPr/>
          <p:nvPr/>
        </p:nvSpPr>
        <p:spPr>
          <a:xfrm rot="10800000">
            <a:off x="11597088" y="3248128"/>
            <a:ext cx="467665" cy="337152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345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9418049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25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7"/>
            <a:ext cx="734848" cy="4346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B7950B4F-EDFE-4563-ADD8-831BEDA0E213}"/>
              </a:ext>
            </a:extLst>
          </p:cNvPr>
          <p:cNvSpPr/>
          <p:nvPr/>
        </p:nvSpPr>
        <p:spPr>
          <a:xfrm rot="10800000">
            <a:off x="11645412" y="3808264"/>
            <a:ext cx="419343" cy="312076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747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311373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26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B7950B4F-EDFE-4563-ADD8-831BEDA0E213}"/>
              </a:ext>
            </a:extLst>
          </p:cNvPr>
          <p:cNvSpPr/>
          <p:nvPr/>
        </p:nvSpPr>
        <p:spPr>
          <a:xfrm rot="10800000">
            <a:off x="11645412" y="3808264"/>
            <a:ext cx="419343" cy="312076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948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0904449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27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B7950B4F-EDFE-4563-ADD8-831BEDA0E213}"/>
              </a:ext>
            </a:extLst>
          </p:cNvPr>
          <p:cNvSpPr/>
          <p:nvPr/>
        </p:nvSpPr>
        <p:spPr>
          <a:xfrm rot="10800000">
            <a:off x="11772657" y="4158363"/>
            <a:ext cx="419343" cy="56593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058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5318734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10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28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B7950B4F-EDFE-4563-ADD8-831BEDA0E213}"/>
              </a:ext>
            </a:extLst>
          </p:cNvPr>
          <p:cNvSpPr/>
          <p:nvPr/>
        </p:nvSpPr>
        <p:spPr>
          <a:xfrm rot="10800000">
            <a:off x="11772657" y="4158363"/>
            <a:ext cx="419343" cy="56593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2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2403611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10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29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8698A49D-2F1D-4016-A03E-680E0761D5F0}"/>
              </a:ext>
            </a:extLst>
          </p:cNvPr>
          <p:cNvSpPr/>
          <p:nvPr/>
        </p:nvSpPr>
        <p:spPr>
          <a:xfrm rot="10800000">
            <a:off x="11645412" y="3808264"/>
            <a:ext cx="419343" cy="312076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270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30320" y="3080022"/>
            <a:ext cx="4131358" cy="970450"/>
          </a:xfrm>
        </p:spPr>
        <p:txBody>
          <a:bodyPr/>
          <a:lstStyle/>
          <a:p>
            <a:r>
              <a:rPr lang="pt-BR" b="1" dirty="0"/>
              <a:t>Caminho Mínimo</a:t>
            </a:r>
          </a:p>
        </p:txBody>
      </p:sp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9131" y="6356350"/>
            <a:ext cx="395653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3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21A9F9B-1CD6-4EB3-8DA1-C73EFA2DB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4050472"/>
            <a:ext cx="91440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977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895159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10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30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8698A49D-2F1D-4016-A03E-680E0761D5F0}"/>
              </a:ext>
            </a:extLst>
          </p:cNvPr>
          <p:cNvSpPr/>
          <p:nvPr/>
        </p:nvSpPr>
        <p:spPr>
          <a:xfrm rot="10800000">
            <a:off x="11645412" y="3808264"/>
            <a:ext cx="419343" cy="312076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874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9428872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10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∞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31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3D0DC00C-3420-4AE9-9D45-F564BA112B39}"/>
              </a:ext>
            </a:extLst>
          </p:cNvPr>
          <p:cNvSpPr/>
          <p:nvPr/>
        </p:nvSpPr>
        <p:spPr>
          <a:xfrm rot="10800000">
            <a:off x="11772657" y="4158363"/>
            <a:ext cx="419343" cy="56593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3680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6581405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8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14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32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3D0DC00C-3420-4AE9-9D45-F564BA112B39}"/>
              </a:ext>
            </a:extLst>
          </p:cNvPr>
          <p:cNvSpPr/>
          <p:nvPr/>
        </p:nvSpPr>
        <p:spPr>
          <a:xfrm rot="10800000">
            <a:off x="11772657" y="4158363"/>
            <a:ext cx="419343" cy="56593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6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510630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8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14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33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CDAD5548-9F51-4F47-B4BA-A120CFEE178C}"/>
              </a:ext>
            </a:extLst>
          </p:cNvPr>
          <p:cNvSpPr/>
          <p:nvPr/>
        </p:nvSpPr>
        <p:spPr>
          <a:xfrm rot="10800000">
            <a:off x="11645412" y="3808264"/>
            <a:ext cx="419343" cy="312076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86272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702597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8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14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34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CDAD5548-9F51-4F47-B4BA-A120CFEE178C}"/>
              </a:ext>
            </a:extLst>
          </p:cNvPr>
          <p:cNvSpPr/>
          <p:nvPr/>
        </p:nvSpPr>
        <p:spPr>
          <a:xfrm rot="10800000">
            <a:off x="11645412" y="3808264"/>
            <a:ext cx="419343" cy="312076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3747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800788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8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14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35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714A439B-2952-4CD6-BD86-7C850504B7AA}"/>
              </a:ext>
            </a:extLst>
          </p:cNvPr>
          <p:cNvSpPr/>
          <p:nvPr/>
        </p:nvSpPr>
        <p:spPr>
          <a:xfrm rot="10800000">
            <a:off x="11772657" y="4158363"/>
            <a:ext cx="419343" cy="56593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6472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091290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8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13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36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714A439B-2952-4CD6-BD86-7C850504B7AA}"/>
              </a:ext>
            </a:extLst>
          </p:cNvPr>
          <p:cNvSpPr/>
          <p:nvPr/>
        </p:nvSpPr>
        <p:spPr>
          <a:xfrm rot="10800000">
            <a:off x="11772657" y="4158363"/>
            <a:ext cx="419343" cy="56593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4989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5471599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8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13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37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51145B34-6CC9-4DED-A039-E1735EAE0AA5}"/>
              </a:ext>
            </a:extLst>
          </p:cNvPr>
          <p:cNvSpPr/>
          <p:nvPr/>
        </p:nvSpPr>
        <p:spPr>
          <a:xfrm rot="10800000">
            <a:off x="11645412" y="3808264"/>
            <a:ext cx="419343" cy="312076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0394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819060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8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13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38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51145B34-6CC9-4DED-A039-E1735EAE0AA5}"/>
              </a:ext>
            </a:extLst>
          </p:cNvPr>
          <p:cNvSpPr/>
          <p:nvPr/>
        </p:nvSpPr>
        <p:spPr>
          <a:xfrm rot="10800000">
            <a:off x="11645412" y="3808264"/>
            <a:ext cx="419343" cy="312076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9175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8466636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8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13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39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8C84841A-DBFD-4663-93CB-D825D74C8A3F}"/>
              </a:ext>
            </a:extLst>
          </p:cNvPr>
          <p:cNvSpPr/>
          <p:nvPr/>
        </p:nvSpPr>
        <p:spPr>
          <a:xfrm rot="10800000">
            <a:off x="11772657" y="4158363"/>
            <a:ext cx="419343" cy="56593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2737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Caminho Mínimo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/>
              <a:t>Um motorista deseja sair de São Paulo e ir ao Rio de Janeiro</a:t>
            </a:r>
          </a:p>
          <a:p>
            <a:pPr lvl="1"/>
            <a:r>
              <a:rPr lang="pt-BR" dirty="0"/>
              <a:t>Qual é o caminho mais curto entre essas duas cidades?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9131" y="6356350"/>
            <a:ext cx="395653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4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080B53-20FB-4B2B-95C1-91145D8D7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381" y="2891583"/>
            <a:ext cx="9399236" cy="282727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8A6FFCD-EC74-4AA0-8A8C-3C80C762778C}"/>
              </a:ext>
            </a:extLst>
          </p:cNvPr>
          <p:cNvSpPr txBox="1"/>
          <p:nvPr/>
        </p:nvSpPr>
        <p:spPr>
          <a:xfrm>
            <a:off x="3255860" y="5793405"/>
            <a:ext cx="5680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Figura 1:</a:t>
            </a:r>
            <a:r>
              <a:rPr lang="pt-BR" sz="1400" dirty="0"/>
              <a:t> Caminho de São Paulo até o Rio de Janeiro – Fonte: Google Maps</a:t>
            </a:r>
          </a:p>
        </p:txBody>
      </p:sp>
    </p:spTree>
    <p:extLst>
      <p:ext uri="{BB962C8B-B14F-4D97-AF65-F5344CB8AC3E}">
        <p14:creationId xmlns:p14="http://schemas.microsoft.com/office/powerpoint/2010/main" val="12637422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9592879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8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9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40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8C84841A-DBFD-4663-93CB-D825D74C8A3F}"/>
              </a:ext>
            </a:extLst>
          </p:cNvPr>
          <p:cNvSpPr/>
          <p:nvPr/>
        </p:nvSpPr>
        <p:spPr>
          <a:xfrm rot="10800000">
            <a:off x="11772657" y="4158363"/>
            <a:ext cx="419343" cy="56593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9010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9052669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8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9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41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70C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A5B9659A-36E8-4EFB-8A9C-7C263435A908}"/>
              </a:ext>
            </a:extLst>
          </p:cNvPr>
          <p:cNvSpPr/>
          <p:nvPr/>
        </p:nvSpPr>
        <p:spPr>
          <a:xfrm rot="10800000">
            <a:off x="11645412" y="3808264"/>
            <a:ext cx="419343" cy="312076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0806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650843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8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9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42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pPr algn="r"/>
            <a:r>
              <a:rPr lang="pt-BR" dirty="0"/>
              <a:t>Programa de Pós-Graduação em Ciência da Computação (PPGCC) - Estrutura de dados - Algoritmo de </a:t>
            </a:r>
            <a:r>
              <a:rPr lang="pt-BR" dirty="0" err="1"/>
              <a:t>Dijkstra</a:t>
            </a:r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A5B9659A-36E8-4EFB-8A9C-7C263435A908}"/>
              </a:ext>
            </a:extLst>
          </p:cNvPr>
          <p:cNvSpPr/>
          <p:nvPr/>
        </p:nvSpPr>
        <p:spPr>
          <a:xfrm rot="10800000">
            <a:off x="11645412" y="3808264"/>
            <a:ext cx="419343" cy="312076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2755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1641412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8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9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43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D8CD00F6-9438-45E6-AC62-F60527D7BE37}"/>
              </a:ext>
            </a:extLst>
          </p:cNvPr>
          <p:cNvSpPr/>
          <p:nvPr/>
        </p:nvSpPr>
        <p:spPr>
          <a:xfrm rot="10800000">
            <a:off x="11772657" y="4158363"/>
            <a:ext cx="419343" cy="56593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6367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790426"/>
              </p:ext>
            </p:extLst>
          </p:nvPr>
        </p:nvGraphicFramePr>
        <p:xfrm>
          <a:off x="4397056" y="3130062"/>
          <a:ext cx="351353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8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9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462748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2703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44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83AF29-2D67-4611-B86A-6CCFBECC0E8F}"/>
              </a:ext>
            </a:extLst>
          </p:cNvPr>
          <p:cNvSpPr txBox="1"/>
          <p:nvPr/>
        </p:nvSpPr>
        <p:spPr>
          <a:xfrm>
            <a:off x="8295437" y="2754076"/>
            <a:ext cx="37693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 err="1">
                <a:latin typeface="Consolas" panose="020B0609020204030204" pitchFamily="49" charset="0"/>
              </a:rPr>
              <a:t>Dijkstra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grafo,peso,verticeInicial</a:t>
            </a:r>
            <a:r>
              <a:rPr lang="pt-BR" sz="13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300" b="1" dirty="0">
                <a:latin typeface="Consolas" panose="020B0609020204030204" pitchFamily="49" charset="0"/>
              </a:rPr>
              <a:t>  Inicializar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grafo,verticeInicial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S = {};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Q = grafo-&gt;</a:t>
            </a:r>
            <a:r>
              <a:rPr lang="pt-BR" sz="1300" dirty="0" err="1">
                <a:latin typeface="Consolas" panose="020B0609020204030204" pitchFamily="49" charset="0"/>
              </a:rPr>
              <a:t>getVertices</a:t>
            </a:r>
            <a:r>
              <a:rPr lang="pt-BR" sz="13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Enquanto Q != vazio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u = </a:t>
            </a:r>
            <a:r>
              <a:rPr lang="pt-BR" sz="1300" b="1" dirty="0" err="1">
                <a:latin typeface="Consolas" panose="020B0609020204030204" pitchFamily="49" charset="0"/>
              </a:rPr>
              <a:t>ExtrairMinimo</a:t>
            </a:r>
            <a:r>
              <a:rPr lang="pt-BR" sz="1300" dirty="0">
                <a:latin typeface="Consolas" panose="020B0609020204030204" pitchFamily="49" charset="0"/>
              </a:rPr>
              <a:t>(Q);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S += u;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para cada v ϵ </a:t>
            </a:r>
            <a:r>
              <a:rPr lang="pt-BR" sz="1300" dirty="0" err="1">
                <a:latin typeface="Consolas" panose="020B0609020204030204" pitchFamily="49" charset="0"/>
              </a:rPr>
              <a:t>Adj</a:t>
            </a:r>
            <a:r>
              <a:rPr lang="pt-BR" sz="1300" dirty="0">
                <a:latin typeface="Consolas" panose="020B0609020204030204" pitchFamily="49" charset="0"/>
              </a:rPr>
              <a:t>(u)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   </a:t>
            </a:r>
            <a:r>
              <a:rPr lang="pt-BR" sz="1300" b="1" dirty="0">
                <a:latin typeface="Consolas" panose="020B0609020204030204" pitchFamily="49" charset="0"/>
              </a:rPr>
              <a:t>Relaxamento</a:t>
            </a:r>
            <a:r>
              <a:rPr lang="pt-BR" sz="1300" dirty="0">
                <a:latin typeface="Consolas" panose="020B0609020204030204" pitchFamily="49" charset="0"/>
              </a:rPr>
              <a:t>(</a:t>
            </a:r>
            <a:r>
              <a:rPr lang="pt-BR" sz="1300" dirty="0" err="1">
                <a:latin typeface="Consolas" panose="020B0609020204030204" pitchFamily="49" charset="0"/>
              </a:rPr>
              <a:t>u,v,peso</a:t>
            </a:r>
            <a:r>
              <a:rPr lang="pt-BR" sz="13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	  fim para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   fim enquanto</a:t>
            </a:r>
          </a:p>
          <a:p>
            <a:r>
              <a:rPr lang="pt-BR" sz="1300" dirty="0">
                <a:latin typeface="Consolas" panose="020B0609020204030204" pitchFamily="49" charset="0"/>
              </a:rPr>
              <a:t>fim</a:t>
            </a:r>
            <a:endParaRPr lang="pt-BR" sz="1300" dirty="0"/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5BB37EA2-4797-4FCF-BEF3-5FC92383193B}"/>
              </a:ext>
            </a:extLst>
          </p:cNvPr>
          <p:cNvSpPr/>
          <p:nvPr/>
        </p:nvSpPr>
        <p:spPr>
          <a:xfrm rot="10800000">
            <a:off x="11631248" y="3585280"/>
            <a:ext cx="419343" cy="234448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9007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495382"/>
              </p:ext>
            </p:extLst>
          </p:nvPr>
        </p:nvGraphicFramePr>
        <p:xfrm>
          <a:off x="4397056" y="3130062"/>
          <a:ext cx="35135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8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9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45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802077" y="198976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258603" y="341559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3328794" y="3367992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248267" y="524105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30479" y="5191912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86CB57-A2F7-458A-BE5B-8DA0D1B6B765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2376188" y="2554439"/>
            <a:ext cx="1288913" cy="81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594910" y="2554439"/>
            <a:ext cx="1305669" cy="86115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33B0DAE-9C85-4756-9798-C9E4F42D6A4E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>
            <a:off x="931216" y="3746374"/>
            <a:ext cx="2497765" cy="1542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84574" y="4077152"/>
            <a:ext cx="10336" cy="116390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931216" y="3698771"/>
            <a:ext cx="2397578" cy="4760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D2B7940-FEFF-4F12-968F-961FD586241D}"/>
              </a:ext>
            </a:extLst>
          </p:cNvPr>
          <p:cNvCxnSpPr>
            <a:cxnSpLocks/>
          </p:cNvCxnSpPr>
          <p:nvPr/>
        </p:nvCxnSpPr>
        <p:spPr>
          <a:xfrm flipH="1">
            <a:off x="920880" y="5420678"/>
            <a:ext cx="2407915" cy="11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82C2956-35B0-4CDD-A67D-456AB707E2E2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22378" y="2651322"/>
            <a:ext cx="1316006" cy="268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0E23A47-3115-48FC-B125-CB0EB44B8EB3}"/>
              </a:ext>
            </a:extLst>
          </p:cNvPr>
          <p:cNvSpPr/>
          <p:nvPr/>
        </p:nvSpPr>
        <p:spPr>
          <a:xfrm>
            <a:off x="2780845" y="263474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832682" y="270115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2927DCC-642A-4A85-98DC-DA18236B11D1}"/>
              </a:ext>
            </a:extLst>
          </p:cNvPr>
          <p:cNvSpPr/>
          <p:nvPr/>
        </p:nvSpPr>
        <p:spPr>
          <a:xfrm>
            <a:off x="1757810" y="552269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432729" y="441639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104160" y="440454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499583-F5E6-4D18-90A6-A3A3231AEE2D}"/>
              </a:ext>
            </a:extLst>
          </p:cNvPr>
          <p:cNvSpPr/>
          <p:nvPr/>
        </p:nvSpPr>
        <p:spPr>
          <a:xfrm>
            <a:off x="897738" y="4643083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E842B6-CF67-4E3B-A0A1-4B897F90CDE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20880" y="5522691"/>
            <a:ext cx="2409599" cy="491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56A00D-104C-4D92-BB69-C117D40137AF}"/>
              </a:ext>
            </a:extLst>
          </p:cNvPr>
          <p:cNvSpPr/>
          <p:nvPr/>
        </p:nvSpPr>
        <p:spPr>
          <a:xfrm>
            <a:off x="1758800" y="512460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6C91E4A-8C8E-4040-9A50-13A8C707E610}"/>
              </a:ext>
            </a:extLst>
          </p:cNvPr>
          <p:cNvSpPr/>
          <p:nvPr/>
        </p:nvSpPr>
        <p:spPr>
          <a:xfrm>
            <a:off x="2283119" y="4441329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665101" y="4029549"/>
            <a:ext cx="1685" cy="116236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DC2A326-FE22-465B-BD50-A3248C9CE72C}"/>
              </a:ext>
            </a:extLst>
          </p:cNvPr>
          <p:cNvCxnSpPr>
            <a:cxnSpLocks/>
          </p:cNvCxnSpPr>
          <p:nvPr/>
        </p:nvCxnSpPr>
        <p:spPr>
          <a:xfrm flipH="1">
            <a:off x="897739" y="3552736"/>
            <a:ext cx="2431055" cy="32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9C8CFD0-542D-42B2-A8E1-676DF4E0E34D}"/>
              </a:ext>
            </a:extLst>
          </p:cNvPr>
          <p:cNvSpPr/>
          <p:nvPr/>
        </p:nvSpPr>
        <p:spPr>
          <a:xfrm>
            <a:off x="2174269" y="3248128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B7A41C7-E7EB-4AA9-9ABD-D25E4A1ED34F}"/>
              </a:ext>
            </a:extLst>
          </p:cNvPr>
          <p:cNvSpPr txBox="1"/>
          <p:nvPr/>
        </p:nvSpPr>
        <p:spPr>
          <a:xfrm>
            <a:off x="8543653" y="1870971"/>
            <a:ext cx="354161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Caminho A para B?</a:t>
            </a:r>
          </a:p>
          <a:p>
            <a:r>
              <a:rPr lang="pt-BR" dirty="0">
                <a:solidFill>
                  <a:srgbClr val="00B050"/>
                </a:solidFill>
              </a:rPr>
              <a:t>	A → B</a:t>
            </a:r>
          </a:p>
          <a:p>
            <a:r>
              <a:rPr lang="pt-BR" dirty="0"/>
              <a:t>	</a:t>
            </a:r>
            <a:r>
              <a:rPr lang="pt-BR" u="sng" dirty="0"/>
              <a:t>Custo: 5</a:t>
            </a:r>
          </a:p>
          <a:p>
            <a:endParaRPr lang="pt-BR" u="sng" dirty="0"/>
          </a:p>
          <a:p>
            <a:r>
              <a:rPr lang="pt-BR" b="1" dirty="0"/>
              <a:t>Caminho A para C?</a:t>
            </a:r>
          </a:p>
          <a:p>
            <a:r>
              <a:rPr lang="pt-BR" dirty="0">
                <a:solidFill>
                  <a:srgbClr val="00B050"/>
                </a:solidFill>
              </a:rPr>
              <a:t>	A → B → C</a:t>
            </a:r>
          </a:p>
          <a:p>
            <a:r>
              <a:rPr lang="pt-BR" dirty="0"/>
              <a:t>	</a:t>
            </a:r>
            <a:r>
              <a:rPr lang="pt-BR" u="sng" dirty="0"/>
              <a:t>Custo: 8</a:t>
            </a:r>
          </a:p>
          <a:p>
            <a:endParaRPr lang="pt-BR" u="sng" dirty="0"/>
          </a:p>
          <a:p>
            <a:r>
              <a:rPr lang="pt-BR" b="1" dirty="0"/>
              <a:t>Caminho A para D?</a:t>
            </a:r>
          </a:p>
          <a:p>
            <a:r>
              <a:rPr lang="pt-BR" dirty="0">
                <a:solidFill>
                  <a:srgbClr val="00B050"/>
                </a:solidFill>
              </a:rPr>
              <a:t>	A → B → D</a:t>
            </a:r>
          </a:p>
          <a:p>
            <a:r>
              <a:rPr lang="pt-BR" dirty="0"/>
              <a:t>	</a:t>
            </a:r>
            <a:r>
              <a:rPr lang="pt-BR" u="sng" dirty="0"/>
              <a:t>Custo: 7</a:t>
            </a:r>
          </a:p>
          <a:p>
            <a:endParaRPr lang="pt-BR" u="sng" dirty="0"/>
          </a:p>
          <a:p>
            <a:r>
              <a:rPr lang="pt-BR" b="1" dirty="0"/>
              <a:t>Caminho A para E?</a:t>
            </a:r>
          </a:p>
          <a:p>
            <a:r>
              <a:rPr lang="pt-BR" dirty="0">
                <a:solidFill>
                  <a:srgbClr val="00B050"/>
                </a:solidFill>
              </a:rPr>
              <a:t>	A → B → C → E</a:t>
            </a:r>
          </a:p>
          <a:p>
            <a:r>
              <a:rPr lang="pt-BR" dirty="0"/>
              <a:t>	</a:t>
            </a:r>
            <a:r>
              <a:rPr lang="pt-BR" u="sng" dirty="0"/>
              <a:t>Custo: 9</a:t>
            </a:r>
          </a:p>
        </p:txBody>
      </p:sp>
    </p:spTree>
    <p:extLst>
      <p:ext uri="{BB962C8B-B14F-4D97-AF65-F5344CB8AC3E}">
        <p14:creationId xmlns:p14="http://schemas.microsoft.com/office/powerpoint/2010/main" val="42879698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E7C50DBA-E4C6-4970-954F-A5F6DE0B442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97056" y="3130062"/>
          <a:ext cx="35135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70">
                  <a:extLst>
                    <a:ext uri="{9D8B030D-6E8A-4147-A177-3AD203B41FA5}">
                      <a16:colId xmlns:a16="http://schemas.microsoft.com/office/drawing/2014/main" val="1009962384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4141934667"/>
                    </a:ext>
                  </a:extLst>
                </a:gridCol>
                <a:gridCol w="553916">
                  <a:extLst>
                    <a:ext uri="{9D8B030D-6E8A-4147-A177-3AD203B41FA5}">
                      <a16:colId xmlns:a16="http://schemas.microsoft.com/office/drawing/2014/main" val="4037738198"/>
                    </a:ext>
                  </a:extLst>
                </a:gridCol>
                <a:gridCol w="545123">
                  <a:extLst>
                    <a:ext uri="{9D8B030D-6E8A-4147-A177-3AD203B41FA5}">
                      <a16:colId xmlns:a16="http://schemas.microsoft.com/office/drawing/2014/main" val="853824618"/>
                    </a:ext>
                  </a:extLst>
                </a:gridCol>
                <a:gridCol w="553915">
                  <a:extLst>
                    <a:ext uri="{9D8B030D-6E8A-4147-A177-3AD203B41FA5}">
                      <a16:colId xmlns:a16="http://schemas.microsoft.com/office/drawing/2014/main" val="2403474530"/>
                    </a:ext>
                  </a:extLst>
                </a:gridCol>
                <a:gridCol w="594290">
                  <a:extLst>
                    <a:ext uri="{9D8B030D-6E8A-4147-A177-3AD203B41FA5}">
                      <a16:colId xmlns:a16="http://schemas.microsoft.com/office/drawing/2014/main" val="1833175377"/>
                    </a:ext>
                  </a:extLst>
                </a:gridCol>
              </a:tblGrid>
              <a:tr h="3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200" b="1" dirty="0"/>
                        <a:t>Vértices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63507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Dis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8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Consolas" panose="020B0609020204030204" pitchFamily="49" charset="0"/>
                        </a:rPr>
                        <a:t>9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4851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478351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46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A51D97-1AB4-4818-96C8-8A611BBC6E31}"/>
              </a:ext>
            </a:extLst>
          </p:cNvPr>
          <p:cNvSpPr/>
          <p:nvPr/>
        </p:nvSpPr>
        <p:spPr>
          <a:xfrm>
            <a:off x="1541210" y="1849835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30819A-7E2D-44AB-A0C5-ADDDC6616754}"/>
              </a:ext>
            </a:extLst>
          </p:cNvPr>
          <p:cNvSpPr/>
          <p:nvPr/>
        </p:nvSpPr>
        <p:spPr>
          <a:xfrm>
            <a:off x="1541210" y="3226951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B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CDAFBC-F58E-468D-B833-BC408A9071ED}"/>
              </a:ext>
            </a:extLst>
          </p:cNvPr>
          <p:cNvSpPr/>
          <p:nvPr/>
        </p:nvSpPr>
        <p:spPr>
          <a:xfrm>
            <a:off x="2443586" y="4274228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2DEC8D-161E-4DAD-BF55-CF091CB732A9}"/>
              </a:ext>
            </a:extLst>
          </p:cNvPr>
          <p:cNvSpPr/>
          <p:nvPr/>
        </p:nvSpPr>
        <p:spPr>
          <a:xfrm>
            <a:off x="664708" y="4292894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B21991-FBBC-4AC2-A2C6-907E629CCC51}"/>
              </a:ext>
            </a:extLst>
          </p:cNvPr>
          <p:cNvSpPr/>
          <p:nvPr/>
        </p:nvSpPr>
        <p:spPr>
          <a:xfrm>
            <a:off x="3312041" y="5314504"/>
            <a:ext cx="672613" cy="661557"/>
          </a:xfrm>
          <a:prstGeom prst="ellipse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F485B81-2B74-439F-B11F-44359988295B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1877517" y="2511392"/>
            <a:ext cx="0" cy="71555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4CAF75E-C613-4B96-A021-149BA70BED88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 flipH="1">
            <a:off x="1001015" y="3791625"/>
            <a:ext cx="638697" cy="50126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E9119C5-91B6-4A98-805D-9C6FC1187B58}"/>
              </a:ext>
            </a:extLst>
          </p:cNvPr>
          <p:cNvCxnSpPr>
            <a:cxnSpLocks/>
            <a:stCxn id="11" idx="5"/>
            <a:endCxn id="12" idx="0"/>
          </p:cNvCxnSpPr>
          <p:nvPr/>
        </p:nvCxnSpPr>
        <p:spPr>
          <a:xfrm>
            <a:off x="2115321" y="3791625"/>
            <a:ext cx="664572" cy="48260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 51">
            <a:extLst>
              <a:ext uri="{FF2B5EF4-FFF2-40B4-BE49-F238E27FC236}">
                <a16:creationId xmlns:a16="http://schemas.microsoft.com/office/drawing/2014/main" id="{233DFC80-DE15-459C-998F-BA23F22A9923}"/>
              </a:ext>
            </a:extLst>
          </p:cNvPr>
          <p:cNvSpPr/>
          <p:nvPr/>
        </p:nvSpPr>
        <p:spPr>
          <a:xfrm>
            <a:off x="1412496" y="2673594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D5B7FA3-FFB9-4F86-B72A-514AAB79ACE5}"/>
              </a:ext>
            </a:extLst>
          </p:cNvPr>
          <p:cNvSpPr/>
          <p:nvPr/>
        </p:nvSpPr>
        <p:spPr>
          <a:xfrm>
            <a:off x="3049672" y="4739551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BC22A10-13FA-47E9-846E-EE3DE5642B84}"/>
              </a:ext>
            </a:extLst>
          </p:cNvPr>
          <p:cNvSpPr/>
          <p:nvPr/>
        </p:nvSpPr>
        <p:spPr>
          <a:xfrm>
            <a:off x="960367" y="3657477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11F32A2-F2AD-4B0A-B6FE-B26DA2EAF185}"/>
              </a:ext>
            </a:extLst>
          </p:cNvPr>
          <p:cNvSpPr/>
          <p:nvPr/>
        </p:nvSpPr>
        <p:spPr>
          <a:xfrm>
            <a:off x="2174270" y="3731612"/>
            <a:ext cx="699587" cy="33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0918691-E943-4607-83D2-07105A58D3DD}"/>
              </a:ext>
            </a:extLst>
          </p:cNvPr>
          <p:cNvCxnSpPr>
            <a:cxnSpLocks/>
            <a:stCxn id="12" idx="5"/>
            <a:endCxn id="14" idx="0"/>
          </p:cNvCxnSpPr>
          <p:nvPr/>
        </p:nvCxnSpPr>
        <p:spPr>
          <a:xfrm>
            <a:off x="3017697" y="4838902"/>
            <a:ext cx="630651" cy="47560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5B7A41C7-E7EB-4AA9-9ABD-D25E4A1ED34F}"/>
              </a:ext>
            </a:extLst>
          </p:cNvPr>
          <p:cNvSpPr txBox="1"/>
          <p:nvPr/>
        </p:nvSpPr>
        <p:spPr>
          <a:xfrm>
            <a:off x="8543653" y="1870971"/>
            <a:ext cx="354161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Caminho A para B?</a:t>
            </a:r>
          </a:p>
          <a:p>
            <a:r>
              <a:rPr lang="pt-BR" dirty="0">
                <a:solidFill>
                  <a:srgbClr val="00B050"/>
                </a:solidFill>
              </a:rPr>
              <a:t>	A → B</a:t>
            </a:r>
          </a:p>
          <a:p>
            <a:r>
              <a:rPr lang="pt-BR" dirty="0"/>
              <a:t>	</a:t>
            </a:r>
            <a:r>
              <a:rPr lang="pt-BR" u="sng" dirty="0"/>
              <a:t>Custo: 5</a:t>
            </a:r>
          </a:p>
          <a:p>
            <a:endParaRPr lang="pt-BR" u="sng" dirty="0"/>
          </a:p>
          <a:p>
            <a:r>
              <a:rPr lang="pt-BR" b="1" dirty="0"/>
              <a:t>Caminho A para C?</a:t>
            </a:r>
          </a:p>
          <a:p>
            <a:r>
              <a:rPr lang="pt-BR" dirty="0">
                <a:solidFill>
                  <a:srgbClr val="00B050"/>
                </a:solidFill>
              </a:rPr>
              <a:t>	A → B → C</a:t>
            </a:r>
          </a:p>
          <a:p>
            <a:r>
              <a:rPr lang="pt-BR" dirty="0"/>
              <a:t>	</a:t>
            </a:r>
            <a:r>
              <a:rPr lang="pt-BR" u="sng" dirty="0"/>
              <a:t>Custo: 8</a:t>
            </a:r>
          </a:p>
          <a:p>
            <a:endParaRPr lang="pt-BR" u="sng" dirty="0"/>
          </a:p>
          <a:p>
            <a:r>
              <a:rPr lang="pt-BR" b="1" dirty="0"/>
              <a:t>Caminho A para D?</a:t>
            </a:r>
          </a:p>
          <a:p>
            <a:r>
              <a:rPr lang="pt-BR" dirty="0">
                <a:solidFill>
                  <a:srgbClr val="00B050"/>
                </a:solidFill>
              </a:rPr>
              <a:t>	A → B → D</a:t>
            </a:r>
          </a:p>
          <a:p>
            <a:r>
              <a:rPr lang="pt-BR" dirty="0"/>
              <a:t>	</a:t>
            </a:r>
            <a:r>
              <a:rPr lang="pt-BR" u="sng" dirty="0"/>
              <a:t>Custo: 7</a:t>
            </a:r>
          </a:p>
          <a:p>
            <a:endParaRPr lang="pt-BR" u="sng" dirty="0"/>
          </a:p>
          <a:p>
            <a:r>
              <a:rPr lang="pt-BR" b="1" dirty="0"/>
              <a:t>Caminho A para E?</a:t>
            </a:r>
          </a:p>
          <a:p>
            <a:r>
              <a:rPr lang="pt-BR" dirty="0">
                <a:solidFill>
                  <a:srgbClr val="00B050"/>
                </a:solidFill>
              </a:rPr>
              <a:t>	A → B → C → E</a:t>
            </a:r>
          </a:p>
          <a:p>
            <a:r>
              <a:rPr lang="pt-BR" dirty="0"/>
              <a:t>	</a:t>
            </a:r>
            <a:r>
              <a:rPr lang="pt-BR" u="sng" dirty="0"/>
              <a:t>Custo: 9</a:t>
            </a:r>
          </a:p>
        </p:txBody>
      </p:sp>
    </p:spTree>
    <p:extLst>
      <p:ext uri="{BB962C8B-B14F-4D97-AF65-F5344CB8AC3E}">
        <p14:creationId xmlns:p14="http://schemas.microsoft.com/office/powerpoint/2010/main" val="40564296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Algoritmo de </a:t>
            </a:r>
            <a:r>
              <a:rPr lang="pt-BR" b="1" dirty="0" err="1"/>
              <a:t>Dijkstra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3613"/>
                <a:ext cx="10515600" cy="4351338"/>
              </a:xfrm>
            </p:spPr>
            <p:txBody>
              <a:bodyPr/>
              <a:lstStyle/>
              <a:p>
                <a:endParaRPr lang="pt-BR" dirty="0"/>
              </a:p>
              <a:p>
                <a:r>
                  <a:rPr lang="pt-BR" dirty="0"/>
                  <a:t>Complexidade do algoritmo:</a:t>
                </a:r>
              </a:p>
              <a:p>
                <a:pPr lvl="1"/>
                <a:r>
                  <a:rPr lang="pt-BR" u="sng" dirty="0">
                    <a:solidFill>
                      <a:srgbClr val="FF0000"/>
                    </a:solidFill>
                  </a:rPr>
                  <a:t>Depende da função de como extrair o mínimo!!!</a:t>
                </a:r>
              </a:p>
              <a:p>
                <a:pPr lvl="1"/>
                <a:endParaRPr lang="pt-BR" u="sng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pt-BR" u="sng" dirty="0"/>
                  <a:t>Abordagem 1:</a:t>
                </a:r>
              </a:p>
              <a:p>
                <a:pPr lvl="3"/>
                <a:r>
                  <a:rPr lang="pt-BR" dirty="0"/>
                  <a:t>Busca sequencial</a:t>
                </a:r>
              </a:p>
              <a:p>
                <a:pPr lvl="3"/>
                <a:r>
                  <a:rPr lang="pt-BR" dirty="0"/>
                  <a:t>Custo quadrático: Número de Vértices X busca sequencial: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1371600" lvl="3" indent="0">
                  <a:buNone/>
                </a:pPr>
                <a:endParaRPr lang="pt-BR" dirty="0"/>
              </a:p>
              <a:p>
                <a:pPr lvl="2"/>
                <a:r>
                  <a:rPr lang="pt-BR" u="sng" dirty="0"/>
                  <a:t>Abordagem 2:</a:t>
                </a:r>
              </a:p>
              <a:p>
                <a:pPr lvl="3"/>
                <a:r>
                  <a:rPr lang="pt-BR" dirty="0"/>
                  <a:t>Estrutura de </a:t>
                </a:r>
                <a:r>
                  <a:rPr lang="pt-BR" dirty="0" err="1"/>
                  <a:t>Heap</a:t>
                </a:r>
                <a:r>
                  <a:rPr lang="pt-BR" dirty="0"/>
                  <a:t> – Fila de prioridade utilizando </a:t>
                </a:r>
                <a:r>
                  <a:rPr lang="pt-BR" dirty="0" err="1"/>
                  <a:t>Heap</a:t>
                </a:r>
                <a:r>
                  <a:rPr lang="pt-BR" dirty="0"/>
                  <a:t>.</a:t>
                </a:r>
              </a:p>
              <a:p>
                <a:pPr lvl="3"/>
                <a:r>
                  <a:rPr lang="pt-BR" dirty="0"/>
                  <a:t>Custo logaritmo: Número de vértices X complexidade </a:t>
                </a:r>
                <a:r>
                  <a:rPr lang="pt-BR" dirty="0" err="1"/>
                  <a:t>Heap</a:t>
                </a:r>
                <a:r>
                  <a:rPr lang="pt-BR" dirty="0"/>
                  <a:t> =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∗ </m:t>
                    </m:r>
                    <m:func>
                      <m:func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pt-BR" dirty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pt-BR" dirty="0"/>
              </a:p>
              <a:p>
                <a:pPr marL="1371600" lvl="3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3613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47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9310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50753" y="3080022"/>
            <a:ext cx="5090491" cy="97045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Aplicações do algoritmo</a:t>
            </a:r>
          </a:p>
        </p:txBody>
      </p:sp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7585" y="6356350"/>
            <a:ext cx="457199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48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21A9F9B-1CD6-4EB3-8DA1-C73EFA2DB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4050472"/>
            <a:ext cx="91440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562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Aplicações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/>
              <a:t>Problemas de rotas rodoviárias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49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856262B-B522-4DE3-9C8A-AE1B317A9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381" y="2387598"/>
            <a:ext cx="9399236" cy="3343368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01F34E7E-042A-4A4B-B1D3-B7336B3B8DF3}"/>
              </a:ext>
            </a:extLst>
          </p:cNvPr>
          <p:cNvSpPr/>
          <p:nvPr/>
        </p:nvSpPr>
        <p:spPr>
          <a:xfrm>
            <a:off x="2922550" y="5810118"/>
            <a:ext cx="634689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b="1" dirty="0"/>
              <a:t>Figura 4: </a:t>
            </a:r>
            <a:r>
              <a:rPr lang="pt-BR" sz="1500" dirty="0"/>
              <a:t>Melhor caminho de custo mínimo entre cidades – Fonte: Google Maps</a:t>
            </a:r>
          </a:p>
        </p:txBody>
      </p:sp>
    </p:spTree>
    <p:extLst>
      <p:ext uri="{BB962C8B-B14F-4D97-AF65-F5344CB8AC3E}">
        <p14:creationId xmlns:p14="http://schemas.microsoft.com/office/powerpoint/2010/main" val="67350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Caminho Mínimo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3653"/>
            <a:ext cx="10515600" cy="4302759"/>
          </a:xfrm>
        </p:spPr>
        <p:txBody>
          <a:bodyPr>
            <a:normAutofit/>
          </a:bodyPr>
          <a:lstStyle/>
          <a:p>
            <a:r>
              <a:rPr lang="pt-BR" sz="2200" dirty="0"/>
              <a:t>Como saber se o caminho anterior é o mais curto? </a:t>
            </a:r>
          </a:p>
          <a:p>
            <a:pPr lvl="1"/>
            <a:r>
              <a:rPr lang="pt-BR" sz="2200" dirty="0"/>
              <a:t>Afinal, existem vários caminhos distintos para esse trajeto!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9131" y="6356350"/>
            <a:ext cx="395653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5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7EB1B77-D8DC-4973-ACEE-6A131C0C2C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17" y="2583947"/>
            <a:ext cx="5612421" cy="313490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1DD6E852-4540-4926-B16D-3349820AD9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583947"/>
            <a:ext cx="5808783" cy="313490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C63AE3E-A031-4A72-94EE-07F37D50ED8F}"/>
              </a:ext>
            </a:extLst>
          </p:cNvPr>
          <p:cNvSpPr txBox="1"/>
          <p:nvPr/>
        </p:nvSpPr>
        <p:spPr>
          <a:xfrm>
            <a:off x="3255860" y="5793405"/>
            <a:ext cx="5680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Figura 2:</a:t>
            </a:r>
            <a:r>
              <a:rPr lang="pt-BR" sz="1400" dirty="0"/>
              <a:t> Caminho de São Paulo até o Rio de Janeiro – Fonte: Google Maps</a:t>
            </a:r>
          </a:p>
        </p:txBody>
      </p:sp>
    </p:spTree>
    <p:extLst>
      <p:ext uri="{BB962C8B-B14F-4D97-AF65-F5344CB8AC3E}">
        <p14:creationId xmlns:p14="http://schemas.microsoft.com/office/powerpoint/2010/main" val="30159901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Aplicações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92792" y="2687669"/>
            <a:ext cx="5257800" cy="2951418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pPr lvl="1" algn="just"/>
            <a:r>
              <a:rPr lang="pt-BR" sz="2200" dirty="0"/>
              <a:t>Utilizado o algoritmo de </a:t>
            </a:r>
            <a:r>
              <a:rPr lang="pt-BR" sz="2200" dirty="0" err="1"/>
              <a:t>Dijkstra</a:t>
            </a:r>
            <a:r>
              <a:rPr lang="pt-BR" sz="2200" dirty="0"/>
              <a:t> para calcular rotas de enlace, a topologia da rede e todos os custos dos enlaces são conhecidos e fornecidos como entrada [5].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50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0EEEF0F-C688-4049-9BAD-609C8549B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08" y="2289517"/>
            <a:ext cx="5590048" cy="334957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275065AB-A374-4BC0-A292-5EE67454D734}"/>
              </a:ext>
            </a:extLst>
          </p:cNvPr>
          <p:cNvSpPr/>
          <p:nvPr/>
        </p:nvSpPr>
        <p:spPr>
          <a:xfrm>
            <a:off x="1235711" y="5651973"/>
            <a:ext cx="494924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b="1" dirty="0"/>
              <a:t>Figura 5: </a:t>
            </a:r>
            <a:r>
              <a:rPr lang="pt-BR" sz="1500" dirty="0"/>
              <a:t>Rotas de roteamento entre redes de computadores </a:t>
            </a:r>
          </a:p>
        </p:txBody>
      </p:sp>
    </p:spTree>
    <p:extLst>
      <p:ext uri="{BB962C8B-B14F-4D97-AF65-F5344CB8AC3E}">
        <p14:creationId xmlns:p14="http://schemas.microsoft.com/office/powerpoint/2010/main" val="14295831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Aplicações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92792" y="2687669"/>
            <a:ext cx="5257800" cy="2951418"/>
          </a:xfrm>
        </p:spPr>
        <p:txBody>
          <a:bodyPr/>
          <a:lstStyle/>
          <a:p>
            <a:r>
              <a:rPr lang="pt-BR" dirty="0"/>
              <a:t>Sistema de evacuação inteligente em caso de incêndio.</a:t>
            </a:r>
          </a:p>
          <a:p>
            <a:pPr lvl="1" algn="just"/>
            <a:r>
              <a:rPr lang="pt-BR" sz="2200" dirty="0"/>
              <a:t>Utilização do algoritmo de </a:t>
            </a:r>
            <a:r>
              <a:rPr lang="pt-BR" sz="2200" dirty="0" err="1"/>
              <a:t>Dijkstra</a:t>
            </a:r>
            <a:r>
              <a:rPr lang="pt-BR" sz="2200" dirty="0"/>
              <a:t> para calcular rotas para chegar até a saída em caso de incêndio [8].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51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75065AB-A374-4BC0-A292-5EE67454D734}"/>
              </a:ext>
            </a:extLst>
          </p:cNvPr>
          <p:cNvSpPr/>
          <p:nvPr/>
        </p:nvSpPr>
        <p:spPr>
          <a:xfrm>
            <a:off x="1497974" y="5639087"/>
            <a:ext cx="349589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b="1" dirty="0"/>
              <a:t>Figura 6: </a:t>
            </a:r>
            <a:r>
              <a:rPr lang="pt-BR" sz="1500" dirty="0"/>
              <a:t>Rota de fuga da cena de incêndio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BE3958A-EA5C-4D82-8A62-5A9C07581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131" y="2289517"/>
            <a:ext cx="3829584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1455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Considerações finais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3613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pt-BR" dirty="0"/>
                  <a:t>O Algoritmo de </a:t>
                </a:r>
                <a:r>
                  <a:rPr lang="pt-BR" dirty="0" err="1"/>
                  <a:t>Dijkstra</a:t>
                </a:r>
                <a:r>
                  <a:rPr lang="pt-BR" dirty="0"/>
                  <a:t> é relativamente simples e poderoso.</a:t>
                </a:r>
              </a:p>
              <a:p>
                <a:pPr algn="just"/>
                <a:endParaRPr lang="pt-BR" dirty="0"/>
              </a:p>
              <a:p>
                <a:pPr lvl="1" algn="just"/>
                <a:r>
                  <a:rPr lang="pt-BR" dirty="0"/>
                  <a:t>Algoritmo de abordagem gulosa, com solução sempre ótima.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Complexidade pode ser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pt-BR" dirty="0"/>
                  <a:t>, dependendo da função de extrair mínimo.</a:t>
                </a:r>
              </a:p>
              <a:p>
                <a:pPr lvl="2" algn="just"/>
                <a:r>
                  <a:rPr lang="pt-BR" dirty="0"/>
                  <a:t>Aceleração do algoritmo de </a:t>
                </a:r>
                <a:r>
                  <a:rPr lang="pt-BR" dirty="0" err="1"/>
                  <a:t>Dijkstra</a:t>
                </a:r>
                <a:r>
                  <a:rPr lang="pt-BR" dirty="0"/>
                  <a:t> pode ser realizada com processamento paralelo [7].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Não aplicado em problemas que necessitam de pesos negativos.</a:t>
                </a:r>
              </a:p>
              <a:p>
                <a:pPr lvl="2" algn="just"/>
                <a:r>
                  <a:rPr lang="pt-BR" dirty="0"/>
                  <a:t>Para este tipo de problema é recomendado o algoritmo de </a:t>
                </a:r>
                <a:r>
                  <a:rPr lang="pt-BR" dirty="0" err="1"/>
                  <a:t>Bellman</a:t>
                </a:r>
                <a:r>
                  <a:rPr lang="pt-BR" dirty="0"/>
                  <a:t>-Ford.</a:t>
                </a:r>
              </a:p>
              <a:p>
                <a:pPr lvl="2" algn="just"/>
                <a:endParaRPr lang="pt-BR" dirty="0"/>
              </a:p>
              <a:p>
                <a:pPr lvl="1" algn="just"/>
                <a:r>
                  <a:rPr lang="pt-BR" dirty="0"/>
                  <a:t>Se o problema utilizar somente grafos acíclicos, melhor algoritmo é o de ordenação topológica</a:t>
                </a:r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3613"/>
                <a:ext cx="10515600" cy="4351338"/>
              </a:xfrm>
              <a:blipFill>
                <a:blip r:embed="rId2"/>
                <a:stretch>
                  <a:fillRect l="-928" t="-2801" r="-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52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0802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Considerações finais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endParaRPr lang="pt-BR" dirty="0"/>
          </a:p>
          <a:p>
            <a:r>
              <a:rPr lang="pt-BR" dirty="0"/>
              <a:t>Implementações do algoritmo de </a:t>
            </a:r>
            <a:r>
              <a:rPr lang="pt-BR" dirty="0" err="1"/>
              <a:t>Dijkstra</a:t>
            </a:r>
            <a:r>
              <a:rPr lang="pt-BR" dirty="0"/>
              <a:t> podem ser acessadas em:</a:t>
            </a:r>
          </a:p>
          <a:p>
            <a:pPr lvl="1"/>
            <a:r>
              <a:rPr lang="pt-BR" dirty="0"/>
              <a:t>Repositório no GitHub:</a:t>
            </a:r>
          </a:p>
          <a:p>
            <a:pPr lvl="2"/>
            <a:r>
              <a:rPr lang="pt-BR" dirty="0">
                <a:hlinkClick r:id="rId2"/>
              </a:rPr>
              <a:t>https://github.com/brunoslima/Dijkstra-Algorithm</a:t>
            </a:r>
            <a:endParaRPr lang="pt-BR" dirty="0"/>
          </a:p>
          <a:p>
            <a:pPr marL="914400" lvl="2" indent="0">
              <a:buNone/>
            </a:pP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209" y="6356350"/>
            <a:ext cx="483576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53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F0A3C8A-836B-472C-81F2-21A4E83B84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4" y="4154534"/>
            <a:ext cx="2571750" cy="85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630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Referências Bibliográficas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83613"/>
            <a:ext cx="11145715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[1] Dijkstra, E. W. “A Note on Two Problems in Connection with Graphs”, In: </a:t>
            </a:r>
            <a:r>
              <a:rPr lang="en-US" dirty="0" err="1"/>
              <a:t>Numerische</a:t>
            </a:r>
            <a:r>
              <a:rPr lang="en-US" dirty="0"/>
              <a:t> </a:t>
            </a:r>
            <a:r>
              <a:rPr lang="en-US" dirty="0" err="1"/>
              <a:t>Mathematik</a:t>
            </a:r>
            <a:r>
              <a:rPr lang="en-US" dirty="0"/>
              <a:t>, 1, p. 269–271, 1959.</a:t>
            </a:r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[2] ZIVIANI, </a:t>
            </a:r>
            <a:r>
              <a:rPr lang="pt-BR" dirty="0" err="1"/>
              <a:t>Nivio</a:t>
            </a:r>
            <a:r>
              <a:rPr lang="pt-BR" dirty="0"/>
              <a:t>. Projeto de algoritmos com implementações Pascal e C. 4. Ed. São Paulo : Pioneira, 1999.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[3] CORMEN, T. H., LEISERSON, C. E., RIVEST, R. L., &amp; Stein, C. Algoritmos: teoria e prática. Editora Campus, 2 Ed, 2002.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[4] SEDGEWICK, R, WAYNE, K. </a:t>
            </a:r>
            <a:r>
              <a:rPr lang="pt-BR" dirty="0" err="1"/>
              <a:t>Algorithms</a:t>
            </a:r>
            <a:r>
              <a:rPr lang="pt-BR" dirty="0"/>
              <a:t>. 4th </a:t>
            </a:r>
            <a:r>
              <a:rPr lang="pt-BR" dirty="0" err="1"/>
              <a:t>Edition</a:t>
            </a:r>
            <a:r>
              <a:rPr lang="pt-BR" dirty="0"/>
              <a:t>. </a:t>
            </a:r>
            <a:r>
              <a:rPr lang="pt-BR" dirty="0" err="1"/>
              <a:t>Addison</a:t>
            </a:r>
            <a:r>
              <a:rPr lang="pt-BR" dirty="0"/>
              <a:t>-Wesley, 2011.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7585" y="6356350"/>
            <a:ext cx="457199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54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7470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Referências Bibliográficas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83613"/>
            <a:ext cx="11145715" cy="435133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[5] </a:t>
            </a:r>
            <a:r>
              <a:rPr lang="pt-BR" dirty="0"/>
              <a:t>KUROSE, J. F. e ROSS, K. Redes de Computadores e a Internet - 5ª Ed., Pearson, 2010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[6] RICHARDS, H. </a:t>
            </a:r>
            <a:r>
              <a:rPr lang="en-US" dirty="0"/>
              <a:t>Manuscripts of </a:t>
            </a:r>
            <a:r>
              <a:rPr lang="en-US" dirty="0" err="1"/>
              <a:t>Edsger</a:t>
            </a:r>
            <a:r>
              <a:rPr lang="en-US" dirty="0"/>
              <a:t> W. Dijkstra, University Texas at Austin. </a:t>
            </a:r>
            <a:r>
              <a:rPr lang="pt-BR" dirty="0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&lt;http://www.cs.utexas.edu/users/EWD/&gt;.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[7] A. Prasad, S. K. Krishnamurthy and Y. Kim, "Acceleration of Dijkstra's algorithm on multi-core processors," 2018 International Conference on Electronics, Information, and Communication (ICEIC), Honolulu, HI, 2018, pp. 1-5.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[8] Y. Xu, Z. Wang, Q. Zheng and Z. Han, "The Application of Dijkstra's Algorithm in the Intelligent Fire Evacuation System," 2012 4th International Conference on Intelligent Human-Machine Systems and Cybernetics, Nanchang, Jiangxi, 2012, pp. 3-6.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7585" y="6356350"/>
            <a:ext cx="457199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55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920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Caminho Mínimo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/>
              <a:t>Uma abordagem para resolver esse problema seria um algoritmo que liste todas as rotas possíveis</a:t>
            </a:r>
          </a:p>
          <a:p>
            <a:pPr lvl="1"/>
            <a:r>
              <a:rPr lang="pt-BR" dirty="0"/>
              <a:t>Conhecendo todas as possíveis rotas, basta calcular a distância de cada uma delas.</a:t>
            </a:r>
          </a:p>
          <a:p>
            <a:pPr lvl="2"/>
            <a:r>
              <a:rPr lang="pt-BR" dirty="0"/>
              <a:t>Após isso, escolher a rota com a menor distância!</a:t>
            </a:r>
          </a:p>
          <a:p>
            <a:pPr lvl="2"/>
            <a:endParaRPr lang="pt-BR" sz="3000" dirty="0"/>
          </a:p>
          <a:p>
            <a:pPr marL="914400" lvl="2" indent="0">
              <a:buNone/>
            </a:pPr>
            <a:r>
              <a:rPr lang="pt-BR" sz="3000" b="1" u="sng" dirty="0">
                <a:solidFill>
                  <a:srgbClr val="00B050"/>
                </a:solidFill>
              </a:rPr>
              <a:t>Simples!!!</a:t>
            </a:r>
          </a:p>
          <a:p>
            <a:pPr lvl="2"/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9131" y="6356350"/>
            <a:ext cx="395653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6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72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Caminho Mínimo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/>
              <a:t>Uma abordagem para resolver esse problema seria um algoritmo que liste todas as rotas possíveis</a:t>
            </a:r>
          </a:p>
          <a:p>
            <a:pPr lvl="1"/>
            <a:r>
              <a:rPr lang="pt-BR" dirty="0"/>
              <a:t>Conhecendo todas as possíveis rotas, basta calcular a distância de cada uma delas.</a:t>
            </a:r>
          </a:p>
          <a:p>
            <a:pPr lvl="2"/>
            <a:r>
              <a:rPr lang="pt-BR" dirty="0"/>
              <a:t>Após isso, escolher a rota com a menor distância!</a:t>
            </a:r>
          </a:p>
          <a:p>
            <a:pPr marL="914400" lvl="2" indent="0">
              <a:buNone/>
            </a:pPr>
            <a:endParaRPr lang="pt-BR" sz="3000" dirty="0"/>
          </a:p>
          <a:p>
            <a:pPr marL="914400" lvl="2" indent="0">
              <a:buNone/>
            </a:pPr>
            <a:r>
              <a:rPr lang="pt-BR" sz="3000" b="1" u="sng" dirty="0">
                <a:solidFill>
                  <a:srgbClr val="00B050"/>
                </a:solidFill>
              </a:rPr>
              <a:t>Simples!!!</a:t>
            </a:r>
          </a:p>
          <a:p>
            <a:pPr lvl="2"/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9131" y="6356350"/>
            <a:ext cx="395653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7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Sinal de Subtração 9">
            <a:extLst>
              <a:ext uri="{FF2B5EF4-FFF2-40B4-BE49-F238E27FC236}">
                <a16:creationId xmlns:a16="http://schemas.microsoft.com/office/drawing/2014/main" id="{55D61C90-EAFE-4038-9E49-6E246499151C}"/>
              </a:ext>
            </a:extLst>
          </p:cNvPr>
          <p:cNvSpPr/>
          <p:nvPr/>
        </p:nvSpPr>
        <p:spPr>
          <a:xfrm rot="1475463">
            <a:off x="1661746" y="4334607"/>
            <a:ext cx="1749669" cy="365125"/>
          </a:xfrm>
          <a:prstGeom prst="mathMin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inal de Subtração 10">
            <a:extLst>
              <a:ext uri="{FF2B5EF4-FFF2-40B4-BE49-F238E27FC236}">
                <a16:creationId xmlns:a16="http://schemas.microsoft.com/office/drawing/2014/main" id="{CDCA06F5-89C8-46D0-AD82-06549920CD69}"/>
              </a:ext>
            </a:extLst>
          </p:cNvPr>
          <p:cNvSpPr/>
          <p:nvPr/>
        </p:nvSpPr>
        <p:spPr>
          <a:xfrm rot="20366332">
            <a:off x="1687723" y="4334607"/>
            <a:ext cx="1749669" cy="365125"/>
          </a:xfrm>
          <a:prstGeom prst="mathMin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0EB682D-528F-4DAF-AB2F-353D535A31F6}"/>
              </a:ext>
            </a:extLst>
          </p:cNvPr>
          <p:cNvSpPr txBox="1"/>
          <p:nvPr/>
        </p:nvSpPr>
        <p:spPr>
          <a:xfrm>
            <a:off x="4668715" y="4078874"/>
            <a:ext cx="648872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u="sng" dirty="0"/>
              <a:t>Na verdade não!!!</a:t>
            </a:r>
          </a:p>
          <a:p>
            <a:pPr algn="ctr"/>
            <a:endParaRPr lang="pt-BR" dirty="0"/>
          </a:p>
          <a:p>
            <a:pPr algn="just"/>
            <a:r>
              <a:rPr lang="pt-BR" u="sng" dirty="0"/>
              <a:t>Essa abordagem para solucionar o problema é simples e intuitiva, porem em casos reais haverá milhões ou bilhões de possibilidades resultando em um tempo muito alto para  encontrar uma resposta!</a:t>
            </a:r>
          </a:p>
          <a:p>
            <a:pPr algn="r"/>
            <a:r>
              <a:rPr lang="pt-BR" u="sng" dirty="0">
                <a:solidFill>
                  <a:srgbClr val="FF0000"/>
                </a:solidFill>
              </a:rPr>
              <a:t>Complexidade Exponencial</a:t>
            </a:r>
          </a:p>
        </p:txBody>
      </p:sp>
    </p:spTree>
    <p:extLst>
      <p:ext uri="{BB962C8B-B14F-4D97-AF65-F5344CB8AC3E}">
        <p14:creationId xmlns:p14="http://schemas.microsoft.com/office/powerpoint/2010/main" val="1368054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Caminho Mínimo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sz="2400" dirty="0"/>
              <a:t>Outra abordagem:</a:t>
            </a:r>
          </a:p>
          <a:p>
            <a:pPr lvl="1"/>
            <a:r>
              <a:rPr lang="pt-BR" sz="2000" dirty="0"/>
              <a:t>Verificar se a rota incompleta possui distancia maior que a melhor rota conhecida.</a:t>
            </a:r>
          </a:p>
          <a:p>
            <a:pPr lvl="2"/>
            <a:r>
              <a:rPr lang="pt-BR" dirty="0"/>
              <a:t>Se isso acontecer, essa rota incompleta pode ser descartada do conjunto solução.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9131" y="6356350"/>
            <a:ext cx="395653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8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6F9A16D-CCDE-4DE4-991C-D45B4E5AF3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392" y="3067980"/>
            <a:ext cx="8713177" cy="277631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C4F93DD-DA5E-4F4D-BE27-697FE7E8AB6B}"/>
              </a:ext>
            </a:extLst>
          </p:cNvPr>
          <p:cNvSpPr txBox="1"/>
          <p:nvPr/>
        </p:nvSpPr>
        <p:spPr>
          <a:xfrm>
            <a:off x="3255859" y="5887937"/>
            <a:ext cx="5680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Figura 3:</a:t>
            </a:r>
            <a:r>
              <a:rPr lang="pt-BR" sz="1400" dirty="0"/>
              <a:t> Caminho de São Paulo até o Rio de Janeiro – Fonte: Google Maps</a:t>
            </a:r>
          </a:p>
        </p:txBody>
      </p:sp>
    </p:spTree>
    <p:extLst>
      <p:ext uri="{BB962C8B-B14F-4D97-AF65-F5344CB8AC3E}">
        <p14:creationId xmlns:p14="http://schemas.microsoft.com/office/powerpoint/2010/main" val="3534334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b="1" dirty="0"/>
              <a:t>Caminho Mínimo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/>
              <a:t>Variantes do problema [3]:</a:t>
            </a:r>
          </a:p>
          <a:p>
            <a:pPr lvl="1"/>
            <a:r>
              <a:rPr lang="pt-BR" dirty="0"/>
              <a:t>Caminho mínimo de origem única</a:t>
            </a:r>
          </a:p>
          <a:p>
            <a:pPr lvl="1"/>
            <a:r>
              <a:rPr lang="pt-BR" dirty="0"/>
              <a:t>Caminho mínimo de destino único</a:t>
            </a:r>
          </a:p>
          <a:p>
            <a:pPr lvl="1"/>
            <a:r>
              <a:rPr lang="pt-BR" dirty="0"/>
              <a:t>Caminho mínimo de um único par</a:t>
            </a:r>
          </a:p>
          <a:p>
            <a:pPr lvl="1"/>
            <a:r>
              <a:rPr lang="pt-BR" dirty="0"/>
              <a:t>Caminho mínimo de todos para todos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4"/>
            <a:ext cx="11373288" cy="434680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F7DC1-CB18-4638-AB38-C1702AD0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8793" y="6356350"/>
            <a:ext cx="465992" cy="365125"/>
          </a:xfrm>
        </p:spPr>
        <p:txBody>
          <a:bodyPr/>
          <a:lstStyle/>
          <a:p>
            <a:fld id="{EA61B6D2-1CAF-43B9-95D9-221AE7C5619E}" type="slidenum">
              <a:rPr lang="pt-BR" sz="2000" smtClean="0">
                <a:solidFill>
                  <a:schemeClr val="tx1"/>
                </a:solidFill>
              </a:rPr>
              <a:t>9</a:t>
            </a:fld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314C59-6617-47E9-96F3-D8EF7E0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8238" y="6354780"/>
            <a:ext cx="7555523" cy="365125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Programa de Pós-Graduação em Ciência da Computação (PPGCC) - Estrutura de dados - Algoritmo de </a:t>
            </a:r>
            <a:r>
              <a:rPr lang="pt-BR" dirty="0" err="1">
                <a:solidFill>
                  <a:schemeClr val="tx1"/>
                </a:solidFill>
              </a:rPr>
              <a:t>Dijkstra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9999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1256</TotalTime>
  <Words>4459</Words>
  <Application>Microsoft Office PowerPoint</Application>
  <PresentationFormat>Widescreen</PresentationFormat>
  <Paragraphs>1785</Paragraphs>
  <Slides>55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55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Consolas</vt:lpstr>
      <vt:lpstr>Wingdings</vt:lpstr>
      <vt:lpstr>Tema do Office</vt:lpstr>
      <vt:lpstr>Algoritmo de Dijkstra Caminho mínimo de origem única</vt:lpstr>
      <vt:lpstr>Índice</vt:lpstr>
      <vt:lpstr>Caminho Mínimo</vt:lpstr>
      <vt:lpstr>Caminho Mínimo</vt:lpstr>
      <vt:lpstr>Caminho Mínimo</vt:lpstr>
      <vt:lpstr>Caminho Mínimo</vt:lpstr>
      <vt:lpstr>Caminho Mínimo</vt:lpstr>
      <vt:lpstr>Caminho Mínimo</vt:lpstr>
      <vt:lpstr>Caminho Mínimo</vt:lpstr>
      <vt:lpstr>Caminho Mínimo</vt:lpstr>
      <vt:lpstr>Caminho Mínimo</vt:lpstr>
      <vt:lpstr>Caminho Mínimo</vt:lpstr>
      <vt:lpstr>Caminho Mínimo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Aplicações do algoritmo</vt:lpstr>
      <vt:lpstr>Aplicações</vt:lpstr>
      <vt:lpstr>Aplicações</vt:lpstr>
      <vt:lpstr>Aplicações</vt:lpstr>
      <vt:lpstr>Considerações finais</vt:lpstr>
      <vt:lpstr>Considerações finais</vt:lpstr>
      <vt:lpstr>Referências Bibliográficas</vt:lpstr>
      <vt:lpstr>Referências Bibliográficas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Internacionalização e Localização: Um estudo para avaliar o impacto na estrutura e na arquitetura de software</dc:title>
  <dc:creator>Bruno Santos de Lima</dc:creator>
  <cp:lastModifiedBy>Bruno Santos de Lima</cp:lastModifiedBy>
  <cp:revision>102</cp:revision>
  <dcterms:created xsi:type="dcterms:W3CDTF">2015-07-02T23:10:37Z</dcterms:created>
  <dcterms:modified xsi:type="dcterms:W3CDTF">2018-05-25T20:34:06Z</dcterms:modified>
</cp:coreProperties>
</file>