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3" r:id="rId6"/>
    <p:sldId id="260" r:id="rId7"/>
    <p:sldId id="264" r:id="rId8"/>
    <p:sldId id="265" r:id="rId9"/>
    <p:sldId id="281" r:id="rId10"/>
    <p:sldId id="267" r:id="rId11"/>
    <p:sldId id="280" r:id="rId12"/>
    <p:sldId id="268" r:id="rId13"/>
    <p:sldId id="272" r:id="rId14"/>
    <p:sldId id="269" r:id="rId15"/>
    <p:sldId id="279" r:id="rId16"/>
    <p:sldId id="274" r:id="rId17"/>
    <p:sldId id="275" r:id="rId18"/>
    <p:sldId id="276" r:id="rId19"/>
    <p:sldId id="277" r:id="rId20"/>
    <p:sldId id="278" r:id="rId21"/>
    <p:sldId id="270" r:id="rId22"/>
    <p:sldId id="300" r:id="rId23"/>
    <p:sldId id="301" r:id="rId24"/>
    <p:sldId id="284" r:id="rId25"/>
    <p:sldId id="289" r:id="rId26"/>
    <p:sldId id="290" r:id="rId27"/>
    <p:sldId id="291" r:id="rId28"/>
    <p:sldId id="288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7" r:id="rId38"/>
    <p:sldId id="258" r:id="rId39"/>
    <p:sldId id="305" r:id="rId40"/>
    <p:sldId id="303" r:id="rId41"/>
    <p:sldId id="304" r:id="rId42"/>
    <p:sldId id="306" r:id="rId43"/>
    <p:sldId id="302" r:id="rId4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E714-A456-4E91-9916-D93F4D97049D}" type="datetimeFigureOut">
              <a:rPr lang="pt-BR" smtClean="0"/>
              <a:t>16/11/2016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4936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E714-A456-4E91-9916-D93F4D97049D}" type="datetimeFigureOut">
              <a:rPr lang="pt-BR" smtClean="0"/>
              <a:t>16/11/2016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6551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E714-A456-4E91-9916-D93F4D97049D}" type="datetimeFigureOut">
              <a:rPr lang="pt-BR" smtClean="0"/>
              <a:t>16/11/2016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0712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E714-A456-4E91-9916-D93F4D97049D}" type="datetimeFigureOut">
              <a:rPr lang="pt-BR" smtClean="0"/>
              <a:t>16/11/2016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2473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E714-A456-4E91-9916-D93F4D97049D}" type="datetimeFigureOut">
              <a:rPr lang="pt-BR" smtClean="0"/>
              <a:t>16/11/2016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215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E714-A456-4E91-9916-D93F4D97049D}" type="datetimeFigureOut">
              <a:rPr lang="pt-BR" smtClean="0"/>
              <a:t>16/11/2016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0309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E714-A456-4E91-9916-D93F4D97049D}" type="datetimeFigureOut">
              <a:rPr lang="pt-BR" smtClean="0"/>
              <a:t>16/11/2016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970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E714-A456-4E91-9916-D93F4D97049D}" type="datetimeFigureOut">
              <a:rPr lang="pt-BR" smtClean="0"/>
              <a:t>16/11/2016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5097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E714-A456-4E91-9916-D93F4D97049D}" type="datetimeFigureOut">
              <a:rPr lang="pt-BR" smtClean="0"/>
              <a:t>16/11/2016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936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E714-A456-4E91-9916-D93F4D97049D}" type="datetimeFigureOut">
              <a:rPr lang="pt-BR" smtClean="0"/>
              <a:t>16/11/2016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4905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E714-A456-4E91-9916-D93F4D97049D}" type="datetimeFigureOut">
              <a:rPr lang="pt-BR" smtClean="0"/>
              <a:t>16/11/2016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768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9E714-A456-4E91-9916-D93F4D97049D}" type="datetimeFigureOut">
              <a:rPr lang="pt-BR" smtClean="0"/>
              <a:t>16/11/2016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770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://tableless.com.br/7-plugins-sublime-text-que-voce-deveria-conhecer/" TargetMode="External"/><Relationship Id="rId7" Type="http://schemas.openxmlformats.org/officeDocument/2006/relationships/image" Target="../media/image3.jpg"/><Relationship Id="rId2" Type="http://schemas.openxmlformats.org/officeDocument/2006/relationships/hyperlink" Target="https://packagecontrol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2rrK2LiS5Eo" TargetMode="External"/><Relationship Id="rId5" Type="http://schemas.openxmlformats.org/officeDocument/2006/relationships/hyperlink" Target="https://www.youtube.com/watch?v=9iTu3C9FzX4" TargetMode="External"/><Relationship Id="rId4" Type="http://schemas.openxmlformats.org/officeDocument/2006/relationships/hyperlink" Target="http://tableless.com.br/dicas-truques-sublime-text/" TargetMode="External"/><Relationship Id="rId9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12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5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5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5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5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5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5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5.jp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4.png"/><Relationship Id="rId7" Type="http://schemas.openxmlformats.org/officeDocument/2006/relationships/image" Target="../media/image2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5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5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g"/><Relationship Id="rId4" Type="http://schemas.openxmlformats.org/officeDocument/2006/relationships/image" Target="../media/image5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g"/><Relationship Id="rId4" Type="http://schemas.openxmlformats.org/officeDocument/2006/relationships/image" Target="../media/image5.jp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5.jp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867435"/>
            <a:ext cx="9144000" cy="2132249"/>
          </a:xfrm>
        </p:spPr>
        <p:txBody>
          <a:bodyPr>
            <a:normAutofit/>
          </a:bodyPr>
          <a:lstStyle/>
          <a:p>
            <a:r>
              <a:rPr lang="pt-BR" sz="3600" dirty="0"/>
              <a:t>Introdução ao Desenvolvimento de Front-</a:t>
            </a:r>
            <a:r>
              <a:rPr lang="pt-BR" sz="3600" dirty="0" err="1"/>
              <a:t>End</a:t>
            </a:r>
            <a:r>
              <a:rPr lang="pt-BR" sz="3600" dirty="0"/>
              <a:t> com HTML/CSS/JS</a:t>
            </a:r>
            <a:br>
              <a:rPr lang="pt-BR" sz="3600" dirty="0"/>
            </a:br>
            <a:endParaRPr lang="pt-BR" sz="35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65667" y="5202268"/>
            <a:ext cx="9144000" cy="1085045"/>
          </a:xfrm>
        </p:spPr>
        <p:txBody>
          <a:bodyPr/>
          <a:lstStyle/>
          <a:p>
            <a:r>
              <a:rPr lang="pt-BR" dirty="0" smtClean="0"/>
              <a:t>Bruno Santos de Lima</a:t>
            </a:r>
          </a:p>
          <a:p>
            <a:r>
              <a:rPr lang="pt-BR" dirty="0" smtClean="0"/>
              <a:t>Leandro </a:t>
            </a:r>
            <a:r>
              <a:rPr lang="pt-BR" dirty="0" err="1" smtClean="0"/>
              <a:t>Ungari</a:t>
            </a:r>
            <a:r>
              <a:rPr lang="pt-BR" dirty="0" smtClean="0"/>
              <a:t> </a:t>
            </a:r>
            <a:r>
              <a:rPr lang="pt-BR" dirty="0" err="1" smtClean="0"/>
              <a:t>Cayres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728" y="571963"/>
            <a:ext cx="6566544" cy="87983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667" y="4253314"/>
            <a:ext cx="914400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24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Ambiente de Desenvolvimento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pt-BR" sz="2500" dirty="0" smtClean="0"/>
              <a:t>Para este curso vamos utilizar como ferramenta de desenvolvimento o Sublime </a:t>
            </a:r>
            <a:r>
              <a:rPr lang="pt-BR" sz="2500" dirty="0" err="1" smtClean="0"/>
              <a:t>Text</a:t>
            </a:r>
            <a:r>
              <a:rPr lang="pt-BR" sz="2500" dirty="0" smtClean="0"/>
              <a:t> 3.</a:t>
            </a:r>
          </a:p>
          <a:p>
            <a:pPr algn="just"/>
            <a:endParaRPr lang="pt-BR" sz="2500" dirty="0"/>
          </a:p>
          <a:p>
            <a:pPr algn="just"/>
            <a:r>
              <a:rPr lang="pt-BR" sz="2500" dirty="0" smtClean="0"/>
              <a:t>O Sublime </a:t>
            </a:r>
            <a:r>
              <a:rPr lang="pt-BR" sz="2500" dirty="0" err="1" smtClean="0"/>
              <a:t>Text</a:t>
            </a:r>
            <a:r>
              <a:rPr lang="pt-BR" sz="2500" dirty="0" smtClean="0"/>
              <a:t> é um editor de texto escrito em C++ e está em sua segunda versão, porem sua terceira e </a:t>
            </a:r>
            <a:r>
              <a:rPr lang="pt-BR" sz="2500" dirty="0" err="1" smtClean="0"/>
              <a:t>proxima</a:t>
            </a:r>
            <a:r>
              <a:rPr lang="pt-BR" sz="2500" dirty="0" smtClean="0"/>
              <a:t> versão já esta disponível para teste. Contém uma serie de recursos e </a:t>
            </a:r>
            <a:r>
              <a:rPr lang="pt-BR" sz="2500" dirty="0" err="1" smtClean="0"/>
              <a:t>plugins</a:t>
            </a:r>
            <a:r>
              <a:rPr lang="pt-BR" sz="2500" dirty="0" smtClean="0"/>
              <a:t> que otimiza o desenvolvimento.</a:t>
            </a:r>
          </a:p>
          <a:p>
            <a:endParaRPr lang="pt-BR" sz="2500" dirty="0"/>
          </a:p>
          <a:p>
            <a:r>
              <a:rPr lang="pt-BR" sz="2500" dirty="0" smtClean="0"/>
              <a:t>Para fazer o download</a:t>
            </a:r>
            <a:r>
              <a:rPr lang="pt-BR" sz="2500" dirty="0"/>
              <a:t>: https://www.sublimetext.com/</a:t>
            </a:r>
            <a:endParaRPr lang="pt-BR" sz="2500" dirty="0" smtClean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800" y="4710951"/>
            <a:ext cx="1524000" cy="152400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9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165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Ambiente de Desenvolvimento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r>
              <a:rPr lang="pt-BR" dirty="0" smtClean="0"/>
              <a:t>Links que podem ajudar na instalação e configuração do Sublime </a:t>
            </a:r>
            <a:r>
              <a:rPr lang="pt-BR" dirty="0" err="1" smtClean="0"/>
              <a:t>Text</a:t>
            </a:r>
            <a:r>
              <a:rPr lang="pt-BR" dirty="0" smtClean="0"/>
              <a:t>:</a:t>
            </a:r>
          </a:p>
          <a:p>
            <a:pPr marL="0" indent="0">
              <a:buNone/>
            </a:pPr>
            <a:endParaRPr lang="pt-BR" dirty="0" smtClean="0"/>
          </a:p>
          <a:p>
            <a:pPr lvl="2">
              <a:buFont typeface="Courier New" panose="02070309020205020404" pitchFamily="49" charset="0"/>
              <a:buChar char="o"/>
            </a:pPr>
            <a:r>
              <a:rPr lang="pt-BR" sz="1800" dirty="0">
                <a:hlinkClick r:id="rId2"/>
              </a:rPr>
              <a:t>https://packagecontrol.io</a:t>
            </a:r>
            <a:r>
              <a:rPr lang="pt-BR" sz="1800" dirty="0" smtClean="0">
                <a:hlinkClick r:id="rId2"/>
              </a:rPr>
              <a:t>/</a:t>
            </a:r>
            <a:endParaRPr lang="pt-BR" sz="1800" dirty="0" smtClean="0"/>
          </a:p>
          <a:p>
            <a:pPr lvl="2">
              <a:buFont typeface="Courier New" panose="02070309020205020404" pitchFamily="49" charset="0"/>
              <a:buChar char="o"/>
            </a:pPr>
            <a:r>
              <a:rPr lang="pt-BR" sz="1800" dirty="0" smtClean="0">
                <a:hlinkClick r:id="rId3"/>
              </a:rPr>
              <a:t>http</a:t>
            </a:r>
            <a:r>
              <a:rPr lang="pt-BR" sz="1800" dirty="0">
                <a:hlinkClick r:id="rId3"/>
              </a:rPr>
              <a:t>://tableless.com.br/7-plugins-sublime-text-que-voce-deveria-conhecer</a:t>
            </a:r>
            <a:r>
              <a:rPr lang="pt-BR" sz="1800" dirty="0" smtClean="0">
                <a:hlinkClick r:id="rId3"/>
              </a:rPr>
              <a:t>/</a:t>
            </a:r>
            <a:endParaRPr lang="pt-BR" sz="1800" dirty="0" smtClean="0"/>
          </a:p>
          <a:p>
            <a:pPr lvl="2">
              <a:buFont typeface="Courier New" panose="02070309020205020404" pitchFamily="49" charset="0"/>
              <a:buChar char="o"/>
            </a:pPr>
            <a:r>
              <a:rPr lang="pt-BR" sz="1800" dirty="0">
                <a:hlinkClick r:id="rId4"/>
              </a:rPr>
              <a:t>http://tableless.com.br/dicas-truques-sublime-text</a:t>
            </a:r>
            <a:r>
              <a:rPr lang="pt-BR" sz="1800" dirty="0" smtClean="0">
                <a:hlinkClick r:id="rId4"/>
              </a:rPr>
              <a:t>/</a:t>
            </a:r>
            <a:endParaRPr lang="pt-BR" sz="1800" dirty="0" smtClean="0"/>
          </a:p>
          <a:p>
            <a:pPr lvl="2">
              <a:buFont typeface="Courier New" panose="02070309020205020404" pitchFamily="49" charset="0"/>
              <a:buChar char="o"/>
            </a:pPr>
            <a:r>
              <a:rPr lang="pt-BR" sz="1800" dirty="0">
                <a:hlinkClick r:id="rId5"/>
              </a:rPr>
              <a:t>https://</a:t>
            </a:r>
            <a:r>
              <a:rPr lang="pt-BR" sz="1800" dirty="0" smtClean="0">
                <a:hlinkClick r:id="rId5"/>
              </a:rPr>
              <a:t>www.youtube.com/watch?v=9iTu3C9FzX4</a:t>
            </a:r>
            <a:endParaRPr lang="pt-BR" sz="1800" dirty="0" smtClean="0"/>
          </a:p>
          <a:p>
            <a:pPr lvl="2">
              <a:buFont typeface="Courier New" panose="02070309020205020404" pitchFamily="49" charset="0"/>
              <a:buChar char="o"/>
            </a:pPr>
            <a:r>
              <a:rPr lang="pt-BR" sz="1800" dirty="0">
                <a:hlinkClick r:id="rId6"/>
              </a:rPr>
              <a:t>https://</a:t>
            </a:r>
            <a:r>
              <a:rPr lang="pt-BR" sz="1800" dirty="0" smtClean="0">
                <a:hlinkClick r:id="rId6"/>
              </a:rPr>
              <a:t>www.youtube.com/watch?v=2rrK2LiS5Eo</a:t>
            </a:r>
            <a:endParaRPr lang="pt-BR" sz="1800" dirty="0" smtClean="0"/>
          </a:p>
          <a:p>
            <a:pPr lvl="2">
              <a:buFont typeface="Courier New" panose="02070309020205020404" pitchFamily="49" charset="0"/>
              <a:buChar char="o"/>
            </a:pPr>
            <a:endParaRPr lang="pt-BR" sz="1800" dirty="0"/>
          </a:p>
          <a:p>
            <a:pPr lvl="2">
              <a:buFont typeface="Courier New" panose="02070309020205020404" pitchFamily="49" charset="0"/>
              <a:buChar char="o"/>
            </a:pPr>
            <a:endParaRPr lang="pt-BR" sz="1800" dirty="0"/>
          </a:p>
          <a:p>
            <a:pPr lvl="2">
              <a:buFont typeface="Courier New" panose="02070309020205020404" pitchFamily="49" charset="0"/>
              <a:buChar char="o"/>
            </a:pPr>
            <a:endParaRPr lang="pt-BR" sz="1800" dirty="0" smtClean="0"/>
          </a:p>
          <a:p>
            <a:pPr lvl="2">
              <a:buFont typeface="Courier New" panose="02070309020205020404" pitchFamily="49" charset="0"/>
              <a:buChar char="o"/>
            </a:pPr>
            <a:endParaRPr lang="pt-BR" sz="1800" dirty="0" smtClean="0"/>
          </a:p>
          <a:p>
            <a:pPr lvl="2">
              <a:buFont typeface="Courier New" panose="02070309020205020404" pitchFamily="49" charset="0"/>
              <a:buChar char="o"/>
            </a:pPr>
            <a:endParaRPr lang="pt-BR" sz="1800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229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265" y="1583967"/>
            <a:ext cx="1316060" cy="131606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HTML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r>
              <a:rPr lang="pt-BR" b="1" dirty="0" err="1" smtClean="0"/>
              <a:t>H</a:t>
            </a:r>
            <a:r>
              <a:rPr lang="pt-BR" dirty="0" err="1" smtClean="0"/>
              <a:t>yper</a:t>
            </a:r>
            <a:r>
              <a:rPr lang="pt-BR" dirty="0" smtClean="0"/>
              <a:t> </a:t>
            </a:r>
            <a:r>
              <a:rPr lang="pt-BR" b="1" dirty="0" err="1" smtClean="0"/>
              <a:t>T</a:t>
            </a:r>
            <a:r>
              <a:rPr lang="pt-BR" dirty="0" err="1" smtClean="0"/>
              <a:t>ext</a:t>
            </a:r>
            <a:r>
              <a:rPr lang="pt-BR" dirty="0" smtClean="0"/>
              <a:t> </a:t>
            </a:r>
            <a:r>
              <a:rPr lang="pt-BR" b="1" dirty="0" err="1" smtClean="0"/>
              <a:t>M</a:t>
            </a:r>
            <a:r>
              <a:rPr lang="pt-BR" dirty="0" err="1" smtClean="0"/>
              <a:t>arkup</a:t>
            </a:r>
            <a:r>
              <a:rPr lang="pt-BR" dirty="0" smtClean="0"/>
              <a:t> </a:t>
            </a:r>
            <a:r>
              <a:rPr lang="pt-BR" b="1" dirty="0" err="1" smtClean="0"/>
              <a:t>L</a:t>
            </a:r>
            <a:r>
              <a:rPr lang="pt-BR" dirty="0" err="1" smtClean="0"/>
              <a:t>anguage</a:t>
            </a:r>
            <a:endParaRPr lang="pt-BR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2000" dirty="0"/>
              <a:t>Linguagem de Marcação utilizada na construção de páginas </a:t>
            </a:r>
            <a:r>
              <a:rPr lang="pt-BR" sz="2000" dirty="0" smtClean="0"/>
              <a:t>web.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2000" dirty="0" smtClean="0"/>
              <a:t>Nasceu da união dos padrões </a:t>
            </a:r>
            <a:r>
              <a:rPr lang="pt-BR" sz="2000" dirty="0" err="1" smtClean="0"/>
              <a:t>HyTime</a:t>
            </a:r>
            <a:r>
              <a:rPr lang="pt-BR" sz="2000" dirty="0" smtClean="0"/>
              <a:t> e SGML.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2000" dirty="0" smtClean="0"/>
              <a:t>Padronizada pela W3C, </a:t>
            </a:r>
            <a:r>
              <a:rPr lang="pt-BR" sz="2000" dirty="0"/>
              <a:t> principal organização de padronização da World </a:t>
            </a:r>
            <a:r>
              <a:rPr lang="pt-BR" sz="2000" dirty="0" err="1"/>
              <a:t>Wide</a:t>
            </a:r>
            <a:r>
              <a:rPr lang="pt-BR" sz="2000" dirty="0"/>
              <a:t> </a:t>
            </a:r>
            <a:r>
              <a:rPr lang="pt-BR" sz="2000" dirty="0" smtClean="0"/>
              <a:t>Web.</a:t>
            </a:r>
            <a:endParaRPr lang="pt-BR" sz="2000" dirty="0"/>
          </a:p>
          <a:p>
            <a:pPr marL="0" indent="0">
              <a:buNone/>
            </a:pPr>
            <a:endParaRPr lang="pt-BR" dirty="0"/>
          </a:p>
          <a:p>
            <a:r>
              <a:rPr lang="pt-BR" dirty="0" smtClean="0"/>
              <a:t>Interpretada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2000" dirty="0" smtClean="0"/>
              <a:t>Documentos HTML são interpretados pelo Navegador.</a:t>
            </a:r>
          </a:p>
          <a:p>
            <a:endParaRPr lang="pt-BR" dirty="0"/>
          </a:p>
          <a:p>
            <a:r>
              <a:rPr lang="pt-BR" dirty="0" smtClean="0"/>
              <a:t>Versão atual: HTML5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6154" y="1828296"/>
            <a:ext cx="1192369" cy="119236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089" y="2692121"/>
            <a:ext cx="1170434" cy="1170434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083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HTML - Versões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902" y="2084969"/>
            <a:ext cx="5100033" cy="3766601"/>
          </a:xfrm>
        </p:spPr>
      </p:pic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020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HTML - Estrutura</a:t>
            </a:r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pic>
        <p:nvPicPr>
          <p:cNvPr id="8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914" y="2280504"/>
            <a:ext cx="6527328" cy="3881113"/>
          </a:xfrm>
        </p:spPr>
      </p:pic>
      <p:sp>
        <p:nvSpPr>
          <p:cNvPr id="10" name="CaixaDeTexto 9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137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HTML - Estrutura</a:t>
            </a:r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611414" y="3322749"/>
            <a:ext cx="3742386" cy="2854214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818713" y="1865066"/>
            <a:ext cx="3572984" cy="431189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dirty="0">
                <a:solidFill>
                  <a:schemeClr val="tx1"/>
                </a:solidFill>
              </a:rPr>
              <a:t>&lt;!DOCTYPE html&gt;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&lt;html&gt;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</a:t>
            </a:r>
            <a:r>
              <a:rPr lang="en-US" sz="1500" b="1" dirty="0" smtClean="0">
                <a:solidFill>
                  <a:schemeClr val="tx1"/>
                </a:solidFill>
              </a:rPr>
              <a:t>   &lt;</a:t>
            </a:r>
            <a:r>
              <a:rPr lang="en-US" sz="1500" b="1" dirty="0">
                <a:solidFill>
                  <a:schemeClr val="tx1"/>
                </a:solidFill>
              </a:rPr>
              <a:t>head&gt;	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   </a:t>
            </a:r>
            <a:r>
              <a:rPr lang="en-US" sz="1500" b="1" dirty="0" smtClean="0">
                <a:solidFill>
                  <a:schemeClr val="tx1"/>
                </a:solidFill>
              </a:rPr>
              <a:t>       &lt;</a:t>
            </a:r>
            <a:r>
              <a:rPr lang="en-US" sz="1500" b="1" dirty="0">
                <a:solidFill>
                  <a:schemeClr val="tx1"/>
                </a:solidFill>
              </a:rPr>
              <a:t>title&gt;</a:t>
            </a:r>
            <a:r>
              <a:rPr lang="en-US" sz="1500" b="1" dirty="0" err="1">
                <a:solidFill>
                  <a:schemeClr val="tx1"/>
                </a:solidFill>
              </a:rPr>
              <a:t>Estrutura</a:t>
            </a:r>
            <a:r>
              <a:rPr lang="en-US" sz="1500" b="1" dirty="0">
                <a:solidFill>
                  <a:schemeClr val="tx1"/>
                </a:solidFill>
              </a:rPr>
              <a:t> HTML&lt;/title&gt;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 smtClean="0">
                <a:solidFill>
                  <a:schemeClr val="tx1"/>
                </a:solidFill>
              </a:rPr>
              <a:t>      </a:t>
            </a:r>
            <a:r>
              <a:rPr lang="en-US" sz="1500" b="1" dirty="0">
                <a:solidFill>
                  <a:schemeClr val="tx1"/>
                </a:solidFill>
              </a:rPr>
              <a:t>&lt;/head&gt;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</a:t>
            </a:r>
            <a:r>
              <a:rPr lang="en-US" sz="1500" b="1" dirty="0" smtClean="0">
                <a:solidFill>
                  <a:schemeClr val="tx1"/>
                </a:solidFill>
              </a:rPr>
              <a:t>   &lt;</a:t>
            </a:r>
            <a:r>
              <a:rPr lang="en-US" sz="1500" b="1" dirty="0">
                <a:solidFill>
                  <a:schemeClr val="tx1"/>
                </a:solidFill>
              </a:rPr>
              <a:t>body&gt;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	</a:t>
            </a:r>
          </a:p>
          <a:p>
            <a:r>
              <a:rPr lang="en-US" sz="1500" b="1" dirty="0">
                <a:solidFill>
                  <a:schemeClr val="tx1"/>
                </a:solidFill>
              </a:rPr>
              <a:t>  </a:t>
            </a:r>
            <a:r>
              <a:rPr lang="en-US" sz="1500" b="1" dirty="0" smtClean="0">
                <a:solidFill>
                  <a:schemeClr val="tx1"/>
                </a:solidFill>
              </a:rPr>
              <a:t>    </a:t>
            </a:r>
            <a:r>
              <a:rPr lang="en-US" sz="1500" b="1" dirty="0">
                <a:solidFill>
                  <a:schemeClr val="tx1"/>
                </a:solidFill>
              </a:rPr>
              <a:t>&lt;/body&gt;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&lt;/html&gt;</a:t>
            </a:r>
            <a:endParaRPr lang="pt-BR" sz="1500" b="1" dirty="0">
              <a:solidFill>
                <a:schemeClr val="tx1"/>
              </a:solidFill>
            </a:endParaRPr>
          </a:p>
        </p:txBody>
      </p:sp>
      <p:sp>
        <p:nvSpPr>
          <p:cNvPr id="6" name="Seta para a direita 5"/>
          <p:cNvSpPr/>
          <p:nvPr/>
        </p:nvSpPr>
        <p:spPr>
          <a:xfrm>
            <a:off x="2605205" y="2149363"/>
            <a:ext cx="4803819" cy="154546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7572778" y="1932277"/>
            <a:ext cx="3245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Declaração que define o tipo do documento como HTML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734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HTML - Estrutura</a:t>
            </a:r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818713" y="1865066"/>
            <a:ext cx="3572984" cy="431189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dirty="0">
                <a:solidFill>
                  <a:schemeClr val="tx1"/>
                </a:solidFill>
              </a:rPr>
              <a:t>&lt;!DOCTYPE html&gt;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&lt;html&gt;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</a:t>
            </a:r>
            <a:r>
              <a:rPr lang="en-US" sz="1500" b="1" dirty="0" smtClean="0">
                <a:solidFill>
                  <a:schemeClr val="tx1"/>
                </a:solidFill>
              </a:rPr>
              <a:t>   &lt;</a:t>
            </a:r>
            <a:r>
              <a:rPr lang="en-US" sz="1500" b="1" dirty="0">
                <a:solidFill>
                  <a:schemeClr val="tx1"/>
                </a:solidFill>
              </a:rPr>
              <a:t>head&gt;	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   </a:t>
            </a:r>
            <a:r>
              <a:rPr lang="en-US" sz="1500" b="1" dirty="0" smtClean="0">
                <a:solidFill>
                  <a:schemeClr val="tx1"/>
                </a:solidFill>
              </a:rPr>
              <a:t>       &lt;</a:t>
            </a:r>
            <a:r>
              <a:rPr lang="en-US" sz="1500" b="1" dirty="0">
                <a:solidFill>
                  <a:schemeClr val="tx1"/>
                </a:solidFill>
              </a:rPr>
              <a:t>title&gt;</a:t>
            </a:r>
            <a:r>
              <a:rPr lang="en-US" sz="1500" b="1" dirty="0" err="1">
                <a:solidFill>
                  <a:schemeClr val="tx1"/>
                </a:solidFill>
              </a:rPr>
              <a:t>Estrutura</a:t>
            </a:r>
            <a:r>
              <a:rPr lang="en-US" sz="1500" b="1" dirty="0">
                <a:solidFill>
                  <a:schemeClr val="tx1"/>
                </a:solidFill>
              </a:rPr>
              <a:t> HTML&lt;/title&gt;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 smtClean="0">
                <a:solidFill>
                  <a:schemeClr val="tx1"/>
                </a:solidFill>
              </a:rPr>
              <a:t>      </a:t>
            </a:r>
            <a:r>
              <a:rPr lang="en-US" sz="1500" b="1" dirty="0">
                <a:solidFill>
                  <a:schemeClr val="tx1"/>
                </a:solidFill>
              </a:rPr>
              <a:t>&lt;/head&gt;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</a:t>
            </a:r>
            <a:r>
              <a:rPr lang="en-US" sz="1500" b="1" dirty="0" smtClean="0">
                <a:solidFill>
                  <a:schemeClr val="tx1"/>
                </a:solidFill>
              </a:rPr>
              <a:t>   &lt;</a:t>
            </a:r>
            <a:r>
              <a:rPr lang="en-US" sz="1500" b="1" dirty="0">
                <a:solidFill>
                  <a:schemeClr val="tx1"/>
                </a:solidFill>
              </a:rPr>
              <a:t>body&gt;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	</a:t>
            </a:r>
          </a:p>
          <a:p>
            <a:r>
              <a:rPr lang="en-US" sz="1500" b="1" dirty="0">
                <a:solidFill>
                  <a:schemeClr val="tx1"/>
                </a:solidFill>
              </a:rPr>
              <a:t>  </a:t>
            </a:r>
            <a:r>
              <a:rPr lang="en-US" sz="1500" b="1" dirty="0" smtClean="0">
                <a:solidFill>
                  <a:schemeClr val="tx1"/>
                </a:solidFill>
              </a:rPr>
              <a:t>    </a:t>
            </a:r>
            <a:r>
              <a:rPr lang="en-US" sz="1500" b="1" dirty="0">
                <a:solidFill>
                  <a:schemeClr val="tx1"/>
                </a:solidFill>
              </a:rPr>
              <a:t>&lt;/body&gt;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&lt;/html&gt;</a:t>
            </a:r>
            <a:endParaRPr lang="pt-BR" sz="1500" b="1" dirty="0">
              <a:solidFill>
                <a:schemeClr val="tx1"/>
              </a:solidFill>
            </a:endParaRPr>
          </a:p>
        </p:txBody>
      </p:sp>
      <p:sp>
        <p:nvSpPr>
          <p:cNvPr id="10" name="Seta para a direita 9"/>
          <p:cNvSpPr/>
          <p:nvPr/>
        </p:nvSpPr>
        <p:spPr>
          <a:xfrm>
            <a:off x="1777284" y="2520950"/>
            <a:ext cx="7083381" cy="180304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a direita 10"/>
          <p:cNvSpPr/>
          <p:nvPr/>
        </p:nvSpPr>
        <p:spPr>
          <a:xfrm>
            <a:off x="1777284" y="5738522"/>
            <a:ext cx="7083381" cy="180304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8963696" y="2426436"/>
            <a:ext cx="2266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Início do documento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9002257" y="5644008"/>
            <a:ext cx="2266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Fim do documento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15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685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HTML - Estrutura</a:t>
            </a:r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818713" y="1865066"/>
            <a:ext cx="3572984" cy="431189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dirty="0">
                <a:solidFill>
                  <a:schemeClr val="tx1"/>
                </a:solidFill>
              </a:rPr>
              <a:t>&lt;!DOCTYPE html&gt;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&lt;html&gt;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</a:t>
            </a:r>
            <a:r>
              <a:rPr lang="en-US" sz="1500" b="1" dirty="0" smtClean="0">
                <a:solidFill>
                  <a:schemeClr val="tx1"/>
                </a:solidFill>
              </a:rPr>
              <a:t>   &lt;</a:t>
            </a:r>
            <a:r>
              <a:rPr lang="en-US" sz="1500" b="1" dirty="0">
                <a:solidFill>
                  <a:schemeClr val="tx1"/>
                </a:solidFill>
              </a:rPr>
              <a:t>head&gt;	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   </a:t>
            </a:r>
            <a:r>
              <a:rPr lang="en-US" sz="1500" b="1" dirty="0" smtClean="0">
                <a:solidFill>
                  <a:schemeClr val="tx1"/>
                </a:solidFill>
              </a:rPr>
              <a:t>       &lt;</a:t>
            </a:r>
            <a:r>
              <a:rPr lang="en-US" sz="1500" b="1" dirty="0">
                <a:solidFill>
                  <a:schemeClr val="tx1"/>
                </a:solidFill>
              </a:rPr>
              <a:t>title&gt;</a:t>
            </a:r>
            <a:r>
              <a:rPr lang="en-US" sz="1500" b="1" dirty="0" err="1">
                <a:solidFill>
                  <a:schemeClr val="tx1"/>
                </a:solidFill>
              </a:rPr>
              <a:t>Estrutura</a:t>
            </a:r>
            <a:r>
              <a:rPr lang="en-US" sz="1500" b="1" dirty="0">
                <a:solidFill>
                  <a:schemeClr val="tx1"/>
                </a:solidFill>
              </a:rPr>
              <a:t> HTML&lt;/title&gt;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 smtClean="0">
                <a:solidFill>
                  <a:schemeClr val="tx1"/>
                </a:solidFill>
              </a:rPr>
              <a:t>      </a:t>
            </a:r>
            <a:r>
              <a:rPr lang="en-US" sz="1500" b="1" dirty="0">
                <a:solidFill>
                  <a:schemeClr val="tx1"/>
                </a:solidFill>
              </a:rPr>
              <a:t>&lt;/head&gt;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</a:t>
            </a:r>
            <a:r>
              <a:rPr lang="en-US" sz="1500" b="1" dirty="0" smtClean="0">
                <a:solidFill>
                  <a:schemeClr val="tx1"/>
                </a:solidFill>
              </a:rPr>
              <a:t>   &lt;</a:t>
            </a:r>
            <a:r>
              <a:rPr lang="en-US" sz="1500" b="1" dirty="0">
                <a:solidFill>
                  <a:schemeClr val="tx1"/>
                </a:solidFill>
              </a:rPr>
              <a:t>body&gt;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	</a:t>
            </a:r>
          </a:p>
          <a:p>
            <a:r>
              <a:rPr lang="en-US" sz="1500" b="1" dirty="0">
                <a:solidFill>
                  <a:schemeClr val="tx1"/>
                </a:solidFill>
              </a:rPr>
              <a:t>  </a:t>
            </a:r>
            <a:r>
              <a:rPr lang="en-US" sz="1500" b="1" dirty="0" smtClean="0">
                <a:solidFill>
                  <a:schemeClr val="tx1"/>
                </a:solidFill>
              </a:rPr>
              <a:t>    </a:t>
            </a:r>
            <a:r>
              <a:rPr lang="en-US" sz="1500" b="1" dirty="0">
                <a:solidFill>
                  <a:schemeClr val="tx1"/>
                </a:solidFill>
              </a:rPr>
              <a:t>&lt;/body&gt;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&lt;/html&gt;</a:t>
            </a:r>
            <a:endParaRPr lang="pt-BR" sz="1500" b="1" dirty="0">
              <a:solidFill>
                <a:schemeClr val="tx1"/>
              </a:solidFill>
            </a:endParaRPr>
          </a:p>
        </p:txBody>
      </p:sp>
      <p:sp>
        <p:nvSpPr>
          <p:cNvPr id="10" name="Seta para a direita 9"/>
          <p:cNvSpPr/>
          <p:nvPr/>
        </p:nvSpPr>
        <p:spPr>
          <a:xfrm>
            <a:off x="1777284" y="2520950"/>
            <a:ext cx="7083381" cy="180304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a direita 10"/>
          <p:cNvSpPr/>
          <p:nvPr/>
        </p:nvSpPr>
        <p:spPr>
          <a:xfrm>
            <a:off x="1777284" y="5738522"/>
            <a:ext cx="7083381" cy="180304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208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HTML - Estrutura</a:t>
            </a:r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818713" y="1865066"/>
            <a:ext cx="3572984" cy="431189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dirty="0">
                <a:solidFill>
                  <a:schemeClr val="tx1"/>
                </a:solidFill>
              </a:rPr>
              <a:t>&lt;!DOCTYPE html&gt;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&lt;html&gt;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</a:t>
            </a:r>
            <a:r>
              <a:rPr lang="en-US" sz="1500" b="1" dirty="0" smtClean="0">
                <a:solidFill>
                  <a:schemeClr val="tx1"/>
                </a:solidFill>
              </a:rPr>
              <a:t>   &lt;</a:t>
            </a:r>
            <a:r>
              <a:rPr lang="en-US" sz="1500" b="1" dirty="0">
                <a:solidFill>
                  <a:schemeClr val="tx1"/>
                </a:solidFill>
              </a:rPr>
              <a:t>head&gt;	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   </a:t>
            </a:r>
            <a:r>
              <a:rPr lang="en-US" sz="1500" b="1" dirty="0" smtClean="0">
                <a:solidFill>
                  <a:schemeClr val="tx1"/>
                </a:solidFill>
              </a:rPr>
              <a:t>       &lt;</a:t>
            </a:r>
            <a:r>
              <a:rPr lang="en-US" sz="1500" b="1" dirty="0">
                <a:solidFill>
                  <a:schemeClr val="tx1"/>
                </a:solidFill>
              </a:rPr>
              <a:t>title&gt;</a:t>
            </a:r>
            <a:r>
              <a:rPr lang="en-US" sz="1500" b="1" dirty="0" err="1">
                <a:solidFill>
                  <a:schemeClr val="tx1"/>
                </a:solidFill>
              </a:rPr>
              <a:t>Estrutura</a:t>
            </a:r>
            <a:r>
              <a:rPr lang="en-US" sz="1500" b="1" dirty="0">
                <a:solidFill>
                  <a:schemeClr val="tx1"/>
                </a:solidFill>
              </a:rPr>
              <a:t> HTML&lt;/title&gt;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 smtClean="0">
                <a:solidFill>
                  <a:schemeClr val="tx1"/>
                </a:solidFill>
              </a:rPr>
              <a:t>      </a:t>
            </a:r>
            <a:r>
              <a:rPr lang="en-US" sz="1500" b="1" dirty="0">
                <a:solidFill>
                  <a:schemeClr val="tx1"/>
                </a:solidFill>
              </a:rPr>
              <a:t>&lt;/head&gt;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</a:t>
            </a:r>
            <a:r>
              <a:rPr lang="en-US" sz="1500" b="1" dirty="0" smtClean="0">
                <a:solidFill>
                  <a:schemeClr val="tx1"/>
                </a:solidFill>
              </a:rPr>
              <a:t>   &lt;</a:t>
            </a:r>
            <a:r>
              <a:rPr lang="en-US" sz="1500" b="1" dirty="0">
                <a:solidFill>
                  <a:schemeClr val="tx1"/>
                </a:solidFill>
              </a:rPr>
              <a:t>body&gt;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	</a:t>
            </a:r>
          </a:p>
          <a:p>
            <a:r>
              <a:rPr lang="en-US" sz="1500" b="1" dirty="0">
                <a:solidFill>
                  <a:schemeClr val="tx1"/>
                </a:solidFill>
              </a:rPr>
              <a:t>  </a:t>
            </a:r>
            <a:r>
              <a:rPr lang="en-US" sz="1500" b="1" dirty="0" smtClean="0">
                <a:solidFill>
                  <a:schemeClr val="tx1"/>
                </a:solidFill>
              </a:rPr>
              <a:t>    </a:t>
            </a:r>
            <a:r>
              <a:rPr lang="en-US" sz="1500" b="1" dirty="0">
                <a:solidFill>
                  <a:schemeClr val="tx1"/>
                </a:solidFill>
              </a:rPr>
              <a:t>&lt;/body&gt;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&lt;/html&gt;</a:t>
            </a:r>
            <a:endParaRPr lang="pt-BR" sz="1500" b="1" dirty="0">
              <a:solidFill>
                <a:schemeClr val="tx1"/>
              </a:solidFill>
            </a:endParaRPr>
          </a:p>
        </p:txBody>
      </p:sp>
      <p:sp>
        <p:nvSpPr>
          <p:cNvPr id="10" name="Seta para a direita 9"/>
          <p:cNvSpPr/>
          <p:nvPr/>
        </p:nvSpPr>
        <p:spPr>
          <a:xfrm>
            <a:off x="2170628" y="2936382"/>
            <a:ext cx="5280338" cy="343409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a direita 12"/>
          <p:cNvSpPr/>
          <p:nvPr/>
        </p:nvSpPr>
        <p:spPr>
          <a:xfrm>
            <a:off x="2170628" y="3834011"/>
            <a:ext cx="5280338" cy="343409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de cantos arredondados 5"/>
          <p:cNvSpPr/>
          <p:nvPr/>
        </p:nvSpPr>
        <p:spPr>
          <a:xfrm>
            <a:off x="7714445" y="2936382"/>
            <a:ext cx="2859110" cy="124103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Cabeçalho:</a:t>
            </a:r>
            <a:r>
              <a:rPr lang="pt-BR" dirty="0" smtClean="0">
                <a:solidFill>
                  <a:schemeClr val="tx1"/>
                </a:solidFill>
              </a:rPr>
              <a:t> Contém informações especificas que não são exibidas no navegador. 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17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193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HTML - Estrutura</a:t>
            </a:r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818713" y="1865066"/>
            <a:ext cx="3572984" cy="431189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dirty="0">
                <a:solidFill>
                  <a:schemeClr val="tx1"/>
                </a:solidFill>
              </a:rPr>
              <a:t>&lt;!DOCTYPE html&gt;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&lt;html&gt;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</a:t>
            </a:r>
            <a:r>
              <a:rPr lang="en-US" sz="1500" b="1" dirty="0" smtClean="0">
                <a:solidFill>
                  <a:schemeClr val="tx1"/>
                </a:solidFill>
              </a:rPr>
              <a:t>   &lt;</a:t>
            </a:r>
            <a:r>
              <a:rPr lang="en-US" sz="1500" b="1" dirty="0">
                <a:solidFill>
                  <a:schemeClr val="tx1"/>
                </a:solidFill>
              </a:rPr>
              <a:t>head&gt;	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   </a:t>
            </a:r>
            <a:r>
              <a:rPr lang="en-US" sz="1500" b="1" dirty="0" smtClean="0">
                <a:solidFill>
                  <a:schemeClr val="tx1"/>
                </a:solidFill>
              </a:rPr>
              <a:t>       &lt;</a:t>
            </a:r>
            <a:r>
              <a:rPr lang="en-US" sz="1500" b="1" dirty="0">
                <a:solidFill>
                  <a:schemeClr val="tx1"/>
                </a:solidFill>
              </a:rPr>
              <a:t>title&gt;</a:t>
            </a:r>
            <a:r>
              <a:rPr lang="en-US" sz="1500" b="1" dirty="0" err="1">
                <a:solidFill>
                  <a:schemeClr val="tx1"/>
                </a:solidFill>
              </a:rPr>
              <a:t>Estrutura</a:t>
            </a:r>
            <a:r>
              <a:rPr lang="en-US" sz="1500" b="1" dirty="0">
                <a:solidFill>
                  <a:schemeClr val="tx1"/>
                </a:solidFill>
              </a:rPr>
              <a:t> HTML&lt;/title&gt;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 smtClean="0">
                <a:solidFill>
                  <a:schemeClr val="tx1"/>
                </a:solidFill>
              </a:rPr>
              <a:t>      </a:t>
            </a:r>
            <a:r>
              <a:rPr lang="en-US" sz="1500" b="1" dirty="0">
                <a:solidFill>
                  <a:schemeClr val="tx1"/>
                </a:solidFill>
              </a:rPr>
              <a:t>&lt;/head&gt;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</a:t>
            </a:r>
            <a:r>
              <a:rPr lang="en-US" sz="1500" b="1" dirty="0" smtClean="0">
                <a:solidFill>
                  <a:schemeClr val="tx1"/>
                </a:solidFill>
              </a:rPr>
              <a:t>   &lt;</a:t>
            </a:r>
            <a:r>
              <a:rPr lang="en-US" sz="1500" b="1" dirty="0">
                <a:solidFill>
                  <a:schemeClr val="tx1"/>
                </a:solidFill>
              </a:rPr>
              <a:t>body&gt;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	</a:t>
            </a:r>
          </a:p>
          <a:p>
            <a:r>
              <a:rPr lang="en-US" sz="1500" b="1" dirty="0">
                <a:solidFill>
                  <a:schemeClr val="tx1"/>
                </a:solidFill>
              </a:rPr>
              <a:t>  </a:t>
            </a:r>
            <a:r>
              <a:rPr lang="en-US" sz="1500" b="1" dirty="0" smtClean="0">
                <a:solidFill>
                  <a:schemeClr val="tx1"/>
                </a:solidFill>
              </a:rPr>
              <a:t>    </a:t>
            </a:r>
            <a:r>
              <a:rPr lang="en-US" sz="1500" b="1" dirty="0">
                <a:solidFill>
                  <a:schemeClr val="tx1"/>
                </a:solidFill>
              </a:rPr>
              <a:t>&lt;/body&gt;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&lt;/html&gt;</a:t>
            </a:r>
            <a:endParaRPr lang="pt-BR" sz="1500" b="1" dirty="0">
              <a:solidFill>
                <a:schemeClr val="tx1"/>
              </a:solidFill>
            </a:endParaRPr>
          </a:p>
        </p:txBody>
      </p:sp>
      <p:sp>
        <p:nvSpPr>
          <p:cNvPr id="6" name="Seta para a direita 5"/>
          <p:cNvSpPr/>
          <p:nvPr/>
        </p:nvSpPr>
        <p:spPr>
          <a:xfrm>
            <a:off x="4176511" y="3362579"/>
            <a:ext cx="3696237" cy="321972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7892235" y="3362579"/>
            <a:ext cx="2691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Contém o título da página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18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899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Contato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r>
              <a:rPr lang="pt-BR" dirty="0" smtClean="0"/>
              <a:t>E-mail: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bruno.slima@outlook.com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leandroungari@gmail.com</a:t>
            </a:r>
          </a:p>
          <a:p>
            <a:pPr marL="0" indent="0">
              <a:buNone/>
            </a:pPr>
            <a:endParaRPr lang="pt-BR" dirty="0" smtClean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669" y="3112667"/>
            <a:ext cx="4428571" cy="3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99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HTML - Estrutura</a:t>
            </a:r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818713" y="1865066"/>
            <a:ext cx="3572984" cy="431189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dirty="0">
                <a:solidFill>
                  <a:schemeClr val="tx1"/>
                </a:solidFill>
              </a:rPr>
              <a:t>&lt;!DOCTYPE html&gt;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&lt;html&gt;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</a:t>
            </a:r>
            <a:r>
              <a:rPr lang="en-US" sz="1500" b="1" dirty="0" smtClean="0">
                <a:solidFill>
                  <a:schemeClr val="tx1"/>
                </a:solidFill>
              </a:rPr>
              <a:t>   &lt;</a:t>
            </a:r>
            <a:r>
              <a:rPr lang="en-US" sz="1500" b="1" dirty="0">
                <a:solidFill>
                  <a:schemeClr val="tx1"/>
                </a:solidFill>
              </a:rPr>
              <a:t>head&gt;	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   </a:t>
            </a:r>
            <a:r>
              <a:rPr lang="en-US" sz="1500" b="1" dirty="0" smtClean="0">
                <a:solidFill>
                  <a:schemeClr val="tx1"/>
                </a:solidFill>
              </a:rPr>
              <a:t>       &lt;</a:t>
            </a:r>
            <a:r>
              <a:rPr lang="en-US" sz="1500" b="1" dirty="0">
                <a:solidFill>
                  <a:schemeClr val="tx1"/>
                </a:solidFill>
              </a:rPr>
              <a:t>title&gt;</a:t>
            </a:r>
            <a:r>
              <a:rPr lang="en-US" sz="1500" b="1" dirty="0" err="1">
                <a:solidFill>
                  <a:schemeClr val="tx1"/>
                </a:solidFill>
              </a:rPr>
              <a:t>Estrutura</a:t>
            </a:r>
            <a:r>
              <a:rPr lang="en-US" sz="1500" b="1" dirty="0">
                <a:solidFill>
                  <a:schemeClr val="tx1"/>
                </a:solidFill>
              </a:rPr>
              <a:t> HTML&lt;/title&gt;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 smtClean="0">
                <a:solidFill>
                  <a:schemeClr val="tx1"/>
                </a:solidFill>
              </a:rPr>
              <a:t>      </a:t>
            </a:r>
            <a:r>
              <a:rPr lang="en-US" sz="1500" b="1" dirty="0">
                <a:solidFill>
                  <a:schemeClr val="tx1"/>
                </a:solidFill>
              </a:rPr>
              <a:t>&lt;/head&gt;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</a:t>
            </a:r>
            <a:r>
              <a:rPr lang="en-US" sz="1500" b="1" dirty="0" smtClean="0">
                <a:solidFill>
                  <a:schemeClr val="tx1"/>
                </a:solidFill>
              </a:rPr>
              <a:t>   &lt;</a:t>
            </a:r>
            <a:r>
              <a:rPr lang="en-US" sz="1500" b="1" dirty="0">
                <a:solidFill>
                  <a:schemeClr val="tx1"/>
                </a:solidFill>
              </a:rPr>
              <a:t>body&gt;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	</a:t>
            </a:r>
          </a:p>
          <a:p>
            <a:r>
              <a:rPr lang="en-US" sz="1500" b="1" dirty="0">
                <a:solidFill>
                  <a:schemeClr val="tx1"/>
                </a:solidFill>
              </a:rPr>
              <a:t>  </a:t>
            </a:r>
            <a:r>
              <a:rPr lang="en-US" sz="1500" b="1" dirty="0" smtClean="0">
                <a:solidFill>
                  <a:schemeClr val="tx1"/>
                </a:solidFill>
              </a:rPr>
              <a:t>    </a:t>
            </a:r>
            <a:r>
              <a:rPr lang="en-US" sz="1500" b="1" dirty="0">
                <a:solidFill>
                  <a:schemeClr val="tx1"/>
                </a:solidFill>
              </a:rPr>
              <a:t>&lt;/body&gt;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&lt;/html&gt;</a:t>
            </a:r>
            <a:endParaRPr lang="pt-BR" sz="1500" b="1" dirty="0">
              <a:solidFill>
                <a:schemeClr val="tx1"/>
              </a:solidFill>
            </a:endParaRPr>
          </a:p>
        </p:txBody>
      </p:sp>
      <p:sp>
        <p:nvSpPr>
          <p:cNvPr id="10" name="Seta para a direita 9"/>
          <p:cNvSpPr/>
          <p:nvPr/>
        </p:nvSpPr>
        <p:spPr>
          <a:xfrm>
            <a:off x="2112134" y="4501881"/>
            <a:ext cx="5602308" cy="3298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 para a direita 11"/>
          <p:cNvSpPr/>
          <p:nvPr/>
        </p:nvSpPr>
        <p:spPr>
          <a:xfrm>
            <a:off x="2112134" y="5216224"/>
            <a:ext cx="5602308" cy="3298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7914067" y="4185634"/>
            <a:ext cx="3078051" cy="1776511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b="1" dirty="0" smtClean="0">
                <a:solidFill>
                  <a:schemeClr val="tx1"/>
                </a:solidFill>
              </a:rPr>
              <a:t>Corpo:</a:t>
            </a:r>
            <a:r>
              <a:rPr lang="pt-BR" dirty="0" smtClean="0">
                <a:solidFill>
                  <a:schemeClr val="tx1"/>
                </a:solidFill>
              </a:rPr>
              <a:t> Contém todos os elementos, textos, imagens, vídeos, links que estarão presentes e visíveis na página.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19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359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HTML - </a:t>
            </a:r>
            <a:r>
              <a:rPr lang="pt-BR" dirty="0" err="1" smtClean="0"/>
              <a:t>Tag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/>
          </a:bodyPr>
          <a:lstStyle/>
          <a:p>
            <a:r>
              <a:rPr lang="pt-BR" dirty="0" smtClean="0"/>
              <a:t>São palavras-chaves cercadas por colchetes.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 smtClean="0"/>
              <a:t>&lt;Nome da </a:t>
            </a:r>
            <a:r>
              <a:rPr lang="pt-BR" dirty="0" err="1" smtClean="0"/>
              <a:t>Tag</a:t>
            </a:r>
            <a:r>
              <a:rPr lang="pt-BR" dirty="0" smtClean="0"/>
              <a:t>&gt; Conteúdo &lt;/Nome da </a:t>
            </a:r>
            <a:r>
              <a:rPr lang="pt-BR" dirty="0" err="1" smtClean="0"/>
              <a:t>Tag</a:t>
            </a:r>
            <a:r>
              <a:rPr lang="pt-BR" dirty="0" smtClean="0"/>
              <a:t>&gt;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Normalmente aparecem em pares com sua abertura &lt; &gt; e com seu fechamento &lt;/ &gt;.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&lt; </a:t>
            </a:r>
            <a:r>
              <a:rPr lang="pt-BR" dirty="0" err="1"/>
              <a:t>Tag</a:t>
            </a:r>
            <a:r>
              <a:rPr lang="pt-BR" dirty="0"/>
              <a:t> de abertura &gt;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&lt;/ </a:t>
            </a:r>
            <a:r>
              <a:rPr lang="pt-BR" dirty="0" err="1"/>
              <a:t>Tag</a:t>
            </a:r>
            <a:r>
              <a:rPr lang="pt-BR" dirty="0"/>
              <a:t> de fechamento </a:t>
            </a:r>
            <a:r>
              <a:rPr lang="pt-BR" dirty="0" smtClean="0"/>
              <a:t>&gt;</a:t>
            </a:r>
            <a:endParaRPr lang="pt-BR" dirty="0"/>
          </a:p>
          <a:p>
            <a:pPr lvl="2">
              <a:buFont typeface="Courier New" panose="02070309020205020404" pitchFamily="49" charset="0"/>
              <a:buChar char="o"/>
            </a:pPr>
            <a:endParaRPr lang="pt-BR" dirty="0"/>
          </a:p>
          <a:p>
            <a:r>
              <a:rPr lang="pt-BR" dirty="0" smtClean="0"/>
              <a:t>O navegador não exibe as </a:t>
            </a:r>
            <a:r>
              <a:rPr lang="pt-BR" dirty="0" err="1" smtClean="0"/>
              <a:t>Tag’s</a:t>
            </a:r>
            <a:r>
              <a:rPr lang="pt-BR" dirty="0" smtClean="0"/>
              <a:t> HTML ele usa as </a:t>
            </a:r>
            <a:r>
              <a:rPr lang="pt-BR" dirty="0" err="1" smtClean="0"/>
              <a:t>Tag’s</a:t>
            </a:r>
            <a:r>
              <a:rPr lang="pt-BR" dirty="0" smtClean="0"/>
              <a:t> para determinar como exibir o documento.</a:t>
            </a:r>
            <a:endParaRPr lang="pt-BR" dirty="0"/>
          </a:p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825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HTML - </a:t>
            </a:r>
            <a:r>
              <a:rPr lang="pt-BR" dirty="0" err="1" smtClean="0"/>
              <a:t>Tag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21</a:t>
            </a:r>
            <a:endParaRPr lang="pt-BR" dirty="0"/>
          </a:p>
        </p:txBody>
      </p:sp>
      <p:graphicFrame>
        <p:nvGraphicFramePr>
          <p:cNvPr id="10" name="Espaço Reservado para Conteú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8094427"/>
              </p:ext>
            </p:extLst>
          </p:nvPr>
        </p:nvGraphicFramePr>
        <p:xfrm>
          <a:off x="818712" y="1834468"/>
          <a:ext cx="10515600" cy="4815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433262"/>
                <a:gridCol w="8082338"/>
              </a:tblGrid>
              <a:tr h="336251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Tag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html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Define o inicio e fim do documento HTML 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head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Cabeçalho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body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Corpo do documento HTML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title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Define o Titulo do documento HTML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base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Define a URL base para a URL relativa na página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link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Usada para </a:t>
                      </a:r>
                      <a:r>
                        <a:rPr lang="pt-BR" dirty="0" err="1" smtClean="0"/>
                        <a:t>linkar</a:t>
                      </a:r>
                      <a:r>
                        <a:rPr lang="pt-BR" dirty="0" smtClean="0"/>
                        <a:t> CSS e </a:t>
                      </a:r>
                      <a:r>
                        <a:rPr lang="pt-BR" dirty="0" err="1" smtClean="0"/>
                        <a:t>JavaScript</a:t>
                      </a:r>
                      <a:r>
                        <a:rPr lang="pt-BR" dirty="0" smtClean="0"/>
                        <a:t> externos ao documento HTML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meta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Define os </a:t>
                      </a:r>
                      <a:r>
                        <a:rPr lang="pt-BR" dirty="0" err="1" smtClean="0"/>
                        <a:t>metadados</a:t>
                      </a:r>
                      <a:r>
                        <a:rPr lang="pt-BR" dirty="0" smtClean="0"/>
                        <a:t> que não podem ser definidos usando outro elemento HTML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style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Tag</a:t>
                      </a:r>
                      <a:r>
                        <a:rPr lang="pt-BR" dirty="0" smtClean="0"/>
                        <a:t> usada para escrever CSS dentro do documento HTML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script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 um script interno ou link para um script externo</a:t>
                      </a:r>
                      <a:endParaRPr lang="pt-B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h1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São elementos que representam os seis níveis de títulos de cabeçalhos</a:t>
                      </a:r>
                      <a:endParaRPr lang="pt-B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Parágrafo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Representa um hyperlink, ligando a outro recurso</a:t>
                      </a:r>
                      <a:endParaRPr lang="pt-BR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135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HTML - </a:t>
            </a:r>
            <a:r>
              <a:rPr lang="pt-BR" dirty="0" err="1" smtClean="0"/>
              <a:t>Tag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22</a:t>
            </a:r>
            <a:endParaRPr lang="pt-BR" dirty="0"/>
          </a:p>
        </p:txBody>
      </p:sp>
      <p:graphicFrame>
        <p:nvGraphicFramePr>
          <p:cNvPr id="10" name="Espaço Reservado para Conteú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4975118"/>
              </p:ext>
            </p:extLst>
          </p:nvPr>
        </p:nvGraphicFramePr>
        <p:xfrm>
          <a:off x="947501" y="2459865"/>
          <a:ext cx="10515600" cy="335592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433262"/>
                <a:gridCol w="8082338"/>
              </a:tblGrid>
              <a:tr h="371428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Tag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Representa a </a:t>
                      </a:r>
                      <a:r>
                        <a:rPr lang="pt-BR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enfâse</a:t>
                      </a:r>
                      <a:r>
                        <a:rPr lang="pt-B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 </a:t>
                      </a:r>
                      <a:r>
                        <a:rPr lang="pt-BR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conteudo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Strong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>
                          <a:effectLst/>
                        </a:rPr>
                        <a:t>Representa a importância de um pedaço de </a:t>
                      </a:r>
                      <a:r>
                        <a:rPr lang="pt-BR" dirty="0" smtClean="0">
                          <a:effectLst/>
                        </a:rPr>
                        <a:t>texto,</a:t>
                      </a:r>
                      <a:r>
                        <a:rPr lang="pt-BR" baseline="0" dirty="0" smtClean="0">
                          <a:effectLst/>
                        </a:rPr>
                        <a:t> negrito.</a:t>
                      </a:r>
                      <a:endParaRPr lang="pt-BR" dirty="0">
                        <a:effectLst/>
                      </a:endParaRPr>
                    </a:p>
                  </a:txBody>
                  <a:tcPr marL="76200" marR="76200" marT="57150" marB="571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small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Representa um</a:t>
                      </a:r>
                      <a:r>
                        <a:rPr lang="pt-BR" baseline="0" dirty="0" smtClean="0"/>
                        <a:t> pedaço do texto que informa aviso, ou não tem grande importância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Quebra</a:t>
                      </a:r>
                      <a:r>
                        <a:rPr lang="pt-BR" baseline="0" dirty="0" smtClean="0"/>
                        <a:t> de linha</a:t>
                      </a:r>
                      <a:endParaRPr lang="pt-B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img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Representa</a:t>
                      </a:r>
                      <a:r>
                        <a:rPr lang="pt-BR" baseline="0" dirty="0" smtClean="0"/>
                        <a:t> uma imagem</a:t>
                      </a:r>
                      <a:endParaRPr lang="pt-B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video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Representa</a:t>
                      </a:r>
                      <a:r>
                        <a:rPr lang="pt-BR" baseline="0" dirty="0" smtClean="0"/>
                        <a:t> um vídeo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audio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Representa um áudio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buttom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Representa</a:t>
                      </a:r>
                      <a:r>
                        <a:rPr lang="pt-BR" baseline="0" dirty="0" smtClean="0"/>
                        <a:t> um botão</a:t>
                      </a:r>
                      <a:endParaRPr lang="pt-BR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764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CSS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pt-BR" b="1" dirty="0" err="1" smtClean="0"/>
              <a:t>C</a:t>
            </a:r>
            <a:r>
              <a:rPr lang="pt-BR" dirty="0" err="1" smtClean="0"/>
              <a:t>ascading</a:t>
            </a:r>
            <a:r>
              <a:rPr lang="pt-BR" dirty="0" smtClean="0"/>
              <a:t> </a:t>
            </a:r>
            <a:r>
              <a:rPr lang="pt-BR" b="1" dirty="0" err="1" smtClean="0"/>
              <a:t>S</a:t>
            </a:r>
            <a:r>
              <a:rPr lang="pt-BR" dirty="0" err="1" smtClean="0"/>
              <a:t>tyle</a:t>
            </a:r>
            <a:r>
              <a:rPr lang="pt-BR" dirty="0" smtClean="0"/>
              <a:t> </a:t>
            </a:r>
            <a:r>
              <a:rPr lang="pt-BR" b="1" dirty="0" err="1" smtClean="0"/>
              <a:t>S</a:t>
            </a:r>
            <a:r>
              <a:rPr lang="pt-BR" dirty="0" err="1" smtClean="0"/>
              <a:t>heets</a:t>
            </a:r>
            <a:endParaRPr lang="pt-BR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/>
              <a:t>Linguagem de folha de estilo.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/>
              <a:t>Descreve como os elementos HTML devem ser exibidos na tela.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/>
              <a:t>Ele pode controlar o layout de várias páginas da web de uma só vez</a:t>
            </a:r>
            <a:r>
              <a:rPr lang="pt-BR" sz="1800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O HTML descreve o conteúdo de uma página web, a formatação, layout, cores, posicionamento dos elementos são definidos no CSS.</a:t>
            </a:r>
          </a:p>
          <a:p>
            <a:endParaRPr lang="pt-BR" dirty="0"/>
          </a:p>
          <a:p>
            <a:r>
              <a:rPr lang="pt-BR" dirty="0" smtClean="0"/>
              <a:t>Ocorre separação entre conteúdo e formatação da página.</a:t>
            </a:r>
          </a:p>
          <a:p>
            <a:endParaRPr lang="pt-BR" dirty="0"/>
          </a:p>
          <a:p>
            <a:r>
              <a:rPr lang="pt-BR" dirty="0" smtClean="0"/>
              <a:t>Arquivos HTML tem links para arquivos CSS.</a:t>
            </a:r>
          </a:p>
          <a:p>
            <a:endParaRPr lang="pt-BR" dirty="0"/>
          </a:p>
          <a:p>
            <a:r>
              <a:rPr lang="pt-BR" dirty="0" smtClean="0"/>
              <a:t>Navegadores devem prover suporte para as versões do CSS.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pt-BR" dirty="0" smtClean="0"/>
          </a:p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3601" y="4108169"/>
            <a:ext cx="1798899" cy="160616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95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CSS - Sintaxe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r>
              <a:rPr lang="pt-BR" dirty="0" smtClean="0"/>
              <a:t>Seletores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 smtClean="0"/>
              <a:t>São utilizados para encontrar ou selecionar um elemento </a:t>
            </a:r>
            <a:r>
              <a:rPr lang="pt-BR" dirty="0" err="1" smtClean="0"/>
              <a:t>html</a:t>
            </a:r>
            <a:r>
              <a:rPr lang="pt-BR" dirty="0" smtClean="0"/>
              <a:t>.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pt-BR" dirty="0" smtClean="0"/>
              <a:t>Seja por: Nome do elemento, ID, Classe...</a:t>
            </a:r>
          </a:p>
          <a:p>
            <a:pPr marL="1371600" lvl="3" indent="0">
              <a:buNone/>
            </a:pPr>
            <a:endParaRPr lang="pt-BR" dirty="0" smtClean="0"/>
          </a:p>
          <a:p>
            <a:r>
              <a:rPr lang="pt-BR" dirty="0" smtClean="0"/>
              <a:t>Declaração: 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 smtClean="0"/>
              <a:t>Propriedade: Valor;</a:t>
            </a:r>
          </a:p>
          <a:p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7568" y="3670478"/>
            <a:ext cx="4193560" cy="2069311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11331224" y="6429423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24</a:t>
            </a: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082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CSS - Sintaxe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250" y="1834468"/>
            <a:ext cx="7063077" cy="5198863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82140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CSS - Sintaxe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r>
              <a:rPr lang="pt-BR" dirty="0" smtClean="0"/>
              <a:t>Para adicionar uma folha de estilo em seu documento HTML basta utilizar a </a:t>
            </a:r>
            <a:r>
              <a:rPr lang="pt-BR" dirty="0" err="1" smtClean="0"/>
              <a:t>tag</a:t>
            </a:r>
            <a:r>
              <a:rPr lang="pt-BR" dirty="0" smtClean="0"/>
              <a:t> &lt;link&gt; dentro da </a:t>
            </a:r>
            <a:r>
              <a:rPr lang="pt-BR" dirty="0" err="1" smtClean="0"/>
              <a:t>tag</a:t>
            </a:r>
            <a:r>
              <a:rPr lang="pt-BR" dirty="0" smtClean="0"/>
              <a:t> &lt;</a:t>
            </a:r>
            <a:r>
              <a:rPr lang="pt-BR" dirty="0" err="1" smtClean="0"/>
              <a:t>head</a:t>
            </a:r>
            <a:r>
              <a:rPr lang="pt-BR" dirty="0" smtClean="0"/>
              <a:t>&gt;</a:t>
            </a:r>
          </a:p>
          <a:p>
            <a:endParaRPr lang="pt-BR" dirty="0"/>
          </a:p>
          <a:p>
            <a:r>
              <a:rPr lang="pt-BR" dirty="0" smtClean="0"/>
              <a:t>&lt;link&gt; Como?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 err="1" smtClean="0"/>
              <a:t>rel</a:t>
            </a:r>
            <a:r>
              <a:rPr lang="pt-BR" dirty="0" smtClean="0"/>
              <a:t> = Especifica a relação entre o documento e o documento que vai ser ligado.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 err="1"/>
              <a:t>t</a:t>
            </a:r>
            <a:r>
              <a:rPr lang="pt-BR" dirty="0" err="1" smtClean="0"/>
              <a:t>ype</a:t>
            </a:r>
            <a:r>
              <a:rPr lang="pt-BR" dirty="0" smtClean="0"/>
              <a:t> = Especifica o tipo de mídia do documento que vai ser ligado.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 err="1"/>
              <a:t>h</a:t>
            </a:r>
            <a:r>
              <a:rPr lang="pt-BR" dirty="0" err="1" smtClean="0"/>
              <a:t>ref</a:t>
            </a:r>
            <a:r>
              <a:rPr lang="pt-BR" dirty="0" smtClean="0"/>
              <a:t> = Especifica a ligação do documento que vai ser ligado.</a:t>
            </a:r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798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CSS - Sintaxe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3931" y="2084969"/>
            <a:ext cx="6804137" cy="385329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27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706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CSS - Color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Cores podem ser especificadas por: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 smtClean="0"/>
              <a:t>Nome: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 err="1"/>
              <a:t>red</a:t>
            </a:r>
            <a:r>
              <a:rPr lang="pt-BR" dirty="0"/>
              <a:t>, blue, </a:t>
            </a:r>
            <a:r>
              <a:rPr lang="pt-BR" dirty="0" err="1"/>
              <a:t>yellow</a:t>
            </a:r>
            <a:r>
              <a:rPr lang="pt-BR" dirty="0"/>
              <a:t>, </a:t>
            </a:r>
            <a:r>
              <a:rPr lang="pt-BR" dirty="0" err="1"/>
              <a:t>black</a:t>
            </a:r>
            <a:r>
              <a:rPr lang="pt-BR" dirty="0"/>
              <a:t>, entre outras.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pt-BR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 smtClean="0"/>
              <a:t>Hexadecimal: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 smtClean="0"/>
              <a:t>#FF0000 – Vermelho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 smtClean="0"/>
              <a:t>#FFA500 – Laranja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 smtClean="0"/>
              <a:t>#FFFF00 – Amarelo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pt-BR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 smtClean="0"/>
              <a:t>RGB (</a:t>
            </a:r>
            <a:r>
              <a:rPr lang="pt-BR" dirty="0" err="1" smtClean="0"/>
              <a:t>red,green,blue</a:t>
            </a:r>
            <a:r>
              <a:rPr lang="pt-BR" dirty="0" smtClean="0"/>
              <a:t>):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 err="1" smtClean="0"/>
              <a:t>rgb</a:t>
            </a:r>
            <a:r>
              <a:rPr lang="pt-BR" dirty="0" smtClean="0"/>
              <a:t>(255,0,0) – Vermelho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 err="1"/>
              <a:t>r</a:t>
            </a:r>
            <a:r>
              <a:rPr lang="pt-BR" dirty="0" err="1" smtClean="0"/>
              <a:t>gb</a:t>
            </a:r>
            <a:r>
              <a:rPr lang="pt-BR" dirty="0" smtClean="0"/>
              <a:t>(255,255,0) – Amarelo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 err="1"/>
              <a:t>r</a:t>
            </a:r>
            <a:r>
              <a:rPr lang="pt-BR" dirty="0" err="1" smtClean="0"/>
              <a:t>bg</a:t>
            </a:r>
            <a:r>
              <a:rPr lang="pt-BR" dirty="0" smtClean="0"/>
              <a:t>(255,165,0) – Laranja</a:t>
            </a:r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28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705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Roteiro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/>
          </a:bodyPr>
          <a:lstStyle/>
          <a:p>
            <a:r>
              <a:rPr lang="pt-BR" dirty="0" smtClean="0"/>
              <a:t>Introdução ao desenvolvimento web</a:t>
            </a:r>
          </a:p>
          <a:p>
            <a:r>
              <a:rPr lang="pt-BR" dirty="0" smtClean="0"/>
              <a:t>HTML</a:t>
            </a:r>
          </a:p>
          <a:p>
            <a:r>
              <a:rPr lang="pt-BR" dirty="0" smtClean="0"/>
              <a:t>CSS</a:t>
            </a:r>
          </a:p>
          <a:p>
            <a:r>
              <a:rPr lang="pt-BR" dirty="0" err="1" smtClean="0"/>
              <a:t>JavaScript</a:t>
            </a:r>
            <a:endParaRPr lang="pt-BR" dirty="0" smtClean="0"/>
          </a:p>
          <a:p>
            <a:r>
              <a:rPr lang="pt-BR" dirty="0" smtClean="0"/>
              <a:t>Desenvolvimento do layout da página web</a:t>
            </a:r>
          </a:p>
          <a:p>
            <a:r>
              <a:rPr lang="pt-BR" dirty="0" smtClean="0"/>
              <a:t>Introdução a controle de versão</a:t>
            </a:r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123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CSS – Dimensões de altura e largura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/>
          </a:bodyPr>
          <a:lstStyle/>
          <a:p>
            <a:r>
              <a:rPr lang="pt-BR" dirty="0" err="1" smtClean="0"/>
              <a:t>Height</a:t>
            </a:r>
            <a:endParaRPr lang="pt-BR" dirty="0" smtClean="0"/>
          </a:p>
          <a:p>
            <a:pPr marL="742950" lvl="2" indent="-285750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pt-BR" sz="1600" dirty="0"/>
              <a:t>Define a altura de um </a:t>
            </a:r>
            <a:r>
              <a:rPr lang="pt-BR" sz="1600" dirty="0" smtClean="0"/>
              <a:t>elemento</a:t>
            </a:r>
          </a:p>
          <a:p>
            <a:pPr marL="742950" lvl="2" indent="-285750">
              <a:spcBef>
                <a:spcPts val="1000"/>
              </a:spcBef>
              <a:buFont typeface="Courier New" panose="02070309020205020404" pitchFamily="49" charset="0"/>
              <a:buChar char="o"/>
            </a:pPr>
            <a:endParaRPr lang="pt-BR" sz="1600" dirty="0" smtClean="0"/>
          </a:p>
          <a:p>
            <a:r>
              <a:rPr lang="pt-BR" dirty="0" err="1" smtClean="0"/>
              <a:t>Width</a:t>
            </a:r>
            <a:endParaRPr lang="pt-BR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600" dirty="0" smtClean="0"/>
              <a:t>Define a largura de uma elemento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pt-BR" sz="1600" dirty="0" smtClean="0"/>
          </a:p>
          <a:p>
            <a:r>
              <a:rPr lang="pt-BR" dirty="0" smtClean="0"/>
              <a:t>Max-</a:t>
            </a:r>
            <a:r>
              <a:rPr lang="pt-BR" dirty="0" err="1" smtClean="0"/>
              <a:t>width</a:t>
            </a:r>
            <a:r>
              <a:rPr lang="pt-BR" dirty="0" smtClean="0"/>
              <a:t> e </a:t>
            </a:r>
            <a:r>
              <a:rPr lang="pt-BR" dirty="0" err="1" smtClean="0"/>
              <a:t>max-height</a:t>
            </a:r>
            <a:endParaRPr lang="pt-BR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600" dirty="0" smtClean="0"/>
              <a:t>Define a largura e a altura máxima de um elemento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pt-BR" sz="1600" dirty="0" smtClean="0"/>
          </a:p>
          <a:p>
            <a:r>
              <a:rPr lang="pt-BR" dirty="0" smtClean="0"/>
              <a:t>Min-</a:t>
            </a:r>
            <a:r>
              <a:rPr lang="pt-BR" dirty="0" err="1" smtClean="0"/>
              <a:t>width</a:t>
            </a:r>
            <a:r>
              <a:rPr lang="pt-BR" dirty="0" smtClean="0"/>
              <a:t> e min-</a:t>
            </a:r>
            <a:r>
              <a:rPr lang="pt-BR" dirty="0" err="1" smtClean="0"/>
              <a:t>height</a:t>
            </a:r>
            <a:endParaRPr lang="pt-BR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600" dirty="0" smtClean="0"/>
              <a:t>Define a largura e a altura mínima de um elemento</a:t>
            </a:r>
          </a:p>
          <a:p>
            <a:endParaRPr lang="pt-BR" dirty="0" smtClean="0"/>
          </a:p>
          <a:p>
            <a:endParaRPr lang="pt-BR" dirty="0" smtClean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7043" y="2600760"/>
            <a:ext cx="3741606" cy="2112907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29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198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CSS – </a:t>
            </a:r>
            <a:r>
              <a:rPr lang="pt-BR" dirty="0" err="1" smtClean="0"/>
              <a:t>Fonts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/>
          </a:bodyPr>
          <a:lstStyle/>
          <a:p>
            <a:r>
              <a:rPr lang="pt-BR" dirty="0" err="1" smtClean="0"/>
              <a:t>serif</a:t>
            </a:r>
            <a:endParaRPr lang="pt-BR" dirty="0" smtClean="0"/>
          </a:p>
          <a:p>
            <a:pPr marL="742950" lvl="2" indent="-285750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pt-BR" sz="1800" dirty="0" smtClean="0"/>
              <a:t>Tem pequenas linhas, detalhes, nas extremidades dos caracteres</a:t>
            </a:r>
          </a:p>
          <a:p>
            <a:pPr marL="1200150" lvl="3" indent="-285750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pt-BR" sz="1500" dirty="0" smtClean="0"/>
              <a:t>Times New Roman</a:t>
            </a:r>
          </a:p>
          <a:p>
            <a:pPr marL="1200150" lvl="3" indent="-285750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pt-BR" sz="1500" dirty="0" err="1" smtClean="0"/>
              <a:t>Georgia</a:t>
            </a:r>
            <a:endParaRPr lang="pt-BR" sz="1500" dirty="0" smtClean="0"/>
          </a:p>
          <a:p>
            <a:r>
              <a:rPr lang="pt-BR" dirty="0" err="1"/>
              <a:t>s</a:t>
            </a:r>
            <a:r>
              <a:rPr lang="pt-BR" dirty="0" err="1" smtClean="0"/>
              <a:t>ans-serif</a:t>
            </a:r>
            <a:endParaRPr lang="pt-BR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 smtClean="0"/>
              <a:t>Não tem essas pequenas linhas, detalhes, nas extremidades dos caracteres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sz="1500" dirty="0" smtClean="0"/>
              <a:t>Arial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sz="1500" dirty="0" err="1" smtClean="0"/>
              <a:t>Verdana</a:t>
            </a:r>
            <a:endParaRPr lang="pt-BR" sz="1500" dirty="0" smtClean="0"/>
          </a:p>
          <a:p>
            <a:r>
              <a:rPr lang="pt-BR" dirty="0" err="1" smtClean="0"/>
              <a:t>monospace</a:t>
            </a:r>
            <a:endParaRPr lang="pt-BR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 smtClean="0"/>
              <a:t>Todos os caracteres tem a mesma largura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sz="1500" dirty="0" smtClean="0"/>
              <a:t>Courier New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sz="1500" dirty="0" smtClean="0"/>
              <a:t>Lucida Console</a:t>
            </a:r>
          </a:p>
          <a:p>
            <a:endParaRPr lang="pt-BR" dirty="0" smtClean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0578" y="1969696"/>
            <a:ext cx="2892917" cy="156065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3836" y="4674298"/>
            <a:ext cx="4696755" cy="891965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30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861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CSS – </a:t>
            </a:r>
            <a:r>
              <a:rPr lang="pt-BR" dirty="0" err="1" smtClean="0"/>
              <a:t>Fonts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2967623"/>
              </p:ext>
            </p:extLst>
          </p:nvPr>
        </p:nvGraphicFramePr>
        <p:xfrm>
          <a:off x="818712" y="2627290"/>
          <a:ext cx="10515600" cy="25908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838794"/>
                <a:gridCol w="7676806"/>
              </a:tblGrid>
              <a:tr h="336251">
                <a:tc>
                  <a:txBody>
                    <a:bodyPr/>
                    <a:lstStyle/>
                    <a:p>
                      <a:r>
                        <a:rPr lang="pt-BR" dirty="0" smtClean="0"/>
                        <a:t>Propriedade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font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 todas as propriedades de fonte em uma declaração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font-family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Especifica a família de fontes para o texto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font-size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Especifica o tamanho da fonte do texto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font-style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Especifica o estilo da fonte do texto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font-variant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Especifica se um texto deve ser exibido em uma fonte </a:t>
                      </a:r>
                      <a:r>
                        <a:rPr lang="pt-BR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small-caps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font-weight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Especifica o peso de uma fonte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31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689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CSS – </a:t>
            </a:r>
            <a:r>
              <a:rPr lang="pt-BR" dirty="0" err="1" smtClean="0"/>
              <a:t>Fonts</a:t>
            </a:r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f</a:t>
            </a:r>
            <a:r>
              <a:rPr lang="pt-BR" dirty="0" err="1" smtClean="0"/>
              <a:t>ont-size</a:t>
            </a:r>
            <a:r>
              <a:rPr lang="pt-BR" dirty="0" smtClean="0"/>
              <a:t> pode ter como valores as seguintes unidades </a:t>
            </a:r>
            <a:r>
              <a:rPr lang="pt-BR" dirty="0" err="1" smtClean="0"/>
              <a:t>px</a:t>
            </a:r>
            <a:r>
              <a:rPr lang="pt-BR" dirty="0" smtClean="0"/>
              <a:t>, em, %.</a:t>
            </a:r>
          </a:p>
          <a:p>
            <a:endParaRPr lang="pt-BR" dirty="0"/>
          </a:p>
          <a:p>
            <a:r>
              <a:rPr lang="pt-BR" dirty="0" smtClean="0"/>
              <a:t>Por padrão, caso a </a:t>
            </a:r>
            <a:r>
              <a:rPr lang="pt-BR" dirty="0" err="1" smtClean="0"/>
              <a:t>font-size</a:t>
            </a:r>
            <a:r>
              <a:rPr lang="pt-BR" dirty="0" smtClean="0"/>
              <a:t> não for especificado, a mesma terá tamanho de 16px que é equivalente a 1em.</a:t>
            </a:r>
          </a:p>
          <a:p>
            <a:pPr lvl="1"/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8676" y="5610627"/>
            <a:ext cx="2793915" cy="74295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5268" y="4687910"/>
            <a:ext cx="4388073" cy="922717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95268" y="3916385"/>
            <a:ext cx="2600732" cy="771525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32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927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CSS – </a:t>
            </a:r>
            <a:r>
              <a:rPr lang="pt-BR" dirty="0" err="1" smtClean="0"/>
              <a:t>Border</a:t>
            </a:r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33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 o CSS é possível colocar bordar em elementos HTML</a:t>
            </a:r>
          </a:p>
          <a:p>
            <a:endParaRPr lang="pt-BR" dirty="0"/>
          </a:p>
          <a:p>
            <a:r>
              <a:rPr lang="pt-BR" dirty="0" smtClean="0"/>
              <a:t>As bordas tem diversos estilos diferentes, também sendo permitido customizar sua cor e largura .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4862" y="3844013"/>
            <a:ext cx="3957399" cy="111348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4862" y="4932257"/>
            <a:ext cx="3100654" cy="121061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5356" y="3736601"/>
            <a:ext cx="3372861" cy="1349144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05356" y="5085745"/>
            <a:ext cx="4165272" cy="111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9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CSS – </a:t>
            </a:r>
            <a:r>
              <a:rPr lang="pt-BR" dirty="0" err="1" smtClean="0"/>
              <a:t>Border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6185538"/>
              </p:ext>
            </p:extLst>
          </p:nvPr>
        </p:nvGraphicFramePr>
        <p:xfrm>
          <a:off x="986137" y="2382592"/>
          <a:ext cx="10515600" cy="33324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838794"/>
                <a:gridCol w="7676806"/>
              </a:tblGrid>
              <a:tr h="336251">
                <a:tc>
                  <a:txBody>
                    <a:bodyPr/>
                    <a:lstStyle/>
                    <a:p>
                      <a:r>
                        <a:rPr lang="pt-BR" dirty="0" smtClean="0"/>
                        <a:t>Propriedade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border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 todas as propriedades de borda de uma declaração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border-style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Define o estilo da borda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border</a:t>
                      </a:r>
                      <a:r>
                        <a:rPr lang="pt-BR" dirty="0" smtClean="0"/>
                        <a:t>-color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Define a cor da da borda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border-width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Define a</a:t>
                      </a:r>
                      <a:r>
                        <a:rPr lang="pt-BR" baseline="0" dirty="0" smtClean="0"/>
                        <a:t> largura da borda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border-bottom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Define</a:t>
                      </a:r>
                      <a:r>
                        <a:rPr lang="pt-BR" baseline="0" dirty="0" smtClean="0"/>
                        <a:t> as propriedades da borda na parte inferior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border</a:t>
                      </a:r>
                      <a:r>
                        <a:rPr lang="pt-BR" dirty="0" smtClean="0"/>
                        <a:t>-</a:t>
                      </a:r>
                      <a:r>
                        <a:rPr lang="pt-BR" dirty="0" err="1" smtClean="0"/>
                        <a:t>bottom</a:t>
                      </a:r>
                      <a:r>
                        <a:rPr lang="pt-BR" dirty="0" smtClean="0"/>
                        <a:t>-color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Define a cor da borda inferior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border-bottom-style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</a:t>
                      </a:r>
                      <a:r>
                        <a:rPr lang="pt-BR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 estilo da borda inferior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border-bottom-width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</a:t>
                      </a:r>
                      <a:r>
                        <a:rPr lang="pt-BR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largura da borda inferior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34</a:t>
            </a:r>
          </a:p>
        </p:txBody>
      </p:sp>
    </p:spTree>
    <p:extLst>
      <p:ext uri="{BB962C8B-B14F-4D97-AF65-F5344CB8AC3E}">
        <p14:creationId xmlns:p14="http://schemas.microsoft.com/office/powerpoint/2010/main" val="266798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CSS – </a:t>
            </a:r>
            <a:r>
              <a:rPr lang="pt-BR" dirty="0" err="1" smtClean="0"/>
              <a:t>Border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9623968"/>
              </p:ext>
            </p:extLst>
          </p:nvPr>
        </p:nvGraphicFramePr>
        <p:xfrm>
          <a:off x="818712" y="1834468"/>
          <a:ext cx="10515600" cy="4815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838794"/>
                <a:gridCol w="7676806"/>
              </a:tblGrid>
              <a:tr h="336251">
                <a:tc>
                  <a:txBody>
                    <a:bodyPr/>
                    <a:lstStyle/>
                    <a:p>
                      <a:r>
                        <a:rPr lang="pt-BR" dirty="0" smtClean="0"/>
                        <a:t>Propriedade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border</a:t>
                      </a:r>
                      <a:r>
                        <a:rPr lang="pt-BR" dirty="0" smtClean="0"/>
                        <a:t>-top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 todas as propriedades de borda superior de uma declaração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border</a:t>
                      </a:r>
                      <a:r>
                        <a:rPr lang="pt-BR" dirty="0" smtClean="0"/>
                        <a:t>-top-color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Define a cor da borda superior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border</a:t>
                      </a:r>
                      <a:r>
                        <a:rPr lang="pt-BR" dirty="0" smtClean="0"/>
                        <a:t>-top-</a:t>
                      </a:r>
                      <a:r>
                        <a:rPr lang="pt-BR" dirty="0" err="1" smtClean="0"/>
                        <a:t>style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Define o</a:t>
                      </a:r>
                      <a:r>
                        <a:rPr lang="pt-BR" baseline="0" dirty="0" smtClean="0"/>
                        <a:t> estilo</a:t>
                      </a:r>
                      <a:r>
                        <a:rPr lang="pt-BR" dirty="0" smtClean="0"/>
                        <a:t> da </a:t>
                      </a:r>
                      <a:r>
                        <a:rPr lang="pt-BR" dirty="0" err="1" smtClean="0"/>
                        <a:t>da</a:t>
                      </a:r>
                      <a:r>
                        <a:rPr lang="pt-BR" dirty="0" smtClean="0"/>
                        <a:t> borda superior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border</a:t>
                      </a:r>
                      <a:r>
                        <a:rPr lang="pt-BR" dirty="0" smtClean="0"/>
                        <a:t>-top-</a:t>
                      </a:r>
                      <a:r>
                        <a:rPr lang="pt-BR" dirty="0" err="1" smtClean="0"/>
                        <a:t>width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Define a</a:t>
                      </a:r>
                      <a:r>
                        <a:rPr lang="pt-BR" baseline="0" dirty="0" smtClean="0"/>
                        <a:t> largura da borda superior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border-left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Define</a:t>
                      </a:r>
                      <a:r>
                        <a:rPr lang="pt-BR" baseline="0" dirty="0" smtClean="0"/>
                        <a:t> as propriedades da borda esquerda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border</a:t>
                      </a:r>
                      <a:r>
                        <a:rPr lang="pt-BR" dirty="0" smtClean="0"/>
                        <a:t>-</a:t>
                      </a:r>
                      <a:r>
                        <a:rPr lang="pt-BR" dirty="0" err="1" smtClean="0"/>
                        <a:t>left</a:t>
                      </a:r>
                      <a:r>
                        <a:rPr lang="pt-BR" dirty="0" smtClean="0"/>
                        <a:t>-color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Define a cor da borda esquerda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border-left-style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</a:t>
                      </a:r>
                      <a:r>
                        <a:rPr lang="pt-BR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 estilo da borda esquerda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border-left-width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</a:t>
                      </a:r>
                      <a:r>
                        <a:rPr lang="pt-BR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largura da borda esquerda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border-rigth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Define</a:t>
                      </a:r>
                      <a:r>
                        <a:rPr lang="pt-BR" baseline="0" dirty="0" smtClean="0"/>
                        <a:t> as propriedades da borda direita</a:t>
                      </a:r>
                      <a:endParaRPr lang="pt-B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border</a:t>
                      </a:r>
                      <a:r>
                        <a:rPr lang="pt-BR" dirty="0" smtClean="0"/>
                        <a:t>-</a:t>
                      </a:r>
                      <a:r>
                        <a:rPr lang="pt-BR" dirty="0" err="1" smtClean="0"/>
                        <a:t>rigth</a:t>
                      </a:r>
                      <a:r>
                        <a:rPr lang="pt-BR" dirty="0" smtClean="0"/>
                        <a:t>-color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smtClean="0"/>
                        <a:t>Define a cor da borda direita</a:t>
                      </a:r>
                      <a:endParaRPr lang="pt-B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border-rigth-style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</a:t>
                      </a:r>
                      <a:r>
                        <a:rPr lang="pt-BR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 estilo da borda direita</a:t>
                      </a:r>
                      <a:endParaRPr lang="pt-B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border-rigth-width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</a:t>
                      </a:r>
                      <a:r>
                        <a:rPr lang="pt-BR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largura da borda direita</a:t>
                      </a:r>
                      <a:endParaRPr lang="pt-BR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35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79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err="1" smtClean="0"/>
              <a:t>JavaScript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pt-BR" b="1" dirty="0" err="1" smtClean="0"/>
              <a:t>C</a:t>
            </a:r>
            <a:r>
              <a:rPr lang="pt-BR" dirty="0" err="1" smtClean="0"/>
              <a:t>ascading</a:t>
            </a:r>
            <a:r>
              <a:rPr lang="pt-BR" dirty="0" smtClean="0"/>
              <a:t> </a:t>
            </a:r>
            <a:r>
              <a:rPr lang="pt-BR" b="1" dirty="0" err="1" smtClean="0"/>
              <a:t>S</a:t>
            </a:r>
            <a:r>
              <a:rPr lang="pt-BR" dirty="0" err="1" smtClean="0"/>
              <a:t>tyle</a:t>
            </a:r>
            <a:r>
              <a:rPr lang="pt-BR" dirty="0" smtClean="0"/>
              <a:t> </a:t>
            </a:r>
            <a:r>
              <a:rPr lang="pt-BR" b="1" dirty="0" err="1" smtClean="0"/>
              <a:t>S</a:t>
            </a:r>
            <a:r>
              <a:rPr lang="pt-BR" dirty="0" err="1" smtClean="0"/>
              <a:t>heets</a:t>
            </a:r>
            <a:endParaRPr lang="pt-BR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/>
              <a:t>Linguagem de folha de estilo.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/>
              <a:t>Descreve como os elementos HTML devem ser exibidos na tela.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/>
              <a:t>Ele pode controlar o layout de várias páginas da web de uma só vez</a:t>
            </a:r>
            <a:r>
              <a:rPr lang="pt-BR" sz="1800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O HTML descreve o conteúdo de uma página web, a formatação, layout, cores, posicionamento dos elementos são definidos no CSS.</a:t>
            </a:r>
          </a:p>
          <a:p>
            <a:endParaRPr lang="pt-BR" dirty="0"/>
          </a:p>
          <a:p>
            <a:r>
              <a:rPr lang="pt-BR" dirty="0" smtClean="0"/>
              <a:t>Ocorre separação entre conteúdo e formatação da página.</a:t>
            </a:r>
          </a:p>
          <a:p>
            <a:endParaRPr lang="pt-BR" dirty="0"/>
          </a:p>
          <a:p>
            <a:r>
              <a:rPr lang="pt-BR" dirty="0" smtClean="0"/>
              <a:t>Arquivos HTML tem links para arquivos CSS.</a:t>
            </a:r>
          </a:p>
          <a:p>
            <a:endParaRPr lang="pt-BR" dirty="0"/>
          </a:p>
          <a:p>
            <a:r>
              <a:rPr lang="pt-BR" dirty="0" smtClean="0"/>
              <a:t>Navegadores devem prover suporte para as versões do CSS.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pt-BR" dirty="0" smtClean="0"/>
          </a:p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3601" y="4108169"/>
            <a:ext cx="1798899" cy="160616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94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Desenvolvimento do Layout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r>
              <a:rPr lang="pt-BR" dirty="0" smtClean="0"/>
              <a:t>Atividade principal</a:t>
            </a:r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36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1968626"/>
            <a:ext cx="6235521" cy="464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37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Desenvolvimento do Layout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r>
              <a:rPr lang="pt-BR" dirty="0" smtClean="0"/>
              <a:t>Atividade principal</a:t>
            </a:r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36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91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pt-BR" sz="2600" dirty="0" smtClean="0"/>
              <a:t>Crescimento e popularização da Internet.</a:t>
            </a:r>
          </a:p>
          <a:p>
            <a:pPr algn="just"/>
            <a:endParaRPr lang="pt-BR" sz="2600" dirty="0"/>
          </a:p>
          <a:p>
            <a:pPr algn="just"/>
            <a:r>
              <a:rPr lang="pt-BR" sz="2600" dirty="0"/>
              <a:t>Aplicações corporativas, comércio eletrônico, redes sociais, </a:t>
            </a:r>
            <a:r>
              <a:rPr lang="pt-BR" sz="2600" dirty="0" smtClean="0"/>
              <a:t>filmes, músicas</a:t>
            </a:r>
            <a:r>
              <a:rPr lang="pt-BR" sz="2600" dirty="0"/>
              <a:t>, notícias e tantas outras </a:t>
            </a:r>
            <a:r>
              <a:rPr lang="pt-BR" sz="2600" dirty="0" smtClean="0"/>
              <a:t>coisas </a:t>
            </a:r>
            <a:r>
              <a:rPr lang="pt-BR" sz="2600" dirty="0"/>
              <a:t>estão presentes na </a:t>
            </a:r>
            <a:r>
              <a:rPr lang="pt-BR" sz="2600" dirty="0" smtClean="0"/>
              <a:t>Internet.</a:t>
            </a:r>
          </a:p>
          <a:p>
            <a:pPr marL="0" indent="0" algn="just">
              <a:buNone/>
            </a:pPr>
            <a:endParaRPr lang="pt-BR" sz="2600" dirty="0" smtClean="0"/>
          </a:p>
          <a:p>
            <a:pPr algn="just"/>
            <a:r>
              <a:rPr lang="pt-BR" sz="2600" dirty="0"/>
              <a:t>N</a:t>
            </a:r>
            <a:r>
              <a:rPr lang="pt-BR" sz="2600" dirty="0" smtClean="0"/>
              <a:t>avegador (browser</a:t>
            </a:r>
            <a:r>
              <a:rPr lang="pt-BR" sz="2600" dirty="0"/>
              <a:t>) </a:t>
            </a:r>
            <a:r>
              <a:rPr lang="pt-BR" sz="2600" dirty="0" smtClean="0"/>
              <a:t>é o </a:t>
            </a:r>
            <a:r>
              <a:rPr lang="pt-BR" sz="2600" dirty="0"/>
              <a:t>software mais utilizado de nossos </a:t>
            </a:r>
            <a:r>
              <a:rPr lang="pt-BR" sz="2600" dirty="0" smtClean="0"/>
              <a:t>computadores.</a:t>
            </a:r>
          </a:p>
          <a:p>
            <a:pPr algn="just"/>
            <a:endParaRPr lang="pt-BR" sz="2600" dirty="0"/>
          </a:p>
          <a:p>
            <a:pPr algn="just"/>
            <a:r>
              <a:rPr lang="pt-BR" sz="2600" dirty="0" smtClean="0"/>
              <a:t>Desenvolvimento Web ganha importância com a ascensão da Internet.</a:t>
            </a:r>
            <a:endParaRPr lang="pt-BR" sz="2600" dirty="0"/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313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Sistema de Controle de Versão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Autofit/>
          </a:bodyPr>
          <a:lstStyle/>
          <a:p>
            <a:r>
              <a:rPr lang="pt-BR" sz="2200" b="1" dirty="0" err="1" smtClean="0"/>
              <a:t>Version</a:t>
            </a:r>
            <a:r>
              <a:rPr lang="pt-BR" sz="2200" b="1" dirty="0" smtClean="0"/>
              <a:t> </a:t>
            </a:r>
            <a:r>
              <a:rPr lang="pt-BR" sz="2200" b="1" dirty="0" err="1" smtClean="0"/>
              <a:t>Control</a:t>
            </a:r>
            <a:r>
              <a:rPr lang="pt-BR" sz="2200" b="1" dirty="0" smtClean="0"/>
              <a:t> System (SCM)</a:t>
            </a:r>
            <a:endParaRPr lang="pt-BR" sz="2200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2200" dirty="0" smtClean="0"/>
              <a:t>Software com finalidade de gerenciar diferentes versões de um arquivo.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2200" dirty="0" smtClean="0"/>
              <a:t>Extremamente útil e utilizado no processo de desenvolvimento de softwares.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2200" dirty="0" smtClean="0"/>
              <a:t>Guarda o histórico das versões, dos códigos-fontes e documentações.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2200" dirty="0" smtClean="0"/>
              <a:t>Permite que diversas pessoas trabalhem simultaneamente no mesmo projeto.</a:t>
            </a:r>
            <a:endParaRPr lang="pt-BR" sz="2200" dirty="0"/>
          </a:p>
          <a:p>
            <a:pPr lvl="1">
              <a:buFont typeface="Courier New" panose="02070309020205020404" pitchFamily="49" charset="0"/>
              <a:buChar char="o"/>
            </a:pPr>
            <a:endParaRPr lang="pt-BR" sz="2200" dirty="0"/>
          </a:p>
          <a:p>
            <a:r>
              <a:rPr lang="pt-BR" sz="2200" dirty="0" smtClean="0"/>
              <a:t>Mais conhecidos: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2200" dirty="0" smtClean="0"/>
              <a:t>Git, SVN, CVS, Mercurial (Livres)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2200" dirty="0" smtClean="0"/>
              <a:t>SourceSafe, TFS, PVCS, </a:t>
            </a:r>
            <a:r>
              <a:rPr lang="pt-BR" sz="2200" dirty="0" err="1" smtClean="0"/>
              <a:t>ClearCase</a:t>
            </a:r>
            <a:r>
              <a:rPr lang="pt-BR" sz="2200" dirty="0" smtClean="0"/>
              <a:t> (Comerciais)</a:t>
            </a:r>
          </a:p>
          <a:p>
            <a:endParaRPr lang="pt-BR" sz="2200" dirty="0"/>
          </a:p>
          <a:p>
            <a:r>
              <a:rPr lang="pt-BR" sz="2200" dirty="0" smtClean="0"/>
              <a:t>Muito utilizado para todo tipo de projeto, principalmente software livres</a:t>
            </a:r>
          </a:p>
          <a:p>
            <a:endParaRPr lang="pt-BR" sz="2200" dirty="0"/>
          </a:p>
          <a:p>
            <a:endParaRPr lang="pt-BR" sz="2200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38</a:t>
            </a:r>
            <a:endParaRPr lang="pt-BR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277" y="4030561"/>
            <a:ext cx="2049082" cy="151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13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Sistema de Controle de Versão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Autofit/>
          </a:bodyPr>
          <a:lstStyle/>
          <a:p>
            <a:endParaRPr lang="pt-BR" sz="2200" dirty="0"/>
          </a:p>
          <a:p>
            <a:endParaRPr lang="pt-BR" sz="2200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39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960" y="2532149"/>
            <a:ext cx="5947854" cy="280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52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Obrigado!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Autofit/>
          </a:bodyPr>
          <a:lstStyle/>
          <a:p>
            <a:endParaRPr lang="pt-BR" sz="2200" dirty="0"/>
          </a:p>
          <a:p>
            <a:endParaRPr lang="pt-BR" sz="2200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40</a:t>
            </a:r>
            <a:endParaRPr lang="pt-BR" dirty="0"/>
          </a:p>
        </p:txBody>
      </p:sp>
      <p:sp>
        <p:nvSpPr>
          <p:cNvPr id="6" name="Pizza 5"/>
          <p:cNvSpPr/>
          <p:nvPr/>
        </p:nvSpPr>
        <p:spPr>
          <a:xfrm rot="3063928">
            <a:off x="2756079" y="3065172"/>
            <a:ext cx="1738648" cy="1661374"/>
          </a:xfrm>
          <a:prstGeom prst="pi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Fluxograma: Conector 7"/>
          <p:cNvSpPr/>
          <p:nvPr/>
        </p:nvSpPr>
        <p:spPr>
          <a:xfrm>
            <a:off x="3412901" y="3348507"/>
            <a:ext cx="257578" cy="257578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Fluxograma: Conector 10"/>
          <p:cNvSpPr/>
          <p:nvPr/>
        </p:nvSpPr>
        <p:spPr>
          <a:xfrm>
            <a:off x="4377846" y="3817019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Fluxograma: Conector 11"/>
          <p:cNvSpPr/>
          <p:nvPr/>
        </p:nvSpPr>
        <p:spPr>
          <a:xfrm>
            <a:off x="4878324" y="3817019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Conector 12"/>
          <p:cNvSpPr/>
          <p:nvPr/>
        </p:nvSpPr>
        <p:spPr>
          <a:xfrm>
            <a:off x="5405217" y="3817019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Fluxograma: Conector 13"/>
          <p:cNvSpPr/>
          <p:nvPr/>
        </p:nvSpPr>
        <p:spPr>
          <a:xfrm>
            <a:off x="5932110" y="3821022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Fluxograma: Conector 14"/>
          <p:cNvSpPr/>
          <p:nvPr/>
        </p:nvSpPr>
        <p:spPr>
          <a:xfrm>
            <a:off x="6459003" y="3813016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Fluxograma: Conector 15"/>
          <p:cNvSpPr/>
          <p:nvPr/>
        </p:nvSpPr>
        <p:spPr>
          <a:xfrm>
            <a:off x="6959481" y="3813016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Fluxograma: Conector 16"/>
          <p:cNvSpPr/>
          <p:nvPr/>
        </p:nvSpPr>
        <p:spPr>
          <a:xfrm>
            <a:off x="7486374" y="3813016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Fluxograma: Conector 17"/>
          <p:cNvSpPr/>
          <p:nvPr/>
        </p:nvSpPr>
        <p:spPr>
          <a:xfrm>
            <a:off x="8013267" y="3817019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Fluxograma: Conector 18"/>
          <p:cNvSpPr/>
          <p:nvPr/>
        </p:nvSpPr>
        <p:spPr>
          <a:xfrm>
            <a:off x="8535110" y="3838741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Fluxograma: Conector 19"/>
          <p:cNvSpPr/>
          <p:nvPr/>
        </p:nvSpPr>
        <p:spPr>
          <a:xfrm>
            <a:off x="9035588" y="3838741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Fluxograma: Conector 20"/>
          <p:cNvSpPr/>
          <p:nvPr/>
        </p:nvSpPr>
        <p:spPr>
          <a:xfrm>
            <a:off x="9562481" y="3838741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Fluxograma: Conector 21"/>
          <p:cNvSpPr/>
          <p:nvPr/>
        </p:nvSpPr>
        <p:spPr>
          <a:xfrm>
            <a:off x="10089374" y="3842744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Fluxograma: Conector 22"/>
          <p:cNvSpPr/>
          <p:nvPr/>
        </p:nvSpPr>
        <p:spPr>
          <a:xfrm>
            <a:off x="10646564" y="3838741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Fluxograma: Conector 23"/>
          <p:cNvSpPr/>
          <p:nvPr/>
        </p:nvSpPr>
        <p:spPr>
          <a:xfrm>
            <a:off x="11147042" y="3838741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Fluxograma: Conector 24"/>
          <p:cNvSpPr/>
          <p:nvPr/>
        </p:nvSpPr>
        <p:spPr>
          <a:xfrm>
            <a:off x="11673935" y="3838741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Fluxograma: Conector 25"/>
          <p:cNvSpPr/>
          <p:nvPr/>
        </p:nvSpPr>
        <p:spPr>
          <a:xfrm>
            <a:off x="11673935" y="4396536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Fluxograma: Conector 26"/>
          <p:cNvSpPr/>
          <p:nvPr/>
        </p:nvSpPr>
        <p:spPr>
          <a:xfrm>
            <a:off x="11678727" y="4915107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Fluxograma: Conector 27"/>
          <p:cNvSpPr/>
          <p:nvPr/>
        </p:nvSpPr>
        <p:spPr>
          <a:xfrm>
            <a:off x="11673935" y="5472812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Fluxograma: Conector 33"/>
          <p:cNvSpPr/>
          <p:nvPr/>
        </p:nvSpPr>
        <p:spPr>
          <a:xfrm>
            <a:off x="11673935" y="5989429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811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r>
              <a:rPr lang="pt-BR" dirty="0" smtClean="0"/>
              <a:t>W3schools Treinamento e desenvolvimento web. Disponível em &lt;http</a:t>
            </a:r>
            <a:r>
              <a:rPr lang="pt-BR" dirty="0"/>
              <a:t>://www.w3schools.com</a:t>
            </a:r>
            <a:r>
              <a:rPr lang="pt-BR" dirty="0" smtClean="0"/>
              <a:t>/&gt; Acesso em: 10 Abr. 2016</a:t>
            </a:r>
          </a:p>
          <a:p>
            <a:endParaRPr lang="pt-BR" dirty="0" smtClean="0"/>
          </a:p>
          <a:p>
            <a:r>
              <a:rPr lang="pt-BR" dirty="0" smtClean="0"/>
              <a:t>Mozilla </a:t>
            </a:r>
            <a:r>
              <a:rPr lang="pt-BR" dirty="0" err="1" smtClean="0"/>
              <a:t>Developer</a:t>
            </a:r>
            <a:r>
              <a:rPr lang="pt-BR" dirty="0" smtClean="0"/>
              <a:t> Network. Disponível em: &lt;https</a:t>
            </a:r>
            <a:r>
              <a:rPr lang="pt-BR" dirty="0"/>
              <a:t>://developer.mozilla.org/pt-BR</a:t>
            </a:r>
            <a:r>
              <a:rPr lang="pt-BR" dirty="0" smtClean="0"/>
              <a:t>/&gt; Acesso em: 10. Abr. 2016</a:t>
            </a:r>
          </a:p>
          <a:p>
            <a:endParaRPr lang="pt-BR" dirty="0"/>
          </a:p>
          <a:p>
            <a:r>
              <a:rPr lang="pt-BR" dirty="0" err="1" smtClean="0"/>
              <a:t>Caelum</a:t>
            </a:r>
            <a:r>
              <a:rPr lang="pt-BR" dirty="0" smtClean="0"/>
              <a:t> Ensino e Inovação. Desenvolvimento Web com HTML, CSS e </a:t>
            </a:r>
            <a:r>
              <a:rPr lang="pt-BR" dirty="0" err="1" smtClean="0"/>
              <a:t>JavaScript</a:t>
            </a:r>
            <a:r>
              <a:rPr lang="pt-BR" dirty="0" smtClean="0"/>
              <a:t>. Curso WD-43.</a:t>
            </a:r>
          </a:p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41</a:t>
            </a:r>
          </a:p>
        </p:txBody>
      </p:sp>
    </p:spTree>
    <p:extLst>
      <p:ext uri="{BB962C8B-B14F-4D97-AF65-F5344CB8AC3E}">
        <p14:creationId xmlns:p14="http://schemas.microsoft.com/office/powerpoint/2010/main" val="212279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321" y="1865066"/>
            <a:ext cx="6954592" cy="4631867"/>
          </a:xfrm>
        </p:spPr>
      </p:pic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279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4" name="Retângulo de cantos arredondados 3"/>
          <p:cNvSpPr/>
          <p:nvPr/>
        </p:nvSpPr>
        <p:spPr>
          <a:xfrm>
            <a:off x="6505356" y="2681242"/>
            <a:ext cx="4790941" cy="275607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Infra-estrutura</a:t>
            </a:r>
            <a:r>
              <a:rPr lang="pt-BR" dirty="0" smtClean="0">
                <a:solidFill>
                  <a:schemeClr val="tx1"/>
                </a:solidFill>
              </a:rPr>
              <a:t> Tecnológica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Programação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Interface com processos de suporte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Componente Invisível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116298" y="2681242"/>
            <a:ext cx="4790941" cy="275607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Conteúdo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Interface Gráfica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Layout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Navegação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Funcionalidades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Componente Visível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276308" y="2846231"/>
            <a:ext cx="29865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800" b="1" dirty="0" smtClean="0"/>
              <a:t>Front-</a:t>
            </a:r>
            <a:r>
              <a:rPr lang="pt-BR" sz="3800" b="1" dirty="0" err="1" smtClean="0"/>
              <a:t>end</a:t>
            </a:r>
            <a:endParaRPr lang="pt-BR" sz="3800" b="1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805082" y="2846231"/>
            <a:ext cx="29865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800" b="1" dirty="0" smtClean="0"/>
              <a:t>Back-</a:t>
            </a:r>
            <a:r>
              <a:rPr lang="pt-BR" sz="3800" b="1" dirty="0" err="1" smtClean="0"/>
              <a:t>end</a:t>
            </a:r>
            <a:endParaRPr lang="pt-BR" sz="3800" b="1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5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562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4" name="Retângulo de cantos arredondados 3"/>
          <p:cNvSpPr/>
          <p:nvPr/>
        </p:nvSpPr>
        <p:spPr>
          <a:xfrm>
            <a:off x="6505356" y="2681242"/>
            <a:ext cx="4790941" cy="275607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PHP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Perl</a:t>
            </a:r>
          </a:p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Ruby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 err="1" smtClean="0">
                <a:solidFill>
                  <a:schemeClr val="tx1"/>
                </a:solidFill>
              </a:rPr>
              <a:t>on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 err="1" smtClean="0">
                <a:solidFill>
                  <a:schemeClr val="tx1"/>
                </a:solidFill>
              </a:rPr>
              <a:t>Rails</a:t>
            </a:r>
            <a:endParaRPr lang="pt-BR" dirty="0" smtClean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Java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.NET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......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116298" y="2681242"/>
            <a:ext cx="4790941" cy="275607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HTML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CSS</a:t>
            </a:r>
          </a:p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JavaScript</a:t>
            </a:r>
            <a:endParaRPr lang="pt-BR" dirty="0" smtClean="0">
              <a:solidFill>
                <a:schemeClr val="tx1"/>
              </a:solidFill>
            </a:endParaRPr>
          </a:p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jQuery</a:t>
            </a:r>
            <a:endParaRPr lang="pt-BR" dirty="0" smtClean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AJAX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......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276308" y="2846231"/>
            <a:ext cx="29865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800" b="1" dirty="0" smtClean="0"/>
              <a:t>Front-</a:t>
            </a:r>
            <a:r>
              <a:rPr lang="pt-BR" sz="3800" b="1" dirty="0" err="1" smtClean="0"/>
              <a:t>end</a:t>
            </a:r>
            <a:endParaRPr lang="pt-BR" sz="3800" b="1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805082" y="2846231"/>
            <a:ext cx="29865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800" b="1" dirty="0" smtClean="0"/>
              <a:t>Back-</a:t>
            </a:r>
            <a:r>
              <a:rPr lang="pt-BR" sz="3800" b="1" dirty="0" err="1" smtClean="0"/>
              <a:t>end</a:t>
            </a:r>
            <a:endParaRPr lang="pt-BR" sz="3800" b="1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038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4" name="Retângulo de cantos arredondados 3"/>
          <p:cNvSpPr/>
          <p:nvPr/>
        </p:nvSpPr>
        <p:spPr>
          <a:xfrm>
            <a:off x="6505356" y="2681242"/>
            <a:ext cx="4790941" cy="275607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PHP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Perl</a:t>
            </a:r>
          </a:p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Ruby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 err="1" smtClean="0">
                <a:solidFill>
                  <a:schemeClr val="tx1"/>
                </a:solidFill>
              </a:rPr>
              <a:t>on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 err="1" smtClean="0">
                <a:solidFill>
                  <a:schemeClr val="tx1"/>
                </a:solidFill>
              </a:rPr>
              <a:t>Rails</a:t>
            </a:r>
            <a:endParaRPr lang="pt-BR" dirty="0" smtClean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Java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.NET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......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116298" y="2681242"/>
            <a:ext cx="4790941" cy="275607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HTML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CSS</a:t>
            </a:r>
          </a:p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JavaScript</a:t>
            </a:r>
            <a:endParaRPr lang="pt-BR" dirty="0" smtClean="0">
              <a:solidFill>
                <a:schemeClr val="tx1"/>
              </a:solidFill>
            </a:endParaRPr>
          </a:p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jQuery</a:t>
            </a:r>
            <a:endParaRPr lang="pt-BR" dirty="0" smtClean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AJAX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......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276308" y="2846231"/>
            <a:ext cx="29865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800" b="1" dirty="0" smtClean="0"/>
              <a:t>Front-</a:t>
            </a:r>
            <a:r>
              <a:rPr lang="pt-BR" sz="3800" b="1" dirty="0" err="1" smtClean="0"/>
              <a:t>end</a:t>
            </a:r>
            <a:endParaRPr lang="pt-BR" sz="3800" b="1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805082" y="2846231"/>
            <a:ext cx="29865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800" b="1" dirty="0" smtClean="0"/>
              <a:t>Back-</a:t>
            </a:r>
            <a:r>
              <a:rPr lang="pt-BR" sz="3800" b="1" dirty="0" err="1" smtClean="0"/>
              <a:t>end</a:t>
            </a:r>
            <a:endParaRPr lang="pt-BR" sz="3800" b="1" dirty="0"/>
          </a:p>
        </p:txBody>
      </p:sp>
      <p:sp>
        <p:nvSpPr>
          <p:cNvPr id="8" name="Elipse 7"/>
          <p:cNvSpPr/>
          <p:nvPr/>
        </p:nvSpPr>
        <p:spPr>
          <a:xfrm>
            <a:off x="2945097" y="3572484"/>
            <a:ext cx="1133341" cy="64941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baixo 9"/>
          <p:cNvSpPr/>
          <p:nvPr/>
        </p:nvSpPr>
        <p:spPr>
          <a:xfrm>
            <a:off x="2163651" y="1999457"/>
            <a:ext cx="309093" cy="89234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7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304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4" name="Retângulo de cantos arredondados 3"/>
          <p:cNvSpPr/>
          <p:nvPr/>
        </p:nvSpPr>
        <p:spPr>
          <a:xfrm>
            <a:off x="6505356" y="2681242"/>
            <a:ext cx="4790941" cy="275607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PHP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Perl</a:t>
            </a:r>
          </a:p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Ruby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 err="1" smtClean="0">
                <a:solidFill>
                  <a:schemeClr val="tx1"/>
                </a:solidFill>
              </a:rPr>
              <a:t>on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 err="1" smtClean="0">
                <a:solidFill>
                  <a:schemeClr val="tx1"/>
                </a:solidFill>
              </a:rPr>
              <a:t>Rails</a:t>
            </a:r>
            <a:endParaRPr lang="pt-BR" dirty="0" smtClean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Java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.NET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......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116298" y="2681242"/>
            <a:ext cx="4790941" cy="275607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HTML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CSS</a:t>
            </a:r>
          </a:p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JavaScript</a:t>
            </a:r>
            <a:endParaRPr lang="pt-BR" dirty="0" smtClean="0">
              <a:solidFill>
                <a:schemeClr val="tx1"/>
              </a:solidFill>
            </a:endParaRPr>
          </a:p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jQuery</a:t>
            </a:r>
            <a:endParaRPr lang="pt-BR" dirty="0" smtClean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AJAX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......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276308" y="2846231"/>
            <a:ext cx="29865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800" b="1" dirty="0" smtClean="0"/>
              <a:t>Front-</a:t>
            </a:r>
            <a:r>
              <a:rPr lang="pt-BR" sz="3800" b="1" dirty="0" err="1" smtClean="0"/>
              <a:t>end</a:t>
            </a:r>
            <a:endParaRPr lang="pt-BR" sz="3800" b="1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805082" y="2846231"/>
            <a:ext cx="29865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800" b="1" dirty="0" smtClean="0"/>
              <a:t>Back-</a:t>
            </a:r>
            <a:r>
              <a:rPr lang="pt-BR" sz="3800" b="1" dirty="0" err="1" smtClean="0"/>
              <a:t>end</a:t>
            </a:r>
            <a:endParaRPr lang="pt-BR" sz="3800" b="1" dirty="0"/>
          </a:p>
        </p:txBody>
      </p:sp>
      <p:sp>
        <p:nvSpPr>
          <p:cNvPr id="8" name="Elipse 7"/>
          <p:cNvSpPr/>
          <p:nvPr/>
        </p:nvSpPr>
        <p:spPr>
          <a:xfrm>
            <a:off x="2945097" y="3572484"/>
            <a:ext cx="1133341" cy="64941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baixo 9"/>
          <p:cNvSpPr/>
          <p:nvPr/>
        </p:nvSpPr>
        <p:spPr>
          <a:xfrm>
            <a:off x="2163651" y="1999457"/>
            <a:ext cx="309093" cy="89234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Espaço Reservado para Conteúdo 10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87" y="1733267"/>
            <a:ext cx="7188123" cy="4327849"/>
          </a:xfrm>
        </p:spPr>
      </p:pic>
      <p:sp>
        <p:nvSpPr>
          <p:cNvPr id="14" name="CaixaDeTexto 13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8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288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1317</TotalTime>
  <Words>1397</Words>
  <Application>Microsoft Office PowerPoint</Application>
  <PresentationFormat>Widescreen</PresentationFormat>
  <Paragraphs>522</Paragraphs>
  <Slides>43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Courier New</vt:lpstr>
      <vt:lpstr>Tema do Office</vt:lpstr>
      <vt:lpstr>Introdução ao Desenvolvimento de Front-End com HTML/CSS/JS </vt:lpstr>
      <vt:lpstr>Contato</vt:lpstr>
      <vt:lpstr>Roteiro</vt:lpstr>
      <vt:lpstr>Introdução</vt:lpstr>
      <vt:lpstr>Introdução</vt:lpstr>
      <vt:lpstr>Introdução</vt:lpstr>
      <vt:lpstr>Introdução</vt:lpstr>
      <vt:lpstr>Introdução</vt:lpstr>
      <vt:lpstr>Introdução</vt:lpstr>
      <vt:lpstr>Ambiente de Desenvolvimento</vt:lpstr>
      <vt:lpstr>Ambiente de Desenvolvimento</vt:lpstr>
      <vt:lpstr>HTML</vt:lpstr>
      <vt:lpstr>HTML - Versões</vt:lpstr>
      <vt:lpstr>HTML - Estrutura</vt:lpstr>
      <vt:lpstr>HTML - Estrutura</vt:lpstr>
      <vt:lpstr>HTML - Estrutura</vt:lpstr>
      <vt:lpstr>HTML - Estrutura</vt:lpstr>
      <vt:lpstr>HTML - Estrutura</vt:lpstr>
      <vt:lpstr>HTML - Estrutura</vt:lpstr>
      <vt:lpstr>HTML - Estrutura</vt:lpstr>
      <vt:lpstr>HTML - Tag</vt:lpstr>
      <vt:lpstr>HTML - Tag</vt:lpstr>
      <vt:lpstr>HTML - Tag</vt:lpstr>
      <vt:lpstr>CSS</vt:lpstr>
      <vt:lpstr>CSS - Sintaxe</vt:lpstr>
      <vt:lpstr>CSS - Sintaxe</vt:lpstr>
      <vt:lpstr>CSS - Sintaxe</vt:lpstr>
      <vt:lpstr>CSS - Sintaxe</vt:lpstr>
      <vt:lpstr>CSS - Color</vt:lpstr>
      <vt:lpstr>CSS – Dimensões de altura e largura</vt:lpstr>
      <vt:lpstr>CSS – Fonts</vt:lpstr>
      <vt:lpstr>CSS – Fonts</vt:lpstr>
      <vt:lpstr>CSS – Fonts</vt:lpstr>
      <vt:lpstr>CSS – Border</vt:lpstr>
      <vt:lpstr>CSS – Border</vt:lpstr>
      <vt:lpstr>CSS – Border</vt:lpstr>
      <vt:lpstr>JavaScript</vt:lpstr>
      <vt:lpstr>Desenvolvimento do Layout</vt:lpstr>
      <vt:lpstr>Desenvolvimento do Layout</vt:lpstr>
      <vt:lpstr>Sistema de Controle de Versão</vt:lpstr>
      <vt:lpstr>Sistema de Controle de Versão</vt:lpstr>
      <vt:lpstr>Obrigado!</vt:lpstr>
      <vt:lpstr>Referências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Internacionalização e Localização: Um estudo para avaliar o impacto na estrutura e na arquitetura de software</dc:title>
  <dc:creator>Bruno Santos de Lima</dc:creator>
  <cp:lastModifiedBy>Bruno Santos de Lima</cp:lastModifiedBy>
  <cp:revision>96</cp:revision>
  <dcterms:created xsi:type="dcterms:W3CDTF">2015-07-02T23:10:37Z</dcterms:created>
  <dcterms:modified xsi:type="dcterms:W3CDTF">2016-11-16T21:54:31Z</dcterms:modified>
</cp:coreProperties>
</file>