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311" r:id="rId7"/>
    <p:sldId id="316" r:id="rId8"/>
    <p:sldId id="260" r:id="rId9"/>
    <p:sldId id="265" r:id="rId10"/>
    <p:sldId id="310" r:id="rId11"/>
    <p:sldId id="317" r:id="rId12"/>
    <p:sldId id="267" r:id="rId13"/>
    <p:sldId id="280" r:id="rId14"/>
    <p:sldId id="268" r:id="rId15"/>
    <p:sldId id="284" r:id="rId16"/>
    <p:sldId id="307" r:id="rId17"/>
    <p:sldId id="308" r:id="rId18"/>
    <p:sldId id="312" r:id="rId19"/>
    <p:sldId id="318" r:id="rId20"/>
    <p:sldId id="320" r:id="rId21"/>
    <p:sldId id="319" r:id="rId22"/>
    <p:sldId id="313" r:id="rId23"/>
    <p:sldId id="321" r:id="rId24"/>
    <p:sldId id="323" r:id="rId25"/>
    <p:sldId id="324" r:id="rId26"/>
    <p:sldId id="322" r:id="rId27"/>
    <p:sldId id="325" r:id="rId28"/>
    <p:sldId id="314" r:id="rId29"/>
    <p:sldId id="315" r:id="rId30"/>
    <p:sldId id="327" r:id="rId31"/>
    <p:sldId id="328" r:id="rId32"/>
    <p:sldId id="326" r:id="rId33"/>
    <p:sldId id="329" r:id="rId34"/>
    <p:sldId id="331" r:id="rId35"/>
    <p:sldId id="330" r:id="rId36"/>
    <p:sldId id="332" r:id="rId37"/>
    <p:sldId id="333" r:id="rId38"/>
    <p:sldId id="334" r:id="rId39"/>
    <p:sldId id="306" r:id="rId40"/>
    <p:sldId id="302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714-A456-4E91-9916-D93F4D97049D}" type="datetimeFigureOut">
              <a:rPr lang="pt-BR" smtClean="0"/>
              <a:t>26/11/2016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ableless.com.br/7-plugins-sublime-text-que-voce-deveria-conhecer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rrK2LiS5Eo" TargetMode="External"/><Relationship Id="rId5" Type="http://schemas.openxmlformats.org/officeDocument/2006/relationships/hyperlink" Target="https://www.youtube.com/watch?v=9iTu3C9FzX4" TargetMode="External"/><Relationship Id="rId4" Type="http://schemas.openxmlformats.org/officeDocument/2006/relationships/hyperlink" Target="http://tableless.com.br/dicas-truques-sublime-text/" TargetMode="External"/><Relationship Id="rId9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Servidor_Apache" TargetMode="External"/><Relationship Id="rId3" Type="http://schemas.openxmlformats.org/officeDocument/2006/relationships/hyperlink" Target="https://www.sitepoint.com/full-stack-developer/" TargetMode="External"/><Relationship Id="rId7" Type="http://schemas.openxmlformats.org/officeDocument/2006/relationships/hyperlink" Target="https://pt.wikipedia.org/wiki/MySQL" TargetMode="External"/><Relationship Id="rId2" Type="http://schemas.openxmlformats.org/officeDocument/2006/relationships/hyperlink" Target="http://pt.stackoverflow.com/questions/52450/full-stack-web-develo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PHP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://www.w3schools.com/xml/ajax_intro.asp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esignschool.canva.com/blog/404-page-design/" TargetMode="External"/><Relationship Id="rId9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67435"/>
            <a:ext cx="9144000" cy="2132249"/>
          </a:xfrm>
        </p:spPr>
        <p:txBody>
          <a:bodyPr>
            <a:normAutofit/>
          </a:bodyPr>
          <a:lstStyle/>
          <a:p>
            <a:r>
              <a:rPr lang="pt-BR" sz="3600" dirty="0"/>
              <a:t>Desenvolvimento de Aplicação MVC </a:t>
            </a:r>
            <a:r>
              <a:rPr lang="pt-BR" sz="3600" dirty="0" smtClean="0"/>
              <a:t>com </a:t>
            </a:r>
            <a:br>
              <a:rPr lang="pt-BR" sz="3600" dirty="0" smtClean="0"/>
            </a:br>
            <a:r>
              <a:rPr lang="pt-BR" sz="3600" dirty="0" smtClean="0"/>
              <a:t>PHP5 </a:t>
            </a:r>
            <a:r>
              <a:rPr lang="pt-BR" sz="3600" dirty="0"/>
              <a:t>e AJAX</a:t>
            </a:r>
            <a:br>
              <a:rPr lang="pt-BR" sz="3600" dirty="0"/>
            </a:b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 smtClean="0"/>
              <a:t>Bruno Santos de Lima</a:t>
            </a:r>
          </a:p>
          <a:p>
            <a:r>
              <a:rPr lang="pt-BR" dirty="0" smtClean="0"/>
              <a:t>Leandro </a:t>
            </a:r>
            <a:r>
              <a:rPr lang="pt-BR" dirty="0" err="1" smtClean="0"/>
              <a:t>Ungari</a:t>
            </a:r>
            <a:r>
              <a:rPr lang="pt-BR" dirty="0" smtClean="0"/>
              <a:t> </a:t>
            </a:r>
            <a:r>
              <a:rPr lang="pt-BR" dirty="0" err="1" smtClean="0"/>
              <a:t>Cayres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28" y="571963"/>
            <a:ext cx="6566544" cy="8798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8422225" y="3523339"/>
            <a:ext cx="957201" cy="4896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7379595" y="1929313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7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8422225" y="3523339"/>
            <a:ext cx="957201" cy="4896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7379595" y="1929313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pic>
        <p:nvPicPr>
          <p:cNvPr id="15" name="Espaço Reservado para Conteúdo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15" y="2101574"/>
            <a:ext cx="7188123" cy="43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 smtClean="0"/>
              <a:t>Para este curso vamos utilizar como ferramenta de desenvolvimento 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3.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 smtClean="0"/>
              <a:t>O Sublime </a:t>
            </a:r>
            <a:r>
              <a:rPr lang="pt-BR" sz="2500" dirty="0" err="1" smtClean="0"/>
              <a:t>Text</a:t>
            </a:r>
            <a:r>
              <a:rPr lang="pt-BR" sz="2500" dirty="0" smtClean="0"/>
              <a:t> é um editor de texto escrito em C++ e está em sua segunda versão, porem sua terceira e </a:t>
            </a:r>
            <a:r>
              <a:rPr lang="pt-BR" sz="2500" dirty="0" err="1" smtClean="0"/>
              <a:t>proxima</a:t>
            </a:r>
            <a:r>
              <a:rPr lang="pt-BR" sz="2500" dirty="0" smtClean="0"/>
              <a:t> versão já esta disponível para teste. Contém uma serie de recursos e </a:t>
            </a:r>
            <a:r>
              <a:rPr lang="pt-BR" sz="2500" dirty="0" err="1" smtClean="0"/>
              <a:t>plugins</a:t>
            </a:r>
            <a:r>
              <a:rPr lang="pt-BR" sz="2500" dirty="0" smtClean="0"/>
              <a:t> que otimiza o desenvolvimento.</a:t>
            </a:r>
          </a:p>
          <a:p>
            <a:endParaRPr lang="pt-BR" sz="2500" dirty="0"/>
          </a:p>
          <a:p>
            <a:r>
              <a:rPr lang="pt-BR" sz="2500" dirty="0" smtClean="0"/>
              <a:t>Para fazer o download</a:t>
            </a:r>
            <a:r>
              <a:rPr lang="pt-BR" sz="2500" dirty="0"/>
              <a:t>: https://www.sublimetext.com/</a:t>
            </a:r>
            <a:endParaRPr lang="pt-BR" sz="2500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710951"/>
            <a:ext cx="1524000" cy="1524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6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Links que podem ajudar na instalação e configuração do Sublime </a:t>
            </a:r>
            <a:r>
              <a:rPr lang="pt-BR" dirty="0" err="1" smtClean="0"/>
              <a:t>Text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https://packagecontrol.io</a:t>
            </a:r>
            <a:r>
              <a:rPr lang="pt-BR" sz="1800" dirty="0" smtClean="0">
                <a:hlinkClick r:id="rId2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 smtClean="0">
                <a:hlinkClick r:id="rId3"/>
              </a:rPr>
              <a:t>http</a:t>
            </a:r>
            <a:r>
              <a:rPr lang="pt-BR" sz="1800" dirty="0">
                <a:hlinkClick r:id="rId3"/>
              </a:rPr>
              <a:t>://tableless.com.br/7-plugins-sublime-text-que-voce-deveria-conhecer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4"/>
              </a:rPr>
              <a:t>http://tableless.com.br/dicas-truques-sublime-text</a:t>
            </a:r>
            <a:r>
              <a:rPr lang="pt-BR" sz="1800" dirty="0" smtClean="0">
                <a:hlinkClick r:id="rId4"/>
              </a:rPr>
              <a:t>/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5"/>
              </a:rPr>
              <a:t>https://</a:t>
            </a:r>
            <a:r>
              <a:rPr lang="pt-BR" sz="1800" dirty="0" smtClean="0">
                <a:hlinkClick r:id="rId5"/>
              </a:rPr>
              <a:t>www.youtube.com/watch?v=9iTu3C9FzX4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6"/>
              </a:rPr>
              <a:t>https://</a:t>
            </a:r>
            <a:r>
              <a:rPr lang="pt-BR" sz="1800" dirty="0" smtClean="0">
                <a:hlinkClick r:id="rId6"/>
              </a:rPr>
              <a:t>www.youtube.com/watch?v=2rrK2LiS5Eo</a:t>
            </a: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2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b="1" dirty="0" err="1" smtClean="0"/>
              <a:t>H</a:t>
            </a:r>
            <a:r>
              <a:rPr lang="pt-BR" dirty="0" err="1" smtClean="0"/>
              <a:t>yper</a:t>
            </a:r>
            <a:r>
              <a:rPr lang="pt-BR" dirty="0" smtClean="0"/>
              <a:t> </a:t>
            </a:r>
            <a:r>
              <a:rPr lang="pt-BR" b="1" dirty="0" err="1" smtClean="0"/>
              <a:t>T</a:t>
            </a:r>
            <a:r>
              <a:rPr lang="pt-BR" dirty="0" err="1" smtClean="0"/>
              <a:t>ext</a:t>
            </a:r>
            <a:r>
              <a:rPr lang="pt-BR" dirty="0" smtClean="0"/>
              <a:t> </a:t>
            </a:r>
            <a:r>
              <a:rPr lang="pt-BR" b="1" dirty="0" err="1" smtClean="0"/>
              <a:t>M</a:t>
            </a:r>
            <a:r>
              <a:rPr lang="pt-BR" dirty="0" err="1" smtClean="0"/>
              <a:t>arkup</a:t>
            </a:r>
            <a:r>
              <a:rPr lang="pt-BR" dirty="0" smtClean="0"/>
              <a:t> </a:t>
            </a:r>
            <a:r>
              <a:rPr lang="pt-BR" b="1" dirty="0" err="1" smtClean="0"/>
              <a:t>L</a:t>
            </a:r>
            <a:r>
              <a:rPr lang="pt-BR" dirty="0" err="1" smtClean="0"/>
              <a:t>anguage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Linguagem de Marcação utilizada na construção de páginas </a:t>
            </a:r>
            <a:r>
              <a:rPr lang="pt-BR" sz="2000" dirty="0" smtClean="0"/>
              <a:t>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Nasceu da união dos padrões </a:t>
            </a:r>
            <a:r>
              <a:rPr lang="pt-BR" sz="2000" dirty="0" err="1" smtClean="0"/>
              <a:t>HyTime</a:t>
            </a:r>
            <a:r>
              <a:rPr lang="pt-BR" sz="2000" dirty="0" smtClean="0"/>
              <a:t> e SGML.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Padronizada pela W3C, </a:t>
            </a:r>
            <a:r>
              <a:rPr lang="pt-BR" sz="2000" dirty="0"/>
              <a:t> principal organização de padronização da World </a:t>
            </a:r>
            <a:r>
              <a:rPr lang="pt-BR" sz="2000" dirty="0" err="1"/>
              <a:t>Wide</a:t>
            </a:r>
            <a:r>
              <a:rPr lang="pt-BR" sz="2000" dirty="0"/>
              <a:t> </a:t>
            </a:r>
            <a:r>
              <a:rPr lang="pt-BR" sz="2000" dirty="0" smtClean="0"/>
              <a:t>Web.</a:t>
            </a:r>
            <a:endParaRPr lang="pt-BR" sz="2000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Interpretada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smtClean="0"/>
              <a:t>Documentos HTML são interpretados pelo Navegador.</a:t>
            </a:r>
          </a:p>
          <a:p>
            <a:endParaRPr lang="pt-BR" dirty="0"/>
          </a:p>
          <a:p>
            <a:r>
              <a:rPr lang="pt-BR" dirty="0" smtClean="0"/>
              <a:t>Versão atual: HTML5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72" y="4348412"/>
            <a:ext cx="2081011" cy="208101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8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 smtClean="0"/>
              <a:t>C</a:t>
            </a:r>
            <a:r>
              <a:rPr lang="pt-BR" dirty="0" err="1" smtClean="0"/>
              <a:t>ascading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tyle</a:t>
            </a:r>
            <a:r>
              <a:rPr lang="pt-BR" dirty="0" smtClean="0"/>
              <a:t> </a:t>
            </a:r>
            <a:r>
              <a:rPr lang="pt-BR" b="1" dirty="0" err="1" smtClean="0"/>
              <a:t>S</a:t>
            </a:r>
            <a:r>
              <a:rPr lang="pt-BR" dirty="0" err="1" smtClean="0"/>
              <a:t>heets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</a:t>
            </a:r>
            <a:r>
              <a:rPr lang="pt-BR" sz="1800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 HTML descreve o conteúdo de uma página web, a formatação, layout, cores, posicionamento dos elementos são definidos no CSS.</a:t>
            </a:r>
          </a:p>
          <a:p>
            <a:endParaRPr lang="pt-BR" dirty="0"/>
          </a:p>
          <a:p>
            <a:r>
              <a:rPr lang="pt-BR" dirty="0" smtClean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 smtClean="0"/>
              <a:t>Arquivos HTML tem links para arquivos CSS.</a:t>
            </a:r>
          </a:p>
          <a:p>
            <a:endParaRPr lang="pt-BR" dirty="0"/>
          </a:p>
          <a:p>
            <a:r>
              <a:rPr lang="pt-BR" dirty="0" smtClean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57" y="4264423"/>
            <a:ext cx="2206991" cy="197052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9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Linguagem de programação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Interpretada.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Suporte para a programação Funcional.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Imperativa e Estruturada.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U</a:t>
            </a:r>
            <a:r>
              <a:rPr lang="pt-BR" dirty="0" smtClean="0"/>
              <a:t>tilizada </a:t>
            </a:r>
            <a:r>
              <a:rPr lang="pt-BR" dirty="0"/>
              <a:t>para controlar o HTML e o CSS para manipular comportamentos na página. 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Criada por Brendan </a:t>
            </a:r>
            <a:r>
              <a:rPr lang="pt-BR" dirty="0" err="1"/>
              <a:t>Eich</a:t>
            </a:r>
            <a:r>
              <a:rPr lang="pt-BR" dirty="0"/>
              <a:t> na </a:t>
            </a:r>
            <a:r>
              <a:rPr lang="pt-BR" dirty="0" smtClean="0"/>
              <a:t>Netscape em 1995.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U</a:t>
            </a:r>
            <a:r>
              <a:rPr lang="pt-BR" sz="1800" dirty="0" smtClean="0"/>
              <a:t>m </a:t>
            </a:r>
            <a:r>
              <a:rPr lang="pt-BR" sz="1800" dirty="0"/>
              <a:t>dos precursores dos navegadores </a:t>
            </a:r>
            <a:r>
              <a:rPr lang="pt-BR" sz="1800" dirty="0" smtClean="0"/>
              <a:t>web.</a:t>
            </a:r>
          </a:p>
          <a:p>
            <a:endParaRPr lang="pt-BR" dirty="0"/>
          </a:p>
          <a:p>
            <a:r>
              <a:rPr lang="pt-BR" dirty="0" err="1" smtClean="0"/>
              <a:t>JavaScript</a:t>
            </a:r>
            <a:r>
              <a:rPr lang="pt-BR" dirty="0" smtClean="0"/>
              <a:t> é orientada a objetos.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14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01" y="4219710"/>
            <a:ext cx="2329984" cy="23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JQuery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Biblioteca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uma variação dessa linguagem com uma sintaxe mais amigável</a:t>
            </a:r>
            <a:r>
              <a:rPr lang="pt-BR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Um dos precursores dos navegadores web.</a:t>
            </a:r>
          </a:p>
          <a:p>
            <a:endParaRPr lang="pt-BR" dirty="0"/>
          </a:p>
          <a:p>
            <a:r>
              <a:rPr lang="pt-BR" dirty="0" smtClean="0"/>
              <a:t>Atualmente muito popular.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15" y="3902243"/>
            <a:ext cx="4383609" cy="2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b="1" i="1" dirty="0"/>
              <a:t>P</a:t>
            </a:r>
            <a:r>
              <a:rPr lang="pt-BR" i="1" dirty="0"/>
              <a:t>HP: </a:t>
            </a:r>
            <a:r>
              <a:rPr lang="pt-BR" b="1" i="1" dirty="0"/>
              <a:t>H</a:t>
            </a:r>
            <a:r>
              <a:rPr lang="pt-BR" sz="2500" i="1" dirty="0"/>
              <a:t>ypertext</a:t>
            </a:r>
            <a:r>
              <a:rPr lang="pt-BR" i="1" dirty="0"/>
              <a:t> </a:t>
            </a:r>
            <a:r>
              <a:rPr lang="pt-BR" b="1" i="1" dirty="0" err="1" smtClean="0"/>
              <a:t>P</a:t>
            </a:r>
            <a:r>
              <a:rPr lang="pt-BR" sz="2500" i="1" dirty="0" err="1" smtClean="0"/>
              <a:t>reprocessor</a:t>
            </a:r>
            <a:endParaRPr lang="pt-BR" sz="2500" i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Originalmente do acrônimo: </a:t>
            </a:r>
            <a:r>
              <a:rPr lang="pt-BR" sz="1600" dirty="0" err="1" smtClean="0"/>
              <a:t>Personal</a:t>
            </a:r>
            <a:r>
              <a:rPr lang="pt-BR" sz="1600" dirty="0" smtClean="0"/>
              <a:t> Home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Linguagem de programação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Inicialmente usada voltada para aplicações atuantes no lado do servidor, gerar conteúdo dinâmico.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E</a:t>
            </a:r>
            <a:r>
              <a:rPr lang="pt-BR" sz="1600" dirty="0" smtClean="0"/>
              <a:t>specialmente adequada para o desenvolvimento web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 código PHP pode ser mesclado juntamente com o código HTML.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Essa mescla ocorre em um arquivo com extensão .</a:t>
            </a:r>
            <a:r>
              <a:rPr lang="pt-BR" sz="1600" dirty="0" err="1" smtClean="0"/>
              <a:t>php</a:t>
            </a:r>
            <a:r>
              <a:rPr lang="pt-BR" sz="1600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 smtClean="0"/>
              <a:t>Onde sua aparência é idêntica a um arquivo </a:t>
            </a:r>
            <a:r>
              <a:rPr lang="pt-BR" sz="1600" dirty="0" err="1" smtClean="0"/>
              <a:t>html</a:t>
            </a:r>
            <a:r>
              <a:rPr lang="pt-BR" sz="1600" dirty="0" smtClean="0"/>
              <a:t>, entretanto é possível identificar o código </a:t>
            </a:r>
            <a:r>
              <a:rPr lang="pt-BR" sz="1600" dirty="0" err="1" smtClean="0"/>
              <a:t>php</a:t>
            </a:r>
            <a:r>
              <a:rPr lang="pt-BR" sz="1600" dirty="0" smtClean="0"/>
              <a:t>, pois este pode na </a:t>
            </a:r>
            <a:r>
              <a:rPr lang="pt-BR" sz="1600" dirty="0" err="1" smtClean="0"/>
              <a:t>tag</a:t>
            </a:r>
            <a:r>
              <a:rPr lang="pt-BR" sz="1600" dirty="0" smtClean="0"/>
              <a:t> </a:t>
            </a:r>
            <a:r>
              <a:rPr lang="pt-BR" sz="1600" b="1" i="1" dirty="0" smtClean="0"/>
              <a:t>&lt;?</a:t>
            </a:r>
            <a:r>
              <a:rPr lang="pt-BR" sz="1600" b="1" i="1" dirty="0" err="1" smtClean="0"/>
              <a:t>php</a:t>
            </a:r>
            <a:r>
              <a:rPr lang="pt-BR" sz="1600" b="1" i="1" dirty="0" smtClean="0"/>
              <a:t>?&gt; </a:t>
            </a:r>
            <a:r>
              <a:rPr lang="pt-BR" sz="1600" dirty="0" smtClean="0"/>
              <a:t>dentro do corpo do documento </a:t>
            </a:r>
            <a:r>
              <a:rPr lang="pt-BR" sz="1600" dirty="0" err="1" smtClean="0"/>
              <a:t>html</a:t>
            </a:r>
            <a:r>
              <a:rPr lang="pt-BR" sz="1600" dirty="0"/>
              <a:t>.</a:t>
            </a:r>
            <a:endParaRPr lang="pt-BR" sz="1600" dirty="0" smtClean="0"/>
          </a:p>
          <a:p>
            <a:endParaRPr lang="pt-BR" dirty="0"/>
          </a:p>
          <a:p>
            <a:r>
              <a:rPr lang="pt-BR" dirty="0" smtClean="0"/>
              <a:t>É uma linguagem orientada a objetos.</a:t>
            </a:r>
          </a:p>
          <a:p>
            <a:endParaRPr lang="pt-BR" dirty="0"/>
          </a:p>
          <a:p>
            <a:r>
              <a:rPr lang="pt-BR" dirty="0" smtClean="0"/>
              <a:t>Linguagem muito poderosa para desenvolvimento web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093" y="4591198"/>
            <a:ext cx="2524259" cy="13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048" y="2318198"/>
            <a:ext cx="6389785" cy="33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 smtClean="0"/>
              <a:t>E-mail: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bruno.slima@outlook.com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leandroungari@gmail.com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69" y="3112667"/>
            <a:ext cx="4428571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Características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Velocidade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Robusta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Orientada a objetos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Portabilidade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Open-</a:t>
            </a:r>
            <a:r>
              <a:rPr lang="pt-BR" sz="1800" dirty="0" err="1" smtClean="0"/>
              <a:t>source</a:t>
            </a:r>
            <a:endParaRPr lang="pt-BR" sz="1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Server-</a:t>
            </a:r>
            <a:r>
              <a:rPr lang="pt-BR" sz="1800" dirty="0" err="1"/>
              <a:t>side</a:t>
            </a:r>
            <a:r>
              <a:rPr lang="pt-BR" sz="1800" dirty="0"/>
              <a:t> (O cliente manda o pedido e o servidor responde em página HTML</a:t>
            </a:r>
            <a:r>
              <a:rPr lang="pt-BR" sz="1800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Fracamente </a:t>
            </a:r>
            <a:r>
              <a:rPr lang="pt-BR" sz="1800" dirty="0" err="1" smtClean="0"/>
              <a:t>tipada</a:t>
            </a:r>
            <a:r>
              <a:rPr lang="pt-BR" sz="1800" dirty="0"/>
              <a:t> </a:t>
            </a:r>
            <a:r>
              <a:rPr lang="pt-BR" sz="1800" dirty="0" smtClean="0"/>
              <a:t>(Não precisa declarar tipo)</a:t>
            </a: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É uma linguagem interpretada.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50" y="4651851"/>
            <a:ext cx="2524259" cy="13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18793"/>
              </p:ext>
            </p:extLst>
          </p:nvPr>
        </p:nvGraphicFramePr>
        <p:xfrm>
          <a:off x="838200" y="2278010"/>
          <a:ext cx="10855816" cy="3134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7212"/>
                <a:gridCol w="1943726"/>
                <a:gridCol w="73448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Versões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Lançamento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Comentário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inicial, quando ainda era chamado de </a:t>
                      </a:r>
                      <a:r>
                        <a:rPr lang="pt-BR" dirty="0" err="1" smtClean="0"/>
                        <a:t>Personal</a:t>
                      </a:r>
                      <a:r>
                        <a:rPr lang="pt-BR" baseline="0" dirty="0" smtClean="0"/>
                        <a:t> Home Page.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Mais rápida,</a:t>
                      </a:r>
                      <a:r>
                        <a:rPr lang="pt-BR" baseline="0" dirty="0" smtClean="0"/>
                        <a:t> simples e dinâmica.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1998 – 2000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Reescrita</a:t>
                      </a:r>
                      <a:r>
                        <a:rPr lang="pt-BR" baseline="0" dirty="0" smtClean="0"/>
                        <a:t> de toda a base do PHP.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2000 – 2008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</a:t>
                      </a:r>
                      <a:r>
                        <a:rPr lang="pt-BR" baseline="0" dirty="0" smtClean="0"/>
                        <a:t> segurança, interface por linha de comando e introdução de 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pt-BR" dirty="0" smtClean="0"/>
                        <a:t>$_GET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pt-BR" dirty="0" smtClean="0"/>
                        <a:t>$_POST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pt-BR" dirty="0" smtClean="0"/>
                        <a:t>$_SESSION</a:t>
                      </a:r>
                      <a:r>
                        <a:rPr lang="pt-B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etc.).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2004 – 2015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Mais popular</a:t>
                      </a:r>
                      <a:r>
                        <a:rPr lang="pt-BR" baseline="0" dirty="0" smtClean="0"/>
                        <a:t> e mais robusta.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2015 - Beta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Versão 6 foi pulada,</a:t>
                      </a:r>
                      <a:r>
                        <a:rPr lang="pt-BR" baseline="0" dirty="0" smtClean="0"/>
                        <a:t> pois a ultima versão da 5 tinha todas as melhorias contidas na versão 6, versão 7 ainda encontra-se em testes.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8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3048" y="6392206"/>
            <a:ext cx="1051560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700" dirty="0" smtClean="0"/>
              <a:t>Fonte: IEEE Spectrum - The 2016 top </a:t>
            </a:r>
            <a:r>
              <a:rPr lang="pt-BR" sz="1700" dirty="0" err="1" smtClean="0"/>
              <a:t>programming</a:t>
            </a:r>
            <a:r>
              <a:rPr lang="pt-BR" sz="1700" dirty="0" smtClean="0"/>
              <a:t> </a:t>
            </a:r>
            <a:r>
              <a:rPr lang="pt-BR" sz="1700" dirty="0" err="1" smtClean="0"/>
              <a:t>languages</a:t>
            </a:r>
            <a:endParaRPr lang="pt-BR" sz="17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626" y="1883613"/>
            <a:ext cx="7820747" cy="458372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880315" y="4636394"/>
            <a:ext cx="8422784" cy="47651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00" dirty="0"/>
          </a:p>
        </p:txBody>
      </p:sp>
      <p:sp>
        <p:nvSpPr>
          <p:cNvPr id="11" name="Fluxograma: Conector 10"/>
          <p:cNvSpPr/>
          <p:nvPr/>
        </p:nvSpPr>
        <p:spPr>
          <a:xfrm>
            <a:off x="4056845" y="4636393"/>
            <a:ext cx="643943" cy="476519"/>
          </a:xfrm>
          <a:prstGeom prst="flowChartConnector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– Sintaxe –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139" y="2004313"/>
            <a:ext cx="9587418" cy="42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– Sintaxe –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116" y="2091090"/>
            <a:ext cx="9119767" cy="42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– Sintaxe –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13" y="1883613"/>
            <a:ext cx="10398132" cy="49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–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12" y="1865066"/>
            <a:ext cx="10308633" cy="49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PHP – 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O PHP possui uma quantidade muito grande funções que facilitam e auxiliam o programador.</a:t>
            </a:r>
          </a:p>
          <a:p>
            <a:endParaRPr lang="pt-BR" dirty="0" smtClean="0"/>
          </a:p>
          <a:p>
            <a:r>
              <a:rPr lang="pt-BR" dirty="0"/>
              <a:t>D</a:t>
            </a:r>
            <a:r>
              <a:rPr lang="pt-BR" dirty="0" smtClean="0"/>
              <a:t>entre essas funções: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Manipulação de arquivos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Matemáticas</a:t>
            </a: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Ordenação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50" y="4651851"/>
            <a:ext cx="2524259" cy="13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MySQL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Sistema gerenciador de banco de dados (SGBD).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Utiliza a linguagem </a:t>
            </a:r>
            <a:r>
              <a:rPr lang="pt-BR" sz="1800" dirty="0" err="1"/>
              <a:t>Structured</a:t>
            </a:r>
            <a:r>
              <a:rPr lang="pt-BR" sz="1800" dirty="0"/>
              <a:t> Query </a:t>
            </a:r>
            <a:r>
              <a:rPr lang="pt-BR" sz="1800" dirty="0" err="1" smtClean="0"/>
              <a:t>Language</a:t>
            </a:r>
            <a:r>
              <a:rPr lang="pt-BR" sz="1800" dirty="0" smtClean="0"/>
              <a:t> </a:t>
            </a:r>
            <a:r>
              <a:rPr lang="pt-BR" sz="1800" i="1" dirty="0" smtClean="0"/>
              <a:t>(</a:t>
            </a:r>
            <a:r>
              <a:rPr lang="pt-BR" sz="1800" dirty="0" smtClean="0"/>
              <a:t>SQL).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Atualmente um dos banco de dados mais populares do mundo.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10 milhões de instalações no mundo.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0"/>
            <a:r>
              <a:rPr lang="pt-BR" dirty="0">
                <a:solidFill>
                  <a:prstClr val="black"/>
                </a:solidFill>
              </a:rPr>
              <a:t>Características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>
                <a:solidFill>
                  <a:prstClr val="black"/>
                </a:solidFill>
              </a:rPr>
              <a:t>Portabilidade</a:t>
            </a:r>
            <a:endParaRPr lang="pt-BR" sz="1800" dirty="0">
              <a:solidFill>
                <a:prstClr val="black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>
                <a:solidFill>
                  <a:prstClr val="black"/>
                </a:solidFill>
              </a:rPr>
              <a:t>Suportar Triggers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Suporta</a:t>
            </a:r>
            <a:r>
              <a:rPr lang="en-US" sz="1800" dirty="0"/>
              <a:t> Stored Procedures e Functions</a:t>
            </a:r>
            <a:endParaRPr lang="pt-BR" sz="1800" dirty="0">
              <a:solidFill>
                <a:prstClr val="black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>
                <a:solidFill>
                  <a:prstClr val="black"/>
                </a:solidFill>
              </a:rPr>
              <a:t>Interfaces gráficas de fácil utilização</a:t>
            </a:r>
            <a:endParaRPr lang="pt-BR" sz="1800" dirty="0">
              <a:solidFill>
                <a:prstClr val="black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>
                <a:solidFill>
                  <a:prstClr val="black"/>
                </a:solidFill>
              </a:rPr>
              <a:t>Bom desempenho e estabilidade</a:t>
            </a:r>
            <a:endParaRPr lang="pt-BR" sz="1800" dirty="0">
              <a:solidFill>
                <a:prstClr val="black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>
                <a:solidFill>
                  <a:prstClr val="black"/>
                </a:solidFill>
              </a:rPr>
              <a:t>Software livre (com base na GLP)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968" y="4129158"/>
            <a:ext cx="2799545" cy="14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MySQL Workbench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Workbench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Visual de </a:t>
            </a:r>
            <a:r>
              <a:rPr lang="pt-BR" sz="1800" dirty="0" err="1" smtClean="0"/>
              <a:t>desing</a:t>
            </a:r>
            <a:r>
              <a:rPr lang="pt-BR" sz="1800" dirty="0" smtClean="0"/>
              <a:t> de banco de dados.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É um ambiente para criação e manutenção integrado ao MySQL.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Interface gráfica amigável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Facilitando a utilização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marL="0" indent="0" algn="r">
              <a:buNone/>
            </a:pPr>
            <a:r>
              <a:rPr lang="pt-BR" sz="1200" dirty="0" err="1" smtClean="0"/>
              <a:t>Select</a:t>
            </a:r>
            <a:r>
              <a:rPr lang="pt-BR" sz="1200" dirty="0" smtClean="0"/>
              <a:t> pratica </a:t>
            </a:r>
            <a:r>
              <a:rPr lang="pt-BR" sz="1200" dirty="0" err="1" smtClean="0"/>
              <a:t>from</a:t>
            </a:r>
            <a:r>
              <a:rPr lang="pt-BR" sz="1200" dirty="0" smtClean="0"/>
              <a:t> aula;</a:t>
            </a:r>
            <a:endParaRPr lang="pt-BR" sz="1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656" y="3605085"/>
            <a:ext cx="1863144" cy="18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ao Desenvolvimento Web</a:t>
            </a:r>
          </a:p>
          <a:p>
            <a:r>
              <a:rPr lang="pt-BR" dirty="0" smtClean="0"/>
              <a:t>Introdução à linguagem de programação PHP</a:t>
            </a:r>
          </a:p>
          <a:p>
            <a:r>
              <a:rPr lang="pt-BR" dirty="0" smtClean="0"/>
              <a:t>Visão Geral sobre banco de dados MySQL</a:t>
            </a:r>
          </a:p>
          <a:p>
            <a:r>
              <a:rPr lang="pt-BR" dirty="0" smtClean="0"/>
              <a:t>Conceitos de MVC</a:t>
            </a:r>
          </a:p>
          <a:p>
            <a:r>
              <a:rPr lang="pt-BR" dirty="0" smtClean="0"/>
              <a:t>Introdução a requisições AJAX</a:t>
            </a:r>
          </a:p>
          <a:p>
            <a:r>
              <a:rPr lang="pt-BR" dirty="0" smtClean="0"/>
              <a:t>Servidor </a:t>
            </a:r>
            <a:r>
              <a:rPr lang="pt-BR" dirty="0"/>
              <a:t>HTTP </a:t>
            </a:r>
            <a:r>
              <a:rPr lang="pt-BR" dirty="0" smtClean="0"/>
              <a:t>Apache e ferramentas adicionais.</a:t>
            </a:r>
          </a:p>
          <a:p>
            <a:r>
              <a:rPr lang="pt-BR" dirty="0" smtClean="0"/>
              <a:t>Construção de um </a:t>
            </a:r>
            <a:r>
              <a:rPr lang="pt-BR" dirty="0" err="1" smtClean="0"/>
              <a:t>mini-framework</a:t>
            </a:r>
            <a:r>
              <a:rPr lang="pt-BR" dirty="0" smtClean="0"/>
              <a:t> PHP.</a:t>
            </a:r>
          </a:p>
          <a:p>
            <a:r>
              <a:rPr lang="pt-BR" dirty="0" smtClean="0"/>
              <a:t>Manipulação do conteúdo de uma página web.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MySQL Workbench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679" y="2446986"/>
            <a:ext cx="8537226" cy="28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Model-View-Controller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Modelo, Visão e Controlador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Padrão de arquitetura de software (</a:t>
            </a:r>
            <a:r>
              <a:rPr lang="pt-BR" sz="1800" dirty="0" err="1" smtClean="0"/>
              <a:t>desing</a:t>
            </a:r>
            <a:r>
              <a:rPr lang="pt-BR" sz="1800" dirty="0" smtClean="0"/>
              <a:t> </a:t>
            </a:r>
            <a:r>
              <a:rPr lang="pt-BR" sz="1800" dirty="0" err="1" smtClean="0"/>
              <a:t>pattern</a:t>
            </a:r>
            <a:r>
              <a:rPr lang="pt-BR" sz="1800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Separa a aplicação em camadas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Principais objetivos do MVC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400" dirty="0" smtClean="0"/>
              <a:t>Separação de conceitos e responsabilidades</a:t>
            </a:r>
            <a:endParaRPr lang="pt-BR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400" dirty="0" err="1" smtClean="0"/>
              <a:t>Reusabilidade</a:t>
            </a:r>
            <a:r>
              <a:rPr lang="pt-BR" sz="1400" dirty="0" smtClean="0"/>
              <a:t> de código</a:t>
            </a:r>
            <a:endParaRPr lang="pt-BR" sz="1400" dirty="0" smtClean="0"/>
          </a:p>
          <a:p>
            <a:endParaRPr lang="pt-BR" dirty="0"/>
          </a:p>
          <a:p>
            <a:r>
              <a:rPr lang="pt-BR" dirty="0" smtClean="0"/>
              <a:t>O padrão foi relatado pela primeira vez em 1979, entretanto ainda é muito utilizado atualmente.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1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MVC -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 (Modelo)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Responsável pela manipulação dos dados. (leitura, escrita e validações)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Comunica-se com as </a:t>
            </a:r>
            <a:r>
              <a:rPr lang="pt-BR" sz="1800" dirty="0" err="1" smtClean="0"/>
              <a:t>view’s</a:t>
            </a:r>
            <a:r>
              <a:rPr lang="pt-BR" sz="1800" dirty="0" smtClean="0"/>
              <a:t> e </a:t>
            </a:r>
            <a:r>
              <a:rPr lang="pt-BR" sz="1800" dirty="0" err="1" smtClean="0"/>
              <a:t>controller’s</a:t>
            </a:r>
            <a:r>
              <a:rPr lang="pt-BR" sz="1800" dirty="0" smtClean="0"/>
              <a:t> para informar uma mudança de estado.</a:t>
            </a:r>
            <a:endParaRPr lang="pt-BR" sz="1800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View</a:t>
            </a:r>
            <a:r>
              <a:rPr lang="pt-BR" dirty="0" smtClean="0"/>
              <a:t> (Visão).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Responsável pela interação com o usuário.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Realiza a exibição dos dados. (</a:t>
            </a:r>
            <a:r>
              <a:rPr lang="pt-BR" sz="1800" dirty="0" err="1" smtClean="0"/>
              <a:t>html</a:t>
            </a:r>
            <a:r>
              <a:rPr lang="pt-BR" sz="1800" dirty="0" smtClean="0"/>
              <a:t> ou </a:t>
            </a:r>
            <a:r>
              <a:rPr lang="pt-BR" sz="1800" dirty="0" err="1" smtClean="0"/>
              <a:t>xml</a:t>
            </a:r>
            <a:r>
              <a:rPr lang="pt-BR" sz="1800" dirty="0" smtClean="0"/>
              <a:t>)</a:t>
            </a:r>
            <a:endParaRPr lang="pt-BR" sz="1800" dirty="0" smtClean="0"/>
          </a:p>
          <a:p>
            <a:endParaRPr lang="pt-BR" dirty="0"/>
          </a:p>
          <a:p>
            <a:r>
              <a:rPr lang="pt-BR" dirty="0" err="1" smtClean="0"/>
              <a:t>Controller</a:t>
            </a:r>
            <a:r>
              <a:rPr lang="pt-BR" dirty="0" smtClean="0"/>
              <a:t> (Controlador)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Responsável por receber requisições dos usuários.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Controlam qual </a:t>
            </a:r>
            <a:r>
              <a:rPr lang="pt-BR" sz="1800" dirty="0" err="1" smtClean="0"/>
              <a:t>view</a:t>
            </a:r>
            <a:r>
              <a:rPr lang="pt-BR" sz="1800" dirty="0" smtClean="0"/>
              <a:t> será mostrada para o usuário e qual </a:t>
            </a:r>
            <a:r>
              <a:rPr lang="pt-BR" sz="1800" dirty="0" err="1" smtClean="0"/>
              <a:t>model</a:t>
            </a:r>
            <a:r>
              <a:rPr lang="pt-BR" sz="1800" dirty="0" smtClean="0"/>
              <a:t> será utilizado.</a:t>
            </a:r>
            <a:endParaRPr lang="pt-BR" sz="1800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3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3" y="1834468"/>
            <a:ext cx="6980349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679" y="2446986"/>
            <a:ext cx="8537226" cy="28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Ajax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Assíncrona </a:t>
            </a:r>
            <a:r>
              <a:rPr lang="pt-BR" dirty="0" err="1" smtClean="0"/>
              <a:t>JavaScript</a:t>
            </a:r>
            <a:r>
              <a:rPr lang="pt-BR" dirty="0" smtClean="0"/>
              <a:t> e XML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É um conjunto de tecnologias de desenvolvimento 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Facilita muito a programação web, se for utilizado corretamente.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Fornece método para troca de dados de forma assíncrona entre navegador e servidor.</a:t>
            </a:r>
            <a:endParaRPr lang="pt-BR" sz="18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Com Ajax é possível</a:t>
            </a:r>
            <a:r>
              <a:rPr lang="pt-BR" dirty="0"/>
              <a:t>: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Atualizar uma página web sem recarregar a página</a:t>
            </a:r>
            <a:r>
              <a:rPr lang="pt-BR" sz="1800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Receber dados de um servidor depois que a página já foi carregada.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Enviar dados ao servidor em segundo plano, ou plano de fundo.</a:t>
            </a:r>
            <a:endParaRPr lang="pt-BR" sz="1800" dirty="0" smtClean="0"/>
          </a:p>
          <a:p>
            <a:endParaRPr lang="pt-BR" dirty="0"/>
          </a:p>
          <a:p>
            <a:r>
              <a:rPr lang="pt-BR" dirty="0" smtClean="0"/>
              <a:t>Muito utilizado para realizar requisições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Foco em atuações dinâmicas.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287" y="4059282"/>
            <a:ext cx="3620304" cy="17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Ajax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JQuery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Biblioteca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uma variação dessa linguagem com uma sintaxe mais amigável</a:t>
            </a:r>
            <a:r>
              <a:rPr lang="pt-BR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Um dos precursores dos navegadores web.</a:t>
            </a:r>
          </a:p>
          <a:p>
            <a:endParaRPr lang="pt-BR" dirty="0"/>
          </a:p>
          <a:p>
            <a:r>
              <a:rPr lang="pt-BR" dirty="0" smtClean="0"/>
              <a:t>Atualmente muito popular.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6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44121"/>
            <a:ext cx="9458629" cy="970450"/>
          </a:xfrm>
        </p:spPr>
        <p:txBody>
          <a:bodyPr>
            <a:normAutofit/>
          </a:bodyPr>
          <a:lstStyle/>
          <a:p>
            <a:r>
              <a:rPr lang="pt-BR" sz="3700" dirty="0"/>
              <a:t>Servidor HTTP Apache e ferramentas adicionais</a:t>
            </a:r>
            <a:endParaRPr lang="pt-BR" sz="37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 smtClean="0"/>
              <a:t>JQuery</a:t>
            </a: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Biblioteca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</a:t>
            </a:r>
            <a:r>
              <a:rPr lang="pt-BR" dirty="0"/>
              <a:t>uma variação dessa linguagem com uma sintaxe mais amigável</a:t>
            </a:r>
            <a:r>
              <a:rPr lang="pt-BR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Um dos precursores dos navegadores web.</a:t>
            </a:r>
          </a:p>
          <a:p>
            <a:endParaRPr lang="pt-BR" dirty="0"/>
          </a:p>
          <a:p>
            <a:r>
              <a:rPr lang="pt-BR" dirty="0" smtClean="0"/>
              <a:t>Atualmente muito popular.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3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442" y="2455223"/>
            <a:ext cx="8281116" cy="32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41</a:t>
            </a:r>
            <a:endParaRPr lang="pt-BR" dirty="0"/>
          </a:p>
        </p:txBody>
      </p:sp>
      <p:sp>
        <p:nvSpPr>
          <p:cNvPr id="6" name="Pizza 5"/>
          <p:cNvSpPr/>
          <p:nvPr/>
        </p:nvSpPr>
        <p:spPr>
          <a:xfrm rot="3063928">
            <a:off x="2756079" y="3065172"/>
            <a:ext cx="1738648" cy="1661374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/>
          <p:cNvSpPr/>
          <p:nvPr/>
        </p:nvSpPr>
        <p:spPr>
          <a:xfrm>
            <a:off x="3412901" y="3348507"/>
            <a:ext cx="257578" cy="2575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4377846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4878324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540521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5932110" y="382102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6459003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6959481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7486374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801326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8535110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/>
          <p:cNvSpPr/>
          <p:nvPr/>
        </p:nvSpPr>
        <p:spPr>
          <a:xfrm>
            <a:off x="9035588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/>
          <p:cNvSpPr/>
          <p:nvPr/>
        </p:nvSpPr>
        <p:spPr>
          <a:xfrm>
            <a:off x="9562481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/>
          <p:cNvSpPr/>
          <p:nvPr/>
        </p:nvSpPr>
        <p:spPr>
          <a:xfrm>
            <a:off x="10089374" y="3842744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/>
          <p:cNvSpPr/>
          <p:nvPr/>
        </p:nvSpPr>
        <p:spPr>
          <a:xfrm>
            <a:off x="10646564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/>
          <p:cNvSpPr/>
          <p:nvPr/>
        </p:nvSpPr>
        <p:spPr>
          <a:xfrm>
            <a:off x="11147042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/>
          <p:cNvSpPr/>
          <p:nvPr/>
        </p:nvSpPr>
        <p:spPr>
          <a:xfrm>
            <a:off x="11673935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/>
          <p:cNvSpPr/>
          <p:nvPr/>
        </p:nvSpPr>
        <p:spPr>
          <a:xfrm>
            <a:off x="11673935" y="439653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/>
          <p:cNvSpPr/>
          <p:nvPr/>
        </p:nvSpPr>
        <p:spPr>
          <a:xfrm>
            <a:off x="11678727" y="4915107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Conector 27"/>
          <p:cNvSpPr/>
          <p:nvPr/>
        </p:nvSpPr>
        <p:spPr>
          <a:xfrm>
            <a:off x="11673935" y="547281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/>
          <p:cNvSpPr/>
          <p:nvPr/>
        </p:nvSpPr>
        <p:spPr>
          <a:xfrm>
            <a:off x="11673935" y="598942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1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Atualmente é impossível pensar em um mundo sem internet</a:t>
            </a:r>
          </a:p>
          <a:p>
            <a:endParaRPr lang="pt-BR" dirty="0"/>
          </a:p>
          <a:p>
            <a:r>
              <a:rPr lang="pt-BR" dirty="0" smtClean="0"/>
              <a:t>Milhares de pessoas estão conectadas na web realizando um conjunto de atividades que antes era apenas sonhado.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Compras online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Atividades</a:t>
            </a:r>
            <a:r>
              <a:rPr lang="pt-BR" sz="2200" dirty="0" smtClean="0"/>
              <a:t> bancárias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Ligações telefônicas e </a:t>
            </a:r>
            <a:r>
              <a:rPr lang="pt-BR" sz="2200" dirty="0"/>
              <a:t>v</a:t>
            </a:r>
            <a:r>
              <a:rPr lang="pt-BR" sz="2200" dirty="0" smtClean="0"/>
              <a:t>ídeo chamadas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Redes sociais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Vídeos online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Cursos online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200" dirty="0" smtClean="0"/>
              <a:t>Noticias em escala global</a:t>
            </a:r>
            <a:endParaRPr lang="pt-BR" sz="2200" dirty="0" smtClean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976" y="3653888"/>
            <a:ext cx="4596233" cy="26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pt.stackoverflow.com/questions/52450/full-stack-web-developer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https://www.sitepoint.com/full-stack-developer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https://designschool.canva.com/blog/404-page-design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www.w3schools.com/xml/ajax_intro.asp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pt.wikipedia.org/wiki/PHP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pt.wikipedia.org/wiki/MySQL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8"/>
              </a:rPr>
              <a:t>https://</a:t>
            </a:r>
            <a:r>
              <a:rPr lang="pt-BR" dirty="0" smtClean="0">
                <a:hlinkClick r:id="rId8"/>
              </a:rPr>
              <a:t>pt.wikipedia.org/wiki/Servidor_Apache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http://www.wampserver.com/en/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227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6" y="1430979"/>
            <a:ext cx="7173534" cy="5427021"/>
          </a:xfrm>
        </p:spPr>
      </p:pic>
    </p:spTree>
    <p:extLst>
      <p:ext uri="{BB962C8B-B14F-4D97-AF65-F5344CB8AC3E}">
        <p14:creationId xmlns:p14="http://schemas.microsoft.com/office/powerpoint/2010/main" val="6727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03" y="1868603"/>
            <a:ext cx="7049037" cy="4989397"/>
          </a:xfrm>
        </p:spPr>
      </p:pic>
    </p:spTree>
    <p:extLst>
      <p:ext uri="{BB962C8B-B14F-4D97-AF65-F5344CB8AC3E}">
        <p14:creationId xmlns:p14="http://schemas.microsoft.com/office/powerpoint/2010/main" val="4915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03" y="1868603"/>
            <a:ext cx="7049037" cy="4989397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939" y="2412993"/>
            <a:ext cx="8850364" cy="39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Infra-estrutura</a:t>
            </a:r>
            <a:r>
              <a:rPr lang="pt-BR" dirty="0" smtClean="0">
                <a:solidFill>
                  <a:schemeClr val="tx1"/>
                </a:solidFill>
              </a:rPr>
              <a:t> Tecnológica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com processos de suporte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Invisível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Interface Gráfica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Layout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Navegação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Funcionalidades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Componente Visível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6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37" y="219459"/>
            <a:ext cx="1953555" cy="669183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JavaScript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jQuery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Front-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 smtClean="0"/>
              <a:t>Back-</a:t>
            </a:r>
            <a:r>
              <a:rPr lang="pt-BR" sz="3800" b="1" dirty="0" err="1" smtClean="0"/>
              <a:t>end</a:t>
            </a:r>
            <a:endParaRPr lang="pt-BR" sz="3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0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</TotalTime>
  <Words>996</Words>
  <Application>Microsoft Office PowerPoint</Application>
  <PresentationFormat>Widescreen</PresentationFormat>
  <Paragraphs>410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Tema do Office</vt:lpstr>
      <vt:lpstr>Desenvolvimento de Aplicação MVC com  PHP5 e AJAX </vt:lpstr>
      <vt:lpstr>Contato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Ambiente de Desenvolvimento</vt:lpstr>
      <vt:lpstr>Ambiente de Desenvolvimento</vt:lpstr>
      <vt:lpstr>HTML</vt:lpstr>
      <vt:lpstr>CSS</vt:lpstr>
      <vt:lpstr>JavaScript</vt:lpstr>
      <vt:lpstr>JavaScript</vt:lpstr>
      <vt:lpstr>PHP</vt:lpstr>
      <vt:lpstr>PHP</vt:lpstr>
      <vt:lpstr>PHP</vt:lpstr>
      <vt:lpstr>PHP</vt:lpstr>
      <vt:lpstr>PHP</vt:lpstr>
      <vt:lpstr>PHP – Sintaxe – Classe</vt:lpstr>
      <vt:lpstr>PHP – Sintaxe – Classe</vt:lpstr>
      <vt:lpstr>PHP – Sintaxe – Classe</vt:lpstr>
      <vt:lpstr>PHP – Sintaxe</vt:lpstr>
      <vt:lpstr>PHP – Sintaxe</vt:lpstr>
      <vt:lpstr>MySQL</vt:lpstr>
      <vt:lpstr>MySQL Workbench</vt:lpstr>
      <vt:lpstr>MySQL Workbench</vt:lpstr>
      <vt:lpstr>MVC</vt:lpstr>
      <vt:lpstr>MVC - Camadas</vt:lpstr>
      <vt:lpstr>MVC</vt:lpstr>
      <vt:lpstr>MVC</vt:lpstr>
      <vt:lpstr>Ajax</vt:lpstr>
      <vt:lpstr>Ajax</vt:lpstr>
      <vt:lpstr>Servidor HTTP Apache e ferramentas adicionais</vt:lpstr>
      <vt:lpstr>Prática</vt:lpstr>
      <vt:lpstr>Obrigado!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142</cp:revision>
  <dcterms:created xsi:type="dcterms:W3CDTF">2015-07-02T23:10:37Z</dcterms:created>
  <dcterms:modified xsi:type="dcterms:W3CDTF">2016-11-26T18:41:03Z</dcterms:modified>
</cp:coreProperties>
</file>