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4" r:id="rId8"/>
    <p:sldId id="265" r:id="rId9"/>
    <p:sldId id="281" r:id="rId10"/>
    <p:sldId id="267" r:id="rId11"/>
    <p:sldId id="280" r:id="rId12"/>
    <p:sldId id="268" r:id="rId13"/>
    <p:sldId id="272" r:id="rId14"/>
    <p:sldId id="269" r:id="rId15"/>
    <p:sldId id="279" r:id="rId16"/>
    <p:sldId id="274" r:id="rId17"/>
    <p:sldId id="275" r:id="rId18"/>
    <p:sldId id="276" r:id="rId19"/>
    <p:sldId id="277" r:id="rId20"/>
    <p:sldId id="278" r:id="rId21"/>
    <p:sldId id="270" r:id="rId22"/>
    <p:sldId id="300" r:id="rId23"/>
    <p:sldId id="301" r:id="rId24"/>
    <p:sldId id="284" r:id="rId25"/>
    <p:sldId id="289" r:id="rId26"/>
    <p:sldId id="290" r:id="rId27"/>
    <p:sldId id="291" r:id="rId28"/>
    <p:sldId id="288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58" r:id="rId38"/>
    <p:sldId id="303" r:id="rId39"/>
    <p:sldId id="304" r:id="rId40"/>
    <p:sldId id="302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Relationship Id="rId9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52322"/>
            <a:ext cx="9144000" cy="1900104"/>
          </a:xfrm>
        </p:spPr>
        <p:txBody>
          <a:bodyPr>
            <a:normAutofit/>
          </a:bodyPr>
          <a:lstStyle/>
          <a:p>
            <a:r>
              <a:rPr lang="pt-BR" sz="3500" dirty="0" smtClean="0"/>
              <a:t>HTML e CSS</a:t>
            </a: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 smtClean="0"/>
              <a:t>Bruno Santos de Lima</a:t>
            </a:r>
          </a:p>
          <a:p>
            <a:r>
              <a:rPr lang="pt-BR" dirty="0" smtClean="0"/>
              <a:t>Leandro </a:t>
            </a:r>
            <a:r>
              <a:rPr lang="pt-BR" dirty="0" err="1" smtClean="0"/>
              <a:t>Ungari</a:t>
            </a:r>
            <a:r>
              <a:rPr lang="pt-BR" dirty="0" smtClean="0"/>
              <a:t> </a:t>
            </a:r>
            <a:r>
              <a:rPr lang="pt-BR" dirty="0" err="1" smtClean="0"/>
              <a:t>Cayres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8" y="571963"/>
            <a:ext cx="6566544" cy="8798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 smtClean="0"/>
              <a:t>Para este curso vamos utilizar como ferramenta de desenvolvimento 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3.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 smtClean="0"/>
              <a:t>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é um editor de texto escrito em C++ e está em sua segunda versão, porem sua terceira e </a:t>
            </a:r>
            <a:r>
              <a:rPr lang="pt-BR" sz="2500" dirty="0" err="1" smtClean="0"/>
              <a:t>proxima</a:t>
            </a:r>
            <a:r>
              <a:rPr lang="pt-BR" sz="2500" dirty="0" smtClean="0"/>
              <a:t> versão já esta </a:t>
            </a:r>
            <a:r>
              <a:rPr lang="pt-BR" sz="2500" dirty="0" smtClean="0"/>
              <a:t>disponível para teste. </a:t>
            </a:r>
            <a:r>
              <a:rPr lang="pt-BR" sz="2500" dirty="0" smtClean="0"/>
              <a:t>Contém uma serie de recursos e </a:t>
            </a:r>
            <a:r>
              <a:rPr lang="pt-BR" sz="2500" dirty="0" err="1" smtClean="0"/>
              <a:t>plugins</a:t>
            </a:r>
            <a:r>
              <a:rPr lang="pt-BR" sz="2500" dirty="0" smtClean="0"/>
              <a:t> que otimiza o desenvolvimento.</a:t>
            </a:r>
          </a:p>
          <a:p>
            <a:endParaRPr lang="pt-BR" sz="2500" dirty="0"/>
          </a:p>
          <a:p>
            <a:r>
              <a:rPr lang="pt-BR" sz="2500" dirty="0" smtClean="0"/>
              <a:t>Para fazer o download</a:t>
            </a:r>
            <a:r>
              <a:rPr lang="pt-BR" sz="2500" dirty="0"/>
              <a:t>: https://www.sublimetext.com/</a:t>
            </a:r>
            <a:endParaRPr lang="pt-BR" sz="2500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Links que podem ajudar na instalação e configuração do Sublime </a:t>
            </a:r>
            <a:r>
              <a:rPr lang="pt-BR" dirty="0" err="1" smtClean="0"/>
              <a:t>Text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://tableless.com.br/7-plugins-sublime-text-que-voce-deveria-conhecer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</a:t>
            </a:r>
            <a:r>
              <a:rPr lang="pt-BR" sz="1800" dirty="0" smtClean="0">
                <a:hlinkClick r:id="rId4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</a:t>
            </a:r>
            <a:r>
              <a:rPr lang="pt-BR" sz="1800" dirty="0" smtClean="0">
                <a:hlinkClick r:id="rId5"/>
              </a:rPr>
              <a:t>www.youtube.com/watch?v=9iTu3C9FzX4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</a:t>
            </a:r>
            <a:r>
              <a:rPr lang="pt-BR" sz="1800" dirty="0" smtClean="0">
                <a:hlinkClick r:id="rId6"/>
              </a:rPr>
              <a:t>www.youtube.com/watch?v=2rrK2LiS5Eo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65" y="1583967"/>
            <a:ext cx="1316060" cy="1316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dirty="0" err="1" smtClean="0"/>
              <a:t>H</a:t>
            </a:r>
            <a:r>
              <a:rPr lang="pt-BR" dirty="0" err="1" smtClean="0"/>
              <a:t>yper</a:t>
            </a:r>
            <a:r>
              <a:rPr lang="pt-BR" dirty="0" smtClean="0"/>
              <a:t> </a:t>
            </a:r>
            <a:r>
              <a:rPr lang="pt-BR" b="1" dirty="0" err="1" smtClean="0"/>
              <a:t>T</a:t>
            </a:r>
            <a:r>
              <a:rPr lang="pt-BR" dirty="0" err="1" smtClean="0"/>
              <a:t>ext</a:t>
            </a:r>
            <a:r>
              <a:rPr lang="pt-BR" dirty="0" smtClean="0"/>
              <a:t> </a:t>
            </a:r>
            <a:r>
              <a:rPr lang="pt-BR" b="1" dirty="0" err="1" smtClean="0"/>
              <a:t>M</a:t>
            </a:r>
            <a:r>
              <a:rPr lang="pt-BR" dirty="0" err="1" smtClean="0"/>
              <a:t>arkup</a:t>
            </a:r>
            <a:r>
              <a:rPr lang="pt-BR" dirty="0" smtClean="0"/>
              <a:t> </a:t>
            </a:r>
            <a:r>
              <a:rPr lang="pt-BR" b="1" dirty="0" err="1" smtClean="0"/>
              <a:t>L</a:t>
            </a:r>
            <a:r>
              <a:rPr lang="pt-BR" dirty="0" err="1" smtClean="0"/>
              <a:t>anguage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</a:t>
            </a:r>
            <a:r>
              <a:rPr lang="pt-BR" sz="2000" dirty="0" smtClean="0"/>
              <a:t>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Nasceu da união dos padrões </a:t>
            </a:r>
            <a:r>
              <a:rPr lang="pt-BR" sz="2000" dirty="0" err="1" smtClean="0"/>
              <a:t>HyTime</a:t>
            </a:r>
            <a:r>
              <a:rPr lang="pt-BR" sz="2000" dirty="0" smtClean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Padronizada pela W3C, </a:t>
            </a:r>
            <a:r>
              <a:rPr lang="pt-BR" sz="2000" dirty="0"/>
              <a:t>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</a:t>
            </a:r>
            <a:r>
              <a:rPr lang="pt-BR" sz="2000" dirty="0" smtClean="0"/>
              <a:t>Web.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 smtClean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54" y="1828296"/>
            <a:ext cx="1192369" cy="11923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89" y="2692121"/>
            <a:ext cx="1170434" cy="11704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Versões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2" y="2084969"/>
            <a:ext cx="5100033" cy="3766601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4" y="2280504"/>
            <a:ext cx="6527328" cy="3881113"/>
          </a:xfr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3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1414" y="3322749"/>
            <a:ext cx="3742386" cy="285421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605205" y="2149363"/>
            <a:ext cx="4803819" cy="154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72778" y="1932277"/>
            <a:ext cx="32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Declaração que define o tipo do documento como HTML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3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63696" y="2426436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Início do documento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002257" y="5644008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 do documento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8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70628" y="2936382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70628" y="3834011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14445" y="2936382"/>
            <a:ext cx="2859110" cy="124103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Cabeçalho:</a:t>
            </a:r>
            <a:r>
              <a:rPr lang="pt-BR" dirty="0" smtClean="0">
                <a:solidFill>
                  <a:schemeClr val="tx1"/>
                </a:solidFill>
              </a:rPr>
              <a:t> Contém informações especificas que não são exibidas no navegador.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176511" y="3362579"/>
            <a:ext cx="3696237" cy="3219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892235" y="3362579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Contém o título da página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9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E-mail: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bruno.slima@outlook.com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leandroungari@gmail.com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12134" y="4501881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112134" y="5216224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14067" y="4185634"/>
            <a:ext cx="3078051" cy="177651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>
                <a:solidFill>
                  <a:schemeClr val="tx1"/>
                </a:solidFill>
              </a:rPr>
              <a:t>Corpo:</a:t>
            </a:r>
            <a:r>
              <a:rPr lang="pt-BR" dirty="0" smtClean="0">
                <a:solidFill>
                  <a:schemeClr val="tx1"/>
                </a:solidFill>
              </a:rPr>
              <a:t> Contém todos os elementos, textos, imagens, vídeos, links que estarão presentes e visíveis na página.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5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São palavras-chaves cercadas por colchetes.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&lt;Nome da </a:t>
            </a:r>
            <a:r>
              <a:rPr lang="pt-BR" dirty="0" err="1" smtClean="0"/>
              <a:t>Tag</a:t>
            </a:r>
            <a:r>
              <a:rPr lang="pt-BR" dirty="0" smtClean="0"/>
              <a:t>&gt; Conteúdo &lt;/Nome da </a:t>
            </a:r>
            <a:r>
              <a:rPr lang="pt-BR" dirty="0" err="1" smtClean="0"/>
              <a:t>Tag</a:t>
            </a:r>
            <a:r>
              <a:rPr lang="pt-BR" dirty="0" smtClean="0"/>
              <a:t>&gt;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Normalmente aparecem em pares com sua abertura &lt; &gt; e com seu fechamento &lt;/ &gt;.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 </a:t>
            </a:r>
            <a:r>
              <a:rPr lang="pt-BR" dirty="0" err="1"/>
              <a:t>Tag</a:t>
            </a:r>
            <a:r>
              <a:rPr lang="pt-BR" dirty="0"/>
              <a:t> de abertura 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&lt;/ </a:t>
            </a:r>
            <a:r>
              <a:rPr lang="pt-BR" dirty="0" err="1"/>
              <a:t>Tag</a:t>
            </a:r>
            <a:r>
              <a:rPr lang="pt-BR" dirty="0"/>
              <a:t> de fechamento </a:t>
            </a:r>
            <a:r>
              <a:rPr lang="pt-BR" dirty="0" smtClean="0"/>
              <a:t>&gt;</a:t>
            </a: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 smtClean="0"/>
              <a:t>O navegador não exibe as </a:t>
            </a:r>
            <a:r>
              <a:rPr lang="pt-BR" dirty="0" err="1" smtClean="0"/>
              <a:t>Tag’s</a:t>
            </a:r>
            <a:r>
              <a:rPr lang="pt-BR" dirty="0" smtClean="0"/>
              <a:t> HTML ele usa as </a:t>
            </a:r>
            <a:r>
              <a:rPr lang="pt-BR" dirty="0" err="1" smtClean="0"/>
              <a:t>Tag’s</a:t>
            </a:r>
            <a:r>
              <a:rPr lang="pt-BR" dirty="0" smtClean="0"/>
              <a:t> para determinar como exibir o documento.</a:t>
            </a: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2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094427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/>
                <a:gridCol w="8082338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inicio e fim do documento HTML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head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Cabeçalho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Corpo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Titulo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URL base para a URL relativa na página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Usada para </a:t>
                      </a:r>
                      <a:r>
                        <a:rPr lang="pt-BR" dirty="0" err="1" smtClean="0"/>
                        <a:t>linkar</a:t>
                      </a:r>
                      <a:r>
                        <a:rPr lang="pt-BR" dirty="0" smtClean="0"/>
                        <a:t> CSS e </a:t>
                      </a:r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externos ao documento HTML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os </a:t>
                      </a:r>
                      <a:r>
                        <a:rPr lang="pt-BR" dirty="0" err="1" smtClean="0"/>
                        <a:t>metadados</a:t>
                      </a:r>
                      <a:r>
                        <a:rPr lang="pt-BR" dirty="0" smtClean="0"/>
                        <a:t> que não podem ser definidos usando outro elemento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r>
                        <a:rPr lang="pt-BR" dirty="0" smtClean="0"/>
                        <a:t> usada para escrever CSS dentro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 script interno ou link para um script externo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São elementos que representam os seis níveis de títulos de cabeçalhos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Parágrafo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um hyperlink, ligando a outro recurso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75118"/>
              </p:ext>
            </p:extLst>
          </p:nvPr>
        </p:nvGraphicFramePr>
        <p:xfrm>
          <a:off x="947501" y="2459865"/>
          <a:ext cx="10515600" cy="3355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/>
                <a:gridCol w="8082338"/>
              </a:tblGrid>
              <a:tr h="37142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a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enfâse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Strong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Representa a importância de um pedaço de </a:t>
                      </a:r>
                      <a:r>
                        <a:rPr lang="pt-BR" dirty="0" smtClean="0">
                          <a:effectLst/>
                        </a:rPr>
                        <a:t>texto,</a:t>
                      </a:r>
                      <a:r>
                        <a:rPr lang="pt-BR" baseline="0" dirty="0" smtClean="0">
                          <a:effectLst/>
                        </a:rPr>
                        <a:t> negrito.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small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 um</a:t>
                      </a:r>
                      <a:r>
                        <a:rPr lang="pt-BR" baseline="0" dirty="0" smtClean="0"/>
                        <a:t> pedaço do texto que informa aviso, ou não tem grande importância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Quebra</a:t>
                      </a:r>
                      <a:r>
                        <a:rPr lang="pt-BR" baseline="0" dirty="0" smtClean="0"/>
                        <a:t> de linha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uma imagem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video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 vídeo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audio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 um áudio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buttom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 botão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 smtClean="0"/>
              <a:t>C</a:t>
            </a:r>
            <a:r>
              <a:rPr lang="pt-BR" dirty="0" err="1" smtClean="0"/>
              <a:t>ascading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tyle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heets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</a:t>
            </a:r>
            <a:r>
              <a:rPr lang="pt-BR" sz="1800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HTML descreve o conteúdo de uma página web, a formatação, layout, cores, posicionamento dos elementos são definidos no CSS.</a:t>
            </a:r>
          </a:p>
          <a:p>
            <a:endParaRPr lang="pt-BR" dirty="0"/>
          </a:p>
          <a:p>
            <a:r>
              <a:rPr lang="pt-BR" dirty="0" smtClean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 smtClean="0"/>
              <a:t>Arquivos HTML tem links para arquivos CSS.</a:t>
            </a:r>
          </a:p>
          <a:p>
            <a:endParaRPr lang="pt-BR" dirty="0"/>
          </a:p>
          <a:p>
            <a:r>
              <a:rPr lang="pt-BR" dirty="0" smtClean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1" y="4108169"/>
            <a:ext cx="1798899" cy="1606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Seletores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São utilizados para encontrar ou selecionar um elemento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dirty="0" smtClean="0"/>
              <a:t>Seja por: Nome do elemento, ID, Classe...</a:t>
            </a:r>
          </a:p>
          <a:p>
            <a:pPr marL="1371600" lvl="3" indent="0">
              <a:buNone/>
            </a:pPr>
            <a:endParaRPr lang="pt-BR" dirty="0" smtClean="0"/>
          </a:p>
          <a:p>
            <a:r>
              <a:rPr lang="pt-BR" dirty="0" smtClean="0"/>
              <a:t>Declaração: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Propriedade: Valor;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568" y="3670478"/>
            <a:ext cx="4193560" cy="20693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331224" y="642942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8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0" y="1834468"/>
            <a:ext cx="7063077" cy="519886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14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Para adicionar uma folha de estilo em seu documento HTML basta utilizar a </a:t>
            </a:r>
            <a:r>
              <a:rPr lang="pt-BR" dirty="0" err="1" smtClean="0"/>
              <a:t>tag</a:t>
            </a:r>
            <a:r>
              <a:rPr lang="pt-BR" dirty="0" smtClean="0"/>
              <a:t> &lt;link&gt; dentro 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/>
          </a:p>
          <a:p>
            <a:r>
              <a:rPr lang="pt-BR" dirty="0" smtClean="0"/>
              <a:t>&lt;link&gt; Como?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 smtClean="0"/>
              <a:t>rel</a:t>
            </a:r>
            <a:r>
              <a:rPr lang="pt-BR" dirty="0" smtClean="0"/>
              <a:t> = Especifica a relação entre o documento e 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t</a:t>
            </a:r>
            <a:r>
              <a:rPr lang="pt-BR" dirty="0" err="1" smtClean="0"/>
              <a:t>ype</a:t>
            </a:r>
            <a:r>
              <a:rPr lang="pt-BR" dirty="0" smtClean="0"/>
              <a:t> = Especifica o tipo de mídia do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h</a:t>
            </a:r>
            <a:r>
              <a:rPr lang="pt-BR" dirty="0" err="1" smtClean="0"/>
              <a:t>ref</a:t>
            </a:r>
            <a:r>
              <a:rPr lang="pt-BR" dirty="0" smtClean="0"/>
              <a:t> = Especifica a ligação do documento que vai ser ligado.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9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31" y="2084969"/>
            <a:ext cx="6804137" cy="385329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0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Color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Cores podem ser especificadas por: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Nome: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red</a:t>
            </a:r>
            <a:r>
              <a:rPr lang="pt-BR" dirty="0"/>
              <a:t>, blue,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black</a:t>
            </a:r>
            <a:r>
              <a:rPr lang="pt-BR" dirty="0"/>
              <a:t>, entre outras.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Hexadecimal: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#FF0000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#FFA500 – Laranja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#FFFF00 – Amarelo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RGB (</a:t>
            </a:r>
            <a:r>
              <a:rPr lang="pt-BR" dirty="0" err="1" smtClean="0"/>
              <a:t>red,green,blue</a:t>
            </a:r>
            <a:r>
              <a:rPr lang="pt-BR" dirty="0" smtClean="0"/>
              <a:t>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 smtClean="0"/>
              <a:t>rgb</a:t>
            </a:r>
            <a:r>
              <a:rPr lang="pt-BR" dirty="0" smtClean="0"/>
              <a:t>(255,0,0)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</a:t>
            </a:r>
            <a:r>
              <a:rPr lang="pt-BR" dirty="0" err="1" smtClean="0"/>
              <a:t>gb</a:t>
            </a:r>
            <a:r>
              <a:rPr lang="pt-BR" dirty="0" smtClean="0"/>
              <a:t>(255,255,0) – Amarelo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</a:t>
            </a:r>
            <a:r>
              <a:rPr lang="pt-BR" dirty="0" err="1" smtClean="0"/>
              <a:t>bg</a:t>
            </a:r>
            <a:r>
              <a:rPr lang="pt-BR" dirty="0" smtClean="0"/>
              <a:t>(255,165,0) – Laranja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0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ao desenvolvimento web</a:t>
            </a:r>
          </a:p>
          <a:p>
            <a:r>
              <a:rPr lang="pt-BR" dirty="0" smtClean="0"/>
              <a:t>HTML</a:t>
            </a:r>
          </a:p>
          <a:p>
            <a:r>
              <a:rPr lang="pt-BR" dirty="0" smtClean="0"/>
              <a:t>CSS</a:t>
            </a:r>
          </a:p>
          <a:p>
            <a:r>
              <a:rPr lang="pt-BR" dirty="0" smtClean="0"/>
              <a:t>Desenvolvimento do layout da página web</a:t>
            </a:r>
          </a:p>
          <a:p>
            <a:r>
              <a:rPr lang="pt-BR" dirty="0" smtClean="0"/>
              <a:t>Introdução a controle de versão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Dimensões de altura e largura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Height</a:t>
            </a:r>
            <a:endParaRPr lang="pt-BR" dirty="0" smtClean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600" dirty="0"/>
              <a:t>Define a altura de um </a:t>
            </a:r>
            <a:r>
              <a:rPr lang="pt-BR" sz="1600" dirty="0" smtClean="0"/>
              <a:t>elemento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err="1" smtClean="0"/>
              <a:t>Width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de uma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smtClean="0"/>
              <a:t>Max-</a:t>
            </a:r>
            <a:r>
              <a:rPr lang="pt-BR" dirty="0" err="1" smtClean="0"/>
              <a:t>width</a:t>
            </a:r>
            <a:r>
              <a:rPr lang="pt-BR" dirty="0" smtClean="0"/>
              <a:t> e </a:t>
            </a:r>
            <a:r>
              <a:rPr lang="pt-BR" dirty="0" err="1" smtClean="0"/>
              <a:t>max-height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e a altura máxima de um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smtClean="0"/>
              <a:t>Min-</a:t>
            </a:r>
            <a:r>
              <a:rPr lang="pt-BR" dirty="0" err="1" smtClean="0"/>
              <a:t>width</a:t>
            </a:r>
            <a:r>
              <a:rPr lang="pt-BR" dirty="0" smtClean="0"/>
              <a:t> e min-</a:t>
            </a:r>
            <a:r>
              <a:rPr lang="pt-BR" dirty="0" err="1" smtClean="0"/>
              <a:t>height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e a altura mínima de um elemento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043" y="2600760"/>
            <a:ext cx="3741606" cy="21129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9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serif</a:t>
            </a:r>
            <a:endParaRPr lang="pt-BR" dirty="0" smtClean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800" dirty="0" smtClean="0"/>
              <a:t>Tem pequenas linhas, detalhes, nas extremidades dos caracteres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smtClean="0"/>
              <a:t>Times New Roman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err="1" smtClean="0"/>
              <a:t>Georgia</a:t>
            </a:r>
            <a:endParaRPr lang="pt-BR" sz="1500" dirty="0" smtClean="0"/>
          </a:p>
          <a:p>
            <a:r>
              <a:rPr lang="pt-BR" dirty="0" err="1"/>
              <a:t>s</a:t>
            </a:r>
            <a:r>
              <a:rPr lang="pt-BR" dirty="0" err="1" smtClean="0"/>
              <a:t>ans-serif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Não tem essas pequenas linhas, detalhes, nas extremidades dos caracteres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Arial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err="1" smtClean="0"/>
              <a:t>Verdana</a:t>
            </a:r>
            <a:endParaRPr lang="pt-BR" sz="1500" dirty="0" smtClean="0"/>
          </a:p>
          <a:p>
            <a:r>
              <a:rPr lang="pt-BR" dirty="0" err="1" smtClean="0"/>
              <a:t>monospace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Todos os caracteres tem a mesma largura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Courier New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Lucida Console</a:t>
            </a:r>
          </a:p>
          <a:p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578" y="1969696"/>
            <a:ext cx="2892917" cy="1560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836" y="4674298"/>
            <a:ext cx="4696755" cy="89196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6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67623"/>
              </p:ext>
            </p:extLst>
          </p:nvPr>
        </p:nvGraphicFramePr>
        <p:xfrm>
          <a:off x="818712" y="2627290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fonte em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font-family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a família de fontes para 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o tamanho da fonte do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o estilo da fonte do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font-variant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se um texto deve ser exibido em uma fonte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font-weight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o peso de uma fonte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</a:t>
            </a:r>
            <a:r>
              <a:rPr lang="pt-BR" dirty="0" err="1" smtClean="0"/>
              <a:t>ont-size</a:t>
            </a:r>
            <a:r>
              <a:rPr lang="pt-BR" dirty="0" smtClean="0"/>
              <a:t> pode ter como valores as seguintes unidades </a:t>
            </a:r>
            <a:r>
              <a:rPr lang="pt-BR" dirty="0" err="1" smtClean="0"/>
              <a:t>px</a:t>
            </a:r>
            <a:r>
              <a:rPr lang="pt-BR" dirty="0" smtClean="0"/>
              <a:t>, em, %.</a:t>
            </a:r>
          </a:p>
          <a:p>
            <a:endParaRPr lang="pt-BR" dirty="0"/>
          </a:p>
          <a:p>
            <a:r>
              <a:rPr lang="pt-BR" dirty="0" smtClean="0"/>
              <a:t>Por padrão, caso a </a:t>
            </a:r>
            <a:r>
              <a:rPr lang="pt-BR" dirty="0" err="1" smtClean="0"/>
              <a:t>font-size</a:t>
            </a:r>
            <a:r>
              <a:rPr lang="pt-BR" dirty="0" smtClean="0"/>
              <a:t> não for especificado, a mesma terá tamanho de 16px que é equivalente a 1em.</a:t>
            </a:r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76" y="5610627"/>
            <a:ext cx="2793915" cy="742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68" y="4687910"/>
            <a:ext cx="4388073" cy="9227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268" y="3916385"/>
            <a:ext cx="2600732" cy="7715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2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CSS é possível colocar bordar em elementos HTML</a:t>
            </a:r>
          </a:p>
          <a:p>
            <a:endParaRPr lang="pt-BR" dirty="0"/>
          </a:p>
          <a:p>
            <a:r>
              <a:rPr lang="pt-BR" dirty="0" smtClean="0"/>
              <a:t>As bordas tem diversos estilos diferentes, também sendo permitido customizar sua cor e largura 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62" y="3844013"/>
            <a:ext cx="3957399" cy="11134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862" y="4932257"/>
            <a:ext cx="3100654" cy="12106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356" y="3736601"/>
            <a:ext cx="3372861" cy="13491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356" y="5085745"/>
            <a:ext cx="4165272" cy="11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85538"/>
              </p:ext>
            </p:extLst>
          </p:nvPr>
        </p:nvGraphicFramePr>
        <p:xfrm>
          <a:off x="986137" y="2382592"/>
          <a:ext cx="10515600" cy="333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de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estilo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cor da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</a:t>
                      </a:r>
                      <a:r>
                        <a:rPr lang="pt-BR" baseline="0" dirty="0" smtClean="0"/>
                        <a:t> largura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na parte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bottom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Define a cor da borda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inferior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6679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23968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superior de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cor da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</a:t>
                      </a:r>
                      <a:r>
                        <a:rPr lang="pt-BR" dirty="0" err="1" smtClean="0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</a:t>
                      </a:r>
                      <a:r>
                        <a:rPr lang="pt-BR" baseline="0" dirty="0" smtClean="0"/>
                        <a:t> estilo</a:t>
                      </a:r>
                      <a:r>
                        <a:rPr lang="pt-BR" dirty="0" smtClean="0"/>
                        <a:t> da </a:t>
                      </a:r>
                      <a:r>
                        <a:rPr lang="pt-BR" dirty="0" err="1" smtClean="0"/>
                        <a:t>da</a:t>
                      </a:r>
                      <a:r>
                        <a:rPr lang="pt-BR" dirty="0" smtClean="0"/>
                        <a:t>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</a:t>
                      </a:r>
                      <a:r>
                        <a:rPr lang="pt-BR" dirty="0" err="1" smtClean="0"/>
                        <a:t>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</a:t>
                      </a:r>
                      <a:r>
                        <a:rPr lang="pt-BR" baseline="0" dirty="0" smtClean="0"/>
                        <a:t> largura da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left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Define a cor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rigth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Define a cor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direita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Desenvolvimento do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Atividade principal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3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Sistema de 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r>
              <a:rPr lang="pt-BR" sz="2200" b="1" dirty="0" err="1" smtClean="0"/>
              <a:t>Version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Control</a:t>
            </a:r>
            <a:r>
              <a:rPr lang="pt-BR" sz="2200" b="1" dirty="0" smtClean="0"/>
              <a:t> System (SCM)</a:t>
            </a:r>
            <a:endParaRPr lang="pt-BR" sz="2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Software com finalidade de gerenciar diferentes versões de um arquivo.</a:t>
            </a:r>
            <a:endParaRPr lang="pt-BR" sz="2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Extremamente útil e utilizado no processo de desenvolvimento de softwares.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Guarda o histórico das versões, dos códigos-fontes e documentações.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Permite que diversas pessoas trabalhem simultaneamente no mesmo projeto.</a:t>
            </a:r>
            <a:endParaRPr lang="pt-BR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2200" dirty="0"/>
          </a:p>
          <a:p>
            <a:r>
              <a:rPr lang="pt-BR" sz="2200" dirty="0" smtClean="0"/>
              <a:t>Mais conhecidos: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Git, SVN, CVS, Mercurial (Livres)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SourceSafe, TFS, PVCS, </a:t>
            </a:r>
            <a:r>
              <a:rPr lang="pt-BR" sz="2200" dirty="0" err="1" smtClean="0"/>
              <a:t>ClearCase</a:t>
            </a:r>
            <a:r>
              <a:rPr lang="pt-BR" sz="2200" dirty="0" smtClean="0"/>
              <a:t> (Comerciais)</a:t>
            </a:r>
            <a:endParaRPr lang="pt-BR" sz="2200" dirty="0" smtClean="0"/>
          </a:p>
          <a:p>
            <a:endParaRPr lang="pt-BR" sz="2200" dirty="0"/>
          </a:p>
          <a:p>
            <a:r>
              <a:rPr lang="pt-BR" sz="2200" dirty="0" smtClean="0"/>
              <a:t>Muito utilizado para todo tipo de projeto, principalmente software livres</a:t>
            </a:r>
            <a:endParaRPr lang="pt-BR" sz="2200" dirty="0" smtClean="0"/>
          </a:p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7" y="4030561"/>
            <a:ext cx="2049082" cy="15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Sistema de 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0" y="2532149"/>
            <a:ext cx="5947854" cy="28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Crescimento e popularização da Internet.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Aplicações corporativas, comércio eletrônico, redes sociais, </a:t>
            </a:r>
            <a:r>
              <a:rPr lang="pt-BR" sz="2600" dirty="0" smtClean="0"/>
              <a:t>filmes, músicas</a:t>
            </a:r>
            <a:r>
              <a:rPr lang="pt-BR" sz="2600" dirty="0"/>
              <a:t>, notícias e tantas outras </a:t>
            </a:r>
            <a:r>
              <a:rPr lang="pt-BR" sz="2600" dirty="0" smtClean="0"/>
              <a:t>coisas </a:t>
            </a:r>
            <a:r>
              <a:rPr lang="pt-BR" sz="2600" dirty="0"/>
              <a:t>estão presentes na </a:t>
            </a:r>
            <a:r>
              <a:rPr lang="pt-BR" sz="2600" dirty="0" smtClean="0"/>
              <a:t>Internet.</a:t>
            </a:r>
          </a:p>
          <a:p>
            <a:pPr marL="0" indent="0" algn="just">
              <a:buNone/>
            </a:pPr>
            <a:endParaRPr lang="pt-BR" sz="2600" dirty="0" smtClean="0"/>
          </a:p>
          <a:p>
            <a:pPr algn="just"/>
            <a:r>
              <a:rPr lang="pt-BR" sz="2600" dirty="0"/>
              <a:t>N</a:t>
            </a:r>
            <a:r>
              <a:rPr lang="pt-BR" sz="2600" dirty="0" smtClean="0"/>
              <a:t>avegador (browser</a:t>
            </a:r>
            <a:r>
              <a:rPr lang="pt-BR" sz="2600" dirty="0"/>
              <a:t>) </a:t>
            </a:r>
            <a:r>
              <a:rPr lang="pt-BR" sz="2600" dirty="0" smtClean="0"/>
              <a:t>é o </a:t>
            </a:r>
            <a:r>
              <a:rPr lang="pt-BR" sz="2600" dirty="0"/>
              <a:t>software mais utilizado de nossos </a:t>
            </a:r>
            <a:r>
              <a:rPr lang="pt-BR" sz="2600" dirty="0" smtClean="0"/>
              <a:t>computadores.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 smtClean="0"/>
              <a:t>Desenvolvimento Web ganha importância com a ascensão da Internet.</a:t>
            </a:r>
            <a:endParaRPr lang="pt-BR" sz="2600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W3schools Treinamento e desenvolvimento web. Disponível em &lt;http</a:t>
            </a:r>
            <a:r>
              <a:rPr lang="pt-BR" dirty="0"/>
              <a:t>://www.w3schools.com</a:t>
            </a:r>
            <a:r>
              <a:rPr lang="pt-BR" dirty="0" smtClean="0"/>
              <a:t>/&gt; Acesso em: 10 Abr. 2016</a:t>
            </a:r>
          </a:p>
          <a:p>
            <a:endParaRPr lang="pt-BR" dirty="0" smtClean="0"/>
          </a:p>
          <a:p>
            <a:r>
              <a:rPr lang="pt-BR" dirty="0" smtClean="0"/>
              <a:t>Mozilla </a:t>
            </a:r>
            <a:r>
              <a:rPr lang="pt-BR" dirty="0" err="1" smtClean="0"/>
              <a:t>Developer</a:t>
            </a:r>
            <a:r>
              <a:rPr lang="pt-BR" dirty="0" smtClean="0"/>
              <a:t> Network. Disponível em: &lt;https</a:t>
            </a:r>
            <a:r>
              <a:rPr lang="pt-BR" dirty="0"/>
              <a:t>://developer.mozilla.org/pt-BR</a:t>
            </a:r>
            <a:r>
              <a:rPr lang="pt-BR" dirty="0" smtClean="0"/>
              <a:t>/&gt; Acesso em: 10. Abr. 2016</a:t>
            </a:r>
          </a:p>
          <a:p>
            <a:endParaRPr lang="pt-BR" dirty="0"/>
          </a:p>
          <a:p>
            <a:r>
              <a:rPr lang="pt-BR" dirty="0" err="1" smtClean="0"/>
              <a:t>Caelum</a:t>
            </a:r>
            <a:r>
              <a:rPr lang="pt-BR" dirty="0" smtClean="0"/>
              <a:t> Ensino e Inovação. Desenvolvimento Web com HTML, CSS e </a:t>
            </a:r>
            <a:r>
              <a:rPr lang="pt-BR" dirty="0" err="1" smtClean="0"/>
              <a:t>JavaScript</a:t>
            </a:r>
            <a:r>
              <a:rPr lang="pt-BR" dirty="0" smtClean="0"/>
              <a:t>. Curso WD-43.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1865066"/>
            <a:ext cx="6954592" cy="4631867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Infra-estrutura</a:t>
            </a:r>
            <a:r>
              <a:rPr lang="pt-BR" dirty="0" smtClean="0">
                <a:solidFill>
                  <a:schemeClr val="tx1"/>
                </a:solidFill>
              </a:rPr>
              <a:t> Tecnológica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Invisível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</a:t>
            </a:r>
            <a:r>
              <a:rPr lang="pt-BR" dirty="0" smtClean="0">
                <a:solidFill>
                  <a:schemeClr val="tx1"/>
                </a:solidFill>
              </a:rPr>
              <a:t>Gráfica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Layout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Funcionalidades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3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572484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572484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87" y="1733267"/>
            <a:ext cx="7188123" cy="4327849"/>
          </a:xfrm>
        </p:spPr>
      </p:pic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8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1371</Words>
  <Application>Microsoft Office PowerPoint</Application>
  <PresentationFormat>Widescreen</PresentationFormat>
  <Paragraphs>502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Tema do Office</vt:lpstr>
      <vt:lpstr>HTML e CSS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HTML - Versões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Tag</vt:lpstr>
      <vt:lpstr>HTML - Tag</vt:lpstr>
      <vt:lpstr>HTML - Tag</vt:lpstr>
      <vt:lpstr>CSS</vt:lpstr>
      <vt:lpstr>CSS - Sintaxe</vt:lpstr>
      <vt:lpstr>CSS - Sintaxe</vt:lpstr>
      <vt:lpstr>CSS - Sintaxe</vt:lpstr>
      <vt:lpstr>CSS - Sintaxe</vt:lpstr>
      <vt:lpstr>CSS - Color</vt:lpstr>
      <vt:lpstr>CSS – Dimensões de altura e largura</vt:lpstr>
      <vt:lpstr>CSS – Fonts</vt:lpstr>
      <vt:lpstr>CSS – Fonts</vt:lpstr>
      <vt:lpstr>CSS – Fonts</vt:lpstr>
      <vt:lpstr>CSS – Border</vt:lpstr>
      <vt:lpstr>CSS – Border</vt:lpstr>
      <vt:lpstr>CSS – Border</vt:lpstr>
      <vt:lpstr>Desenvolvimento do Layout</vt:lpstr>
      <vt:lpstr>Sistema de Controle de Versão</vt:lpstr>
      <vt:lpstr>Sistema de Controle de Versão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91</cp:revision>
  <dcterms:created xsi:type="dcterms:W3CDTF">2015-07-02T23:10:37Z</dcterms:created>
  <dcterms:modified xsi:type="dcterms:W3CDTF">2016-11-16T18:29:37Z</dcterms:modified>
</cp:coreProperties>
</file>