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613520" y="258588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2800" spc="-1" dirty="0">
                <a:solidFill>
                  <a:srgbClr val="FFFFFF"/>
                </a:solidFill>
                <a:latin typeface="Trebuchet MS"/>
              </a:rPr>
              <a:t>Sistema de ponto de venda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109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613519" y="4495701"/>
            <a:ext cx="6056787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Professor: Alisson Ribeiro</a:t>
            </a: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Aluno:  Bruno Aparecido de Souza		CJ1610261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			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9" name="TextShape 4"/>
          <p:cNvSpPr txBox="1"/>
          <p:nvPr/>
        </p:nvSpPr>
        <p:spPr>
          <a:xfrm>
            <a:off x="2395800" y="1800000"/>
            <a:ext cx="250020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Conclusão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48A58CD2-0FF4-4B96-BE8A-F887E8A6D98F}"/>
              </a:ext>
            </a:extLst>
          </p:cNvPr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4400" spc="-1" dirty="0">
                <a:solidFill>
                  <a:srgbClr val="FFFFFF"/>
                </a:solidFill>
                <a:latin typeface="Trebuchet MS"/>
              </a:rPr>
              <a:t>Sistema de ponto de venda</a:t>
            </a:r>
            <a:endParaRPr lang="pt-BR" sz="4400" spc="-1" dirty="0"/>
          </a:p>
          <a:p>
            <a:r>
              <a:rPr lang="pt-BR" sz="44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536D1EA-A518-4E0C-9E6C-F87426F2C929}"/>
              </a:ext>
            </a:extLst>
          </p:cNvPr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2176500" y="2496474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FFFFFF"/>
                </a:solidFill>
                <a:latin typeface="Arial"/>
              </a:rPr>
              <a:t>Administrador – Controle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FFFFFF"/>
                </a:solidFill>
                <a:latin typeface="Arial"/>
              </a:rPr>
              <a:t>Caixa – Controle parcial voltado 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FFFFFF"/>
                </a:solidFill>
                <a:latin typeface="Arial"/>
              </a:rPr>
              <a:t>Estoquista – Controle parcial voltado para o estoque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19" name="TextShape 4"/>
          <p:cNvSpPr txBox="1"/>
          <p:nvPr/>
        </p:nvSpPr>
        <p:spPr>
          <a:xfrm>
            <a:off x="2395799" y="1800000"/>
            <a:ext cx="3392441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spc="-1" dirty="0">
                <a:solidFill>
                  <a:schemeClr val="bg1"/>
                </a:solidFill>
                <a:latin typeface="Arial"/>
              </a:rPr>
              <a:t>Usuários</a:t>
            </a:r>
            <a:endParaRPr lang="pt-BR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FB60C52-499D-4E92-9764-6A42BAFA7A62}"/>
              </a:ext>
            </a:extLst>
          </p:cNvPr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68294" y="934732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Requisitos não Funcionais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A4B2915-2D32-46A3-A3FA-09455C6FA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89525"/>
              </p:ext>
            </p:extLst>
          </p:nvPr>
        </p:nvGraphicFramePr>
        <p:xfrm>
          <a:off x="1733763" y="1537138"/>
          <a:ext cx="7290611" cy="4699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6257">
                  <a:extLst>
                    <a:ext uri="{9D8B030D-6E8A-4147-A177-3AD203B41FA5}">
                      <a16:colId xmlns:a16="http://schemas.microsoft.com/office/drawing/2014/main" val="2688390751"/>
                    </a:ext>
                  </a:extLst>
                </a:gridCol>
                <a:gridCol w="4032116">
                  <a:extLst>
                    <a:ext uri="{9D8B030D-6E8A-4147-A177-3AD203B41FA5}">
                      <a16:colId xmlns:a16="http://schemas.microsoft.com/office/drawing/2014/main" val="2726296330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1558120182"/>
                    </a:ext>
                  </a:extLst>
                </a:gridCol>
                <a:gridCol w="963450">
                  <a:extLst>
                    <a:ext uri="{9D8B030D-6E8A-4147-A177-3AD203B41FA5}">
                      <a16:colId xmlns:a16="http://schemas.microsoft.com/office/drawing/2014/main" val="2889295900"/>
                    </a:ext>
                  </a:extLst>
                </a:gridCol>
              </a:tblGrid>
              <a:tr h="262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Identificador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Relação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Prioridade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3580354822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será desenvolvido na linguagem de programação C#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616023335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 banco de dados será desenvolvido utilizando o </a:t>
                      </a:r>
                      <a:r>
                        <a:rPr lang="pt-BR" sz="1200" dirty="0" err="1">
                          <a:effectLst/>
                        </a:rPr>
                        <a:t>Entity</a:t>
                      </a:r>
                      <a:r>
                        <a:rPr lang="pt-BR" sz="1200" dirty="0">
                          <a:effectLst/>
                        </a:rPr>
                        <a:t> Framework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2900453148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irá utilizar como parte gráfica o Windows Forms, próprio da linguagem de programação C#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493696280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Deve se utilizar a IDE de desenvolvimento Visual Studio 2019 Community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1911091893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RNF_05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a parte gráfica responsiva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1405113474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compatível com a ACBrNF-e – Componente para Nota Fiscal Eletrônica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3642760653"/>
                  </a:ext>
                </a:extLst>
              </a:tr>
              <a:tr h="389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salvar relatórios em um diretório padrão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1581685299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Para o sistema deverá ter uma impressora de código de barras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817875524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uma impressora para impressão das notas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3568820137"/>
                  </a:ext>
                </a:extLst>
              </a:tr>
              <a:tr h="389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RNF_10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Para o sistema deverá ter um leitor de código de barras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67" marR="45067" marT="45067" marB="45067"/>
                </a:tc>
                <a:extLst>
                  <a:ext uri="{0D108BD9-81ED-4DB2-BD59-A6C34878D82A}">
                    <a16:rowId xmlns:a16="http://schemas.microsoft.com/office/drawing/2014/main" val="8155157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68294" y="934732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Requisitos Funcionais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F8E2F3-AE3D-41E7-9FF8-E946028C8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14229"/>
              </p:ext>
            </p:extLst>
          </p:nvPr>
        </p:nvGraphicFramePr>
        <p:xfrm>
          <a:off x="1725908" y="1499387"/>
          <a:ext cx="7306322" cy="474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37">
                  <a:extLst>
                    <a:ext uri="{9D8B030D-6E8A-4147-A177-3AD203B41FA5}">
                      <a16:colId xmlns:a16="http://schemas.microsoft.com/office/drawing/2014/main" val="1963062460"/>
                    </a:ext>
                  </a:extLst>
                </a:gridCol>
                <a:gridCol w="3655291">
                  <a:extLst>
                    <a:ext uri="{9D8B030D-6E8A-4147-A177-3AD203B41FA5}">
                      <a16:colId xmlns:a16="http://schemas.microsoft.com/office/drawing/2014/main" val="3427523105"/>
                    </a:ext>
                  </a:extLst>
                </a:gridCol>
                <a:gridCol w="1377480">
                  <a:extLst>
                    <a:ext uri="{9D8B030D-6E8A-4147-A177-3AD203B41FA5}">
                      <a16:colId xmlns:a16="http://schemas.microsoft.com/office/drawing/2014/main" val="3270924643"/>
                    </a:ext>
                  </a:extLst>
                </a:gridCol>
                <a:gridCol w="934414">
                  <a:extLst>
                    <a:ext uri="{9D8B030D-6E8A-4147-A177-3AD203B41FA5}">
                      <a16:colId xmlns:a16="http://schemas.microsoft.com/office/drawing/2014/main" val="1802592406"/>
                    </a:ext>
                  </a:extLst>
                </a:gridCol>
              </a:tblGrid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Identificador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Relação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Prioridade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3749091481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realizar vendas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RF_02, RF_03, RF_08, RF_10, RF_11 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1010895567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controle de acesso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1654575009"/>
                  </a:ext>
                </a:extLst>
              </a:tr>
              <a:tr h="274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controle de estoque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3737413456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realizar fechamentos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1319730747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notificar baixo estoque de produtos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361507310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deverá ser capaz de realizar entrada de produtos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454484202"/>
                  </a:ext>
                </a:extLst>
              </a:tr>
              <a:tr h="274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controle de grade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4291967230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controle por código de barras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RNF_10, 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292034238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realizar um cadastro de funcionário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2615513816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exibir formas de pagamentos como crédito, débito ou dinheiro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85" marR="51485" marT="51485" marB="51485"/>
                </a:tc>
                <a:extLst>
                  <a:ext uri="{0D108BD9-81ED-4DB2-BD59-A6C34878D82A}">
                    <a16:rowId xmlns:a16="http://schemas.microsoft.com/office/drawing/2014/main" val="35800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08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68294" y="934732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Requisitos Funcionais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FB9E2AF-D366-449C-A978-8179234C6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91409"/>
              </p:ext>
            </p:extLst>
          </p:nvPr>
        </p:nvGraphicFramePr>
        <p:xfrm>
          <a:off x="1734708" y="1647037"/>
          <a:ext cx="7288721" cy="4488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911">
                  <a:extLst>
                    <a:ext uri="{9D8B030D-6E8A-4147-A177-3AD203B41FA5}">
                      <a16:colId xmlns:a16="http://schemas.microsoft.com/office/drawing/2014/main" val="4215634528"/>
                    </a:ext>
                  </a:extLst>
                </a:gridCol>
                <a:gridCol w="3646486">
                  <a:extLst>
                    <a:ext uri="{9D8B030D-6E8A-4147-A177-3AD203B41FA5}">
                      <a16:colId xmlns:a16="http://schemas.microsoft.com/office/drawing/2014/main" val="2838670728"/>
                    </a:ext>
                  </a:extLst>
                </a:gridCol>
                <a:gridCol w="1374161">
                  <a:extLst>
                    <a:ext uri="{9D8B030D-6E8A-4147-A177-3AD203B41FA5}">
                      <a16:colId xmlns:a16="http://schemas.microsoft.com/office/drawing/2014/main" val="2186132092"/>
                    </a:ext>
                  </a:extLst>
                </a:gridCol>
                <a:gridCol w="932163">
                  <a:extLst>
                    <a:ext uri="{9D8B030D-6E8A-4147-A177-3AD203B41FA5}">
                      <a16:colId xmlns:a16="http://schemas.microsoft.com/office/drawing/2014/main" val="3073128208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deverá permitir adicionar produtos à venda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4219520726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retirar produtos da venda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2723619414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cancelar uma venda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1013673048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alterar a quantidade de produtos na venda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4036424558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sistema deve exibir o troco na venda se houver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179812389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salvar os relatórios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2456423595"/>
                  </a:ext>
                </a:extLst>
              </a:tr>
              <a:tr h="290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realizar cadastro de clientes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1940034014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deletar clientes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3106682054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RF_19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deletar funcionários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3165127076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inativar funcionários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Média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21" marR="53221" marT="53221" marB="53221"/>
                </a:tc>
                <a:extLst>
                  <a:ext uri="{0D108BD9-81ED-4DB2-BD59-A6C34878D82A}">
                    <a16:rowId xmlns:a16="http://schemas.microsoft.com/office/drawing/2014/main" val="418593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32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68294" y="934732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Requisitos Funcionais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73E8F7-D0B6-472D-B4EB-C527DC067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93776"/>
              </p:ext>
            </p:extLst>
          </p:nvPr>
        </p:nvGraphicFramePr>
        <p:xfrm>
          <a:off x="2032986" y="1549835"/>
          <a:ext cx="7123794" cy="4612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683">
                  <a:extLst>
                    <a:ext uri="{9D8B030D-6E8A-4147-A177-3AD203B41FA5}">
                      <a16:colId xmlns:a16="http://schemas.microsoft.com/office/drawing/2014/main" val="2050594565"/>
                    </a:ext>
                  </a:extLst>
                </a:gridCol>
                <a:gridCol w="3563974">
                  <a:extLst>
                    <a:ext uri="{9D8B030D-6E8A-4147-A177-3AD203B41FA5}">
                      <a16:colId xmlns:a16="http://schemas.microsoft.com/office/drawing/2014/main" val="3833179206"/>
                    </a:ext>
                  </a:extLst>
                </a:gridCol>
                <a:gridCol w="1343067">
                  <a:extLst>
                    <a:ext uri="{9D8B030D-6E8A-4147-A177-3AD203B41FA5}">
                      <a16:colId xmlns:a16="http://schemas.microsoft.com/office/drawing/2014/main" val="2552011074"/>
                    </a:ext>
                  </a:extLst>
                </a:gridCol>
                <a:gridCol w="911070">
                  <a:extLst>
                    <a:ext uri="{9D8B030D-6E8A-4147-A177-3AD203B41FA5}">
                      <a16:colId xmlns:a16="http://schemas.microsoft.com/office/drawing/2014/main" val="2630001119"/>
                    </a:ext>
                  </a:extLst>
                </a:gridCol>
              </a:tblGrid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recuperar senhas de acesso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2279205603"/>
                  </a:ext>
                </a:extLst>
              </a:tr>
              <a:tr h="267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dar descontos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1962596859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ter hierarquias para funcionários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3681637752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ser capaz de editar dados de funcionários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1109202051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entrar valor de abertura do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2148079422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mostrar o preço total da compra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RF_01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3215484025"/>
                  </a:ext>
                </a:extLst>
              </a:tr>
              <a:tr h="58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 ser capaz de limitar descontos por funcionário ou grupo de permissões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3038345459"/>
                  </a:ext>
                </a:extLst>
              </a:tr>
              <a:tr h="267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emitir cupom não fiscal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3247143599"/>
                  </a:ext>
                </a:extLst>
              </a:tr>
              <a:tr h="267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RF_29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emitir NFE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2939321719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RF_30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ao administrador restaurar a senha dos funcionários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874100040"/>
                  </a:ext>
                </a:extLst>
              </a:tr>
              <a:tr h="42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RF_31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 sistema deverá permitir imprimir código de barra dos produtos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RNF_09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958" marR="49958" marT="49958" marB="49958"/>
                </a:tc>
                <a:extLst>
                  <a:ext uri="{0D108BD9-81ED-4DB2-BD59-A6C34878D82A}">
                    <a16:rowId xmlns:a16="http://schemas.microsoft.com/office/drawing/2014/main" val="362636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55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06150" y="803223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Casos de uso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5A61CC3-0763-4CC6-BCBD-501C7422B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99933"/>
              </p:ext>
            </p:extLst>
          </p:nvPr>
        </p:nvGraphicFramePr>
        <p:xfrm>
          <a:off x="1290369" y="1376040"/>
          <a:ext cx="8022306" cy="4787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1579157642"/>
                    </a:ext>
                  </a:extLst>
                </a:gridCol>
                <a:gridCol w="1916363">
                  <a:extLst>
                    <a:ext uri="{9D8B030D-6E8A-4147-A177-3AD203B41FA5}">
                      <a16:colId xmlns:a16="http://schemas.microsoft.com/office/drawing/2014/main" val="2441571705"/>
                    </a:ext>
                  </a:extLst>
                </a:gridCol>
                <a:gridCol w="2650553">
                  <a:extLst>
                    <a:ext uri="{9D8B030D-6E8A-4147-A177-3AD203B41FA5}">
                      <a16:colId xmlns:a16="http://schemas.microsoft.com/office/drawing/2014/main" val="3090444441"/>
                    </a:ext>
                  </a:extLst>
                </a:gridCol>
                <a:gridCol w="1365242">
                  <a:extLst>
                    <a:ext uri="{9D8B030D-6E8A-4147-A177-3AD203B41FA5}">
                      <a16:colId xmlns:a16="http://schemas.microsoft.com/office/drawing/2014/main" val="2466870891"/>
                    </a:ext>
                  </a:extLst>
                </a:gridCol>
                <a:gridCol w="1142130">
                  <a:extLst>
                    <a:ext uri="{9D8B030D-6E8A-4147-A177-3AD203B41FA5}">
                      <a16:colId xmlns:a16="http://schemas.microsoft.com/office/drawing/2014/main" val="2675882443"/>
                    </a:ext>
                  </a:extLst>
                </a:gridCol>
              </a:tblGrid>
              <a:tr h="233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Prioridade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1451882904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Autenticação de usuário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Validação do usuário acessando o sistema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Caixa, Estoquista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3385945826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Abertura do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Utiliza o fundo deixado no último fechamento de caixa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2546135414"/>
                  </a:ext>
                </a:extLst>
              </a:tr>
              <a:tr h="464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Pesquisa de produtos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a pesquisa dos produtos cadastrado no sistema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Adminstrador</a:t>
                      </a:r>
                      <a:r>
                        <a:rPr lang="pt-BR" sz="1100" dirty="0">
                          <a:effectLst/>
                        </a:rPr>
                        <a:t>, Caixa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1986781139"/>
                  </a:ext>
                </a:extLst>
              </a:tr>
              <a:tr h="600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Adicionar produtos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adicionar produtos a uma venda e somando em um valor total dos produtos na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2342521924"/>
                  </a:ext>
                </a:extLst>
              </a:tr>
              <a:tr h="600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Remover produtos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remover produtos da venda antes de fechar e subtraindo o valor total da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Baixa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3806702715"/>
                  </a:ext>
                </a:extLst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Finalizar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finalizar a venda com os produtos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1940322854"/>
                  </a:ext>
                </a:extLst>
              </a:tr>
              <a:tr h="271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Cancelar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cancelar a venda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818498719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Realizar pagamento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realizar o pagamento da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2473943261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CDU_09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Gerar cupom não fiscal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Permite gerar o cupom não fiscal da venda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1139071595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CDU_10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Gerar NFE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Permite gerar a nota fiscal eletrônica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Adminstrador, Caixa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05" marR="42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71" marR="39171" marT="39171" marB="39171"/>
                </a:tc>
                <a:extLst>
                  <a:ext uri="{0D108BD9-81ED-4DB2-BD59-A6C34878D82A}">
                    <a16:rowId xmlns:a16="http://schemas.microsoft.com/office/drawing/2014/main" val="8828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43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24" name="TextShape 4"/>
          <p:cNvSpPr txBox="1"/>
          <p:nvPr/>
        </p:nvSpPr>
        <p:spPr>
          <a:xfrm>
            <a:off x="3668294" y="934732"/>
            <a:ext cx="4120411" cy="78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Casos de uso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198426C-CA75-466F-9328-5E3444A1C8B8}"/>
              </a:ext>
            </a:extLst>
          </p:cNvPr>
          <p:cNvSpPr/>
          <p:nvPr/>
        </p:nvSpPr>
        <p:spPr>
          <a:xfrm>
            <a:off x="1290369" y="-240496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</a:t>
            </a:r>
            <a:endParaRPr lang="pt-BR" sz="54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CE0FFE2-0D42-4B86-8797-C731E207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23"/>
              </p:ext>
            </p:extLst>
          </p:nvPr>
        </p:nvGraphicFramePr>
        <p:xfrm>
          <a:off x="1809000" y="1464816"/>
          <a:ext cx="7299488" cy="4714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600">
                  <a:extLst>
                    <a:ext uri="{9D8B030D-6E8A-4147-A177-3AD203B41FA5}">
                      <a16:colId xmlns:a16="http://schemas.microsoft.com/office/drawing/2014/main" val="3770622262"/>
                    </a:ext>
                  </a:extLst>
                </a:gridCol>
                <a:gridCol w="2077716">
                  <a:extLst>
                    <a:ext uri="{9D8B030D-6E8A-4147-A177-3AD203B41FA5}">
                      <a16:colId xmlns:a16="http://schemas.microsoft.com/office/drawing/2014/main" val="2697414502"/>
                    </a:ext>
                  </a:extLst>
                </a:gridCol>
                <a:gridCol w="2077716">
                  <a:extLst>
                    <a:ext uri="{9D8B030D-6E8A-4147-A177-3AD203B41FA5}">
                      <a16:colId xmlns:a16="http://schemas.microsoft.com/office/drawing/2014/main" val="4071634082"/>
                    </a:ext>
                  </a:extLst>
                </a:gridCol>
                <a:gridCol w="1242232">
                  <a:extLst>
                    <a:ext uri="{9D8B030D-6E8A-4147-A177-3AD203B41FA5}">
                      <a16:colId xmlns:a16="http://schemas.microsoft.com/office/drawing/2014/main" val="2165634814"/>
                    </a:ext>
                  </a:extLst>
                </a:gridCol>
                <a:gridCol w="1039224">
                  <a:extLst>
                    <a:ext uri="{9D8B030D-6E8A-4147-A177-3AD203B41FA5}">
                      <a16:colId xmlns:a16="http://schemas.microsoft.com/office/drawing/2014/main" val="1870283140"/>
                    </a:ext>
                  </a:extLst>
                </a:gridCol>
              </a:tblGrid>
              <a:tr h="526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Cadastrar produtos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Abre uma tela para o cadastro do produto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Administrador, Estoquista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1720489996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Cadastrar funcionário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Abre uma tela para o cadastro de funcionário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Administrador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3810891966"/>
                  </a:ext>
                </a:extLst>
              </a:tr>
              <a:tr h="587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Listar estoque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Caixa, Estoquista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4044203106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 de produtos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Administrador, Estoquista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139393479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Retirada de produtos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Administrador, Estoquista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912729256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Fechamento de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2797226436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Relatório de vendas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1142272548"/>
                  </a:ext>
                </a:extLst>
              </a:tr>
              <a:tr h="587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Recuperar senha de acesso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Caixa, Estoquista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105128464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CDU_19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Realizar sangria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3638333370"/>
                  </a:ext>
                </a:extLst>
              </a:tr>
              <a:tr h="526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CDU_20 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Cadastrar cliente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Adminstrador, Caixa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21" marR="6192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34" marR="57334" marT="57334" marB="57334"/>
                </a:tc>
                <a:extLst>
                  <a:ext uri="{0D108BD9-81ED-4DB2-BD59-A6C34878D82A}">
                    <a16:rowId xmlns:a16="http://schemas.microsoft.com/office/drawing/2014/main" val="334859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8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1034</Words>
  <Application>Microsoft Office PowerPoint</Application>
  <PresentationFormat>Widescreen</PresentationFormat>
  <Paragraphs>338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bruno souza</dc:creator>
  <dc:description/>
  <cp:lastModifiedBy>bruno souza</cp:lastModifiedBy>
  <cp:revision>31</cp:revision>
  <dcterms:created xsi:type="dcterms:W3CDTF">2019-03-24T21:04:16Z</dcterms:created>
  <dcterms:modified xsi:type="dcterms:W3CDTF">2019-08-19T22:43:16Z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