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3" r:id="rId5"/>
    <p:sldId id="257" r:id="rId6"/>
    <p:sldId id="259" r:id="rId7"/>
    <p:sldId id="258" r:id="rId8"/>
    <p:sldId id="260" r:id="rId9"/>
    <p:sldId id="264" r:id="rId10"/>
    <p:sldId id="261" r:id="rId11"/>
    <p:sldId id="262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8B60E-2A04-46E2-B15A-5BF115DC38F7}" v="101" dt="2019-02-10T23:37:2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abeçalho 1">
            <a:extLst>
              <a:ext uri="{FF2B5EF4-FFF2-40B4-BE49-F238E27FC236}">
                <a16:creationId xmlns:a16="http://schemas.microsoft.com/office/drawing/2014/main" id="{65FE0CFC-915E-41C7-A0E7-F986F550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Data 2">
            <a:extLst>
              <a:ext uri="{FF2B5EF4-FFF2-40B4-BE49-F238E27FC236}">
                <a16:creationId xmlns:a16="http://schemas.microsoft.com/office/drawing/2014/main" id="{2DACA51E-E378-4E2F-823B-B6B697077F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289A-5475-4AFF-ADC1-69456EC5E025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E47C69C9-FF98-4B28-8939-536D1AC046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0BF763D1-C42D-43C6-91E3-875B99277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7C66-8CFD-4348-AD7A-E4819C15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1">
            <a:extLst>
              <a:ext uri="{FF2B5EF4-FFF2-40B4-BE49-F238E27FC236}">
                <a16:creationId xmlns:a16="http://schemas.microsoft.com/office/drawing/2014/main" id="{E87158BB-9441-4411-85ED-206F860A1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Data 2">
            <a:extLst>
              <a:ext uri="{FF2B5EF4-FFF2-40B4-BE49-F238E27FC236}">
                <a16:creationId xmlns:a16="http://schemas.microsoft.com/office/drawing/2014/main" id="{1850FD1D-DF76-4345-8240-928DF32590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9CDA-C1E7-450D-8644-BDFE60C562AC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10" name="Espaço Reservado para Imagem de Slide 3">
            <a:extLst>
              <a:ext uri="{FF2B5EF4-FFF2-40B4-BE49-F238E27FC236}">
                <a16:creationId xmlns:a16="http://schemas.microsoft.com/office/drawing/2014/main" id="{D5BFA767-358B-44DB-B88D-E7798EC0D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11" name="Espaço Reservado para Anotações 4">
            <a:extLst>
              <a:ext uri="{FF2B5EF4-FFF2-40B4-BE49-F238E27FC236}">
                <a16:creationId xmlns:a16="http://schemas.microsoft.com/office/drawing/2014/main" id="{F3E42812-B54B-4564-B403-B65093A5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862FA368-62D2-4919-BA3A-D3E321BA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3" name="Espaço Reservado para Número de Slide 6">
            <a:extLst>
              <a:ext uri="{FF2B5EF4-FFF2-40B4-BE49-F238E27FC236}">
                <a16:creationId xmlns:a16="http://schemas.microsoft.com/office/drawing/2014/main" id="{9F723AD5-C7C2-44CC-BFF6-61E710164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0E8A-F4A7-4801-A930-57B232A2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3ADE164-D45A-44D8-82C5-2E0962BB70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83ADE164-D45A-44D8-82C5-2E0962BB70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algn="ctr"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Conceitos básicos sobre Spring e JPA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23450B77-1F3A-4239-96AF-6CF55F30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1565398" y="6426000"/>
            <a:ext cx="413201" cy="36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AC6402-2B4B-4263-9781-4E865213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05" y="1086854"/>
            <a:ext cx="2208989" cy="1766490"/>
          </a:xfrm>
          <a:prstGeom prst="rect">
            <a:avLst/>
          </a:prstGeom>
        </p:spPr>
      </p:pic>
      <p:sp>
        <p:nvSpPr>
          <p:cNvPr id="32" name="Título de Slide">
            <a:extLst>
              <a:ext uri="{FF2B5EF4-FFF2-40B4-BE49-F238E27FC236}">
                <a16:creationId xmlns:a16="http://schemas.microsoft.com/office/drawing/2014/main" id="{760E8535-1681-42FE-947D-F78FAF361E7F}"/>
              </a:ext>
            </a:extLst>
          </p:cNvPr>
          <p:cNvSpPr txBox="1">
            <a:spLocks/>
          </p:cNvSpPr>
          <p:nvPr/>
        </p:nvSpPr>
        <p:spPr>
          <a:xfrm>
            <a:off x="1440823" y="2850752"/>
            <a:ext cx="9513116" cy="33396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Quem nunca se deparou com o dilema de criar e configurar um projeto em Spring com a finalidade de persistir dados e realizar consultas utilizando a especificação JPA com </a:t>
            </a:r>
            <a:r>
              <a:rPr lang="pt-BR" sz="2200" dirty="0" err="1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Hibernate</a:t>
            </a: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?</a:t>
            </a:r>
          </a:p>
          <a:p>
            <a:pPr algn="ctr">
              <a:lnSpc>
                <a:spcPct val="170000"/>
              </a:lnSpc>
            </a:pP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Diante deste cenário, nós da </a:t>
            </a:r>
            <a:r>
              <a:rPr lang="pt-BR" sz="2200" dirty="0" err="1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Digytal</a:t>
            </a: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 iremos compartilhar algumas </a:t>
            </a:r>
            <a:r>
              <a:rPr lang="pt-BR" sz="220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experiências com </a:t>
            </a: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você que é iniciante em programação e para aqueles que já possuem alguma experiência na linguagem Java.</a:t>
            </a:r>
          </a:p>
        </p:txBody>
      </p:sp>
    </p:spTree>
    <p:extLst>
      <p:ext uri="{BB962C8B-B14F-4D97-AF65-F5344CB8AC3E}">
        <p14:creationId xmlns:p14="http://schemas.microsoft.com/office/powerpoint/2010/main" val="357979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Apresentação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CFE204C-F8DE-493B-87CC-D7556E7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1616694"/>
            <a:ext cx="1618826" cy="1618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235105D-0D60-438E-8606-41D982C109D8}"/>
              </a:ext>
            </a:extLst>
          </p:cNvPr>
          <p:cNvGrpSpPr/>
          <p:nvPr/>
        </p:nvGrpSpPr>
        <p:grpSpPr>
          <a:xfrm>
            <a:off x="3533899" y="1299996"/>
            <a:ext cx="2384797" cy="758834"/>
            <a:chOff x="5209883" y="3283941"/>
            <a:chExt cx="2077325" cy="758834"/>
          </a:xfrm>
        </p:grpSpPr>
        <p:sp>
          <p:nvSpPr>
            <p:cNvPr id="105" name="Caixa de texto 180">
              <a:extLst>
                <a:ext uri="{FF2B5EF4-FFF2-40B4-BE49-F238E27FC236}">
                  <a16:creationId xmlns:a16="http://schemas.microsoft.com/office/drawing/2014/main" id="{911B11E8-BBE3-4C49-8196-7CA1FD14BDB9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Frank Marlon</a:t>
              </a:r>
            </a:p>
          </p:txBody>
        </p:sp>
        <p:sp>
          <p:nvSpPr>
            <p:cNvPr id="106" name="Caixa de texto 181">
              <a:extLst>
                <a:ext uri="{FF2B5EF4-FFF2-40B4-BE49-F238E27FC236}">
                  <a16:creationId xmlns:a16="http://schemas.microsoft.com/office/drawing/2014/main" id="{E42AD216-BA38-4B78-B75D-EC47E226AA2C}"/>
                </a:ext>
              </a:extLst>
            </p:cNvPr>
            <p:cNvSpPr txBox="1"/>
            <p:nvPr/>
          </p:nvSpPr>
          <p:spPr>
            <a:xfrm>
              <a:off x="5209883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frank.santos@digytal.com.br</a:t>
              </a:r>
            </a:p>
          </p:txBody>
        </p:sp>
        <p:sp>
          <p:nvSpPr>
            <p:cNvPr id="107" name="Caixa de texto 182">
              <a:extLst>
                <a:ext uri="{FF2B5EF4-FFF2-40B4-BE49-F238E27FC236}">
                  <a16:creationId xmlns:a16="http://schemas.microsoft.com/office/drawing/2014/main" id="{DF6328C1-6111-463F-BBA0-90BBF9303905}"/>
                </a:ext>
              </a:extLst>
            </p:cNvPr>
            <p:cNvSpPr txBox="1"/>
            <p:nvPr/>
          </p:nvSpPr>
          <p:spPr>
            <a:xfrm>
              <a:off x="5209883" y="3807038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Arquiteto de Softwares</a:t>
              </a:r>
            </a:p>
          </p:txBody>
        </p:sp>
      </p:grpSp>
      <p:pic>
        <p:nvPicPr>
          <p:cNvPr id="111" name="Imagem 110">
            <a:extLst>
              <a:ext uri="{FF2B5EF4-FFF2-40B4-BE49-F238E27FC236}">
                <a16:creationId xmlns:a16="http://schemas.microsoft.com/office/drawing/2014/main" id="{23450B77-1F3A-4239-96AF-6CF55F30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565398" y="6426000"/>
            <a:ext cx="413201" cy="36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166F423-8AC6-46CF-B1BD-3938109068A1}"/>
              </a:ext>
            </a:extLst>
          </p:cNvPr>
          <p:cNvGrpSpPr/>
          <p:nvPr/>
        </p:nvGrpSpPr>
        <p:grpSpPr>
          <a:xfrm>
            <a:off x="7680543" y="3777521"/>
            <a:ext cx="2586981" cy="913500"/>
            <a:chOff x="7680543" y="3341293"/>
            <a:chExt cx="2586981" cy="91350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AC883C5-3F56-46A8-AA09-BE2F50D3218F}"/>
                </a:ext>
              </a:extLst>
            </p:cNvPr>
            <p:cNvGrpSpPr/>
            <p:nvPr/>
          </p:nvGrpSpPr>
          <p:grpSpPr>
            <a:xfrm>
              <a:off x="7680543" y="3341293"/>
              <a:ext cx="2493304" cy="913500"/>
              <a:chOff x="7680543" y="3341293"/>
              <a:chExt cx="2493304" cy="913500"/>
            </a:xfrm>
          </p:grpSpPr>
          <p:sp>
            <p:nvSpPr>
              <p:cNvPr id="113" name="Caixa de texto 180">
                <a:extLst>
                  <a:ext uri="{FF2B5EF4-FFF2-40B4-BE49-F238E27FC236}">
                    <a16:creationId xmlns:a16="http://schemas.microsoft.com/office/drawing/2014/main" id="{01DEFCBC-6D6B-4F83-B6FB-5794BECDCE80}"/>
                  </a:ext>
                </a:extLst>
              </p:cNvPr>
              <p:cNvSpPr txBox="1"/>
              <p:nvPr/>
            </p:nvSpPr>
            <p:spPr>
              <a:xfrm>
                <a:off x="7680543" y="3341293"/>
                <a:ext cx="24784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endParaRPr lang="pt-BR" sz="20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114" name="Caixa de texto 181">
                <a:extLst>
                  <a:ext uri="{FF2B5EF4-FFF2-40B4-BE49-F238E27FC236}">
                    <a16:creationId xmlns:a16="http://schemas.microsoft.com/office/drawing/2014/main" id="{546E4C6E-D7C0-4651-B6C1-BB568D9CBF6C}"/>
                  </a:ext>
                </a:extLst>
              </p:cNvPr>
              <p:cNvSpPr txBox="1"/>
              <p:nvPr/>
            </p:nvSpPr>
            <p:spPr>
              <a:xfrm>
                <a:off x="7680543" y="3649749"/>
                <a:ext cx="2478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www.digytal.com.br</a:t>
                </a:r>
              </a:p>
            </p:txBody>
          </p:sp>
          <p:sp>
            <p:nvSpPr>
              <p:cNvPr id="115" name="Caixa de texto 182">
                <a:extLst>
                  <a:ext uri="{FF2B5EF4-FFF2-40B4-BE49-F238E27FC236}">
                    <a16:creationId xmlns:a16="http://schemas.microsoft.com/office/drawing/2014/main" id="{613D2647-7C5A-48F3-B08D-6E75E5C49D57}"/>
                  </a:ext>
                </a:extLst>
              </p:cNvPr>
              <p:cNvSpPr txBox="1"/>
              <p:nvPr/>
            </p:nvSpPr>
            <p:spPr>
              <a:xfrm>
                <a:off x="7680544" y="4019056"/>
                <a:ext cx="2478458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" name="Caixa de texto 181">
                <a:extLst>
                  <a:ext uri="{FF2B5EF4-FFF2-40B4-BE49-F238E27FC236}">
                    <a16:creationId xmlns:a16="http://schemas.microsoft.com/office/drawing/2014/main" id="{01AB57BD-7F24-46D4-8DD1-D4B56E30831D}"/>
                  </a:ext>
                </a:extLst>
              </p:cNvPr>
              <p:cNvSpPr txBox="1"/>
              <p:nvPr/>
            </p:nvSpPr>
            <p:spPr>
              <a:xfrm>
                <a:off x="7695388" y="3820811"/>
                <a:ext cx="2478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https://github.com/digytal</a:t>
                </a:r>
              </a:p>
            </p:txBody>
          </p:sp>
        </p:grpSp>
        <p:sp>
          <p:nvSpPr>
            <p:cNvPr id="18" name="Caixa de texto 181">
              <a:extLst>
                <a:ext uri="{FF2B5EF4-FFF2-40B4-BE49-F238E27FC236}">
                  <a16:creationId xmlns:a16="http://schemas.microsoft.com/office/drawing/2014/main" id="{AC40BF53-D0A0-4AAC-9FD8-7EDAFF876CEC}"/>
                </a:ext>
              </a:extLst>
            </p:cNvPr>
            <p:cNvSpPr txBox="1"/>
            <p:nvPr/>
          </p:nvSpPr>
          <p:spPr>
            <a:xfrm>
              <a:off x="7789065" y="3981600"/>
              <a:ext cx="24784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(11) 95894-0362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DAC6402-2B4B-4263-9781-4E865213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51" y="1739289"/>
            <a:ext cx="3109554" cy="24866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23DE79-FD13-449E-980B-9E6E096F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33" y="2096981"/>
            <a:ext cx="1618826" cy="1604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DF52F00-5BE5-4D7A-B264-214E49381315}"/>
              </a:ext>
            </a:extLst>
          </p:cNvPr>
          <p:cNvGrpSpPr/>
          <p:nvPr/>
        </p:nvGrpSpPr>
        <p:grpSpPr>
          <a:xfrm>
            <a:off x="819195" y="3415540"/>
            <a:ext cx="2384795" cy="746577"/>
            <a:chOff x="5209884" y="3283941"/>
            <a:chExt cx="2077324" cy="746577"/>
          </a:xfrm>
        </p:grpSpPr>
        <p:sp>
          <p:nvSpPr>
            <p:cNvPr id="22" name="Caixa de texto 180">
              <a:extLst>
                <a:ext uri="{FF2B5EF4-FFF2-40B4-BE49-F238E27FC236}">
                  <a16:creationId xmlns:a16="http://schemas.microsoft.com/office/drawing/2014/main" id="{C3AEAD4D-76B1-4E24-A1C9-00729F1EF10B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Gleyson Sampaio</a:t>
              </a:r>
            </a:p>
          </p:txBody>
        </p:sp>
        <p:sp>
          <p:nvSpPr>
            <p:cNvPr id="23" name="Caixa de texto 181">
              <a:extLst>
                <a:ext uri="{FF2B5EF4-FFF2-40B4-BE49-F238E27FC236}">
                  <a16:creationId xmlns:a16="http://schemas.microsoft.com/office/drawing/2014/main" id="{4B02BA57-5BCE-479D-808B-1E40AA521A52}"/>
                </a:ext>
              </a:extLst>
            </p:cNvPr>
            <p:cNvSpPr txBox="1"/>
            <p:nvPr/>
          </p:nvSpPr>
          <p:spPr>
            <a:xfrm>
              <a:off x="5209884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gleyson.sampaio@digytal.com.br</a:t>
              </a:r>
            </a:p>
          </p:txBody>
        </p:sp>
        <p:sp>
          <p:nvSpPr>
            <p:cNvPr id="24" name="Caixa de texto 182">
              <a:extLst>
                <a:ext uri="{FF2B5EF4-FFF2-40B4-BE49-F238E27FC236}">
                  <a16:creationId xmlns:a16="http://schemas.microsoft.com/office/drawing/2014/main" id="{60D28D33-EBE1-4856-AF29-5817BFBF6682}"/>
                </a:ext>
              </a:extLst>
            </p:cNvPr>
            <p:cNvSpPr txBox="1"/>
            <p:nvPr/>
          </p:nvSpPr>
          <p:spPr>
            <a:xfrm>
              <a:off x="5209885" y="3794781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Desenvolvedor e Instrutor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37647FD-EBC9-4217-AA91-C9666CC00A11}"/>
              </a:ext>
            </a:extLst>
          </p:cNvPr>
          <p:cNvGrpSpPr/>
          <p:nvPr/>
        </p:nvGrpSpPr>
        <p:grpSpPr>
          <a:xfrm>
            <a:off x="3628407" y="4588261"/>
            <a:ext cx="2384797" cy="758834"/>
            <a:chOff x="5209883" y="3283941"/>
            <a:chExt cx="2077325" cy="758834"/>
          </a:xfrm>
        </p:grpSpPr>
        <p:sp>
          <p:nvSpPr>
            <p:cNvPr id="28" name="Caixa de texto 180">
              <a:extLst>
                <a:ext uri="{FF2B5EF4-FFF2-40B4-BE49-F238E27FC236}">
                  <a16:creationId xmlns:a16="http://schemas.microsoft.com/office/drawing/2014/main" id="{06CCB182-2DFA-49AD-9636-3003BBD43A72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Raimundo Branco</a:t>
              </a:r>
            </a:p>
          </p:txBody>
        </p:sp>
        <p:sp>
          <p:nvSpPr>
            <p:cNvPr id="29" name="Caixa de texto 181">
              <a:extLst>
                <a:ext uri="{FF2B5EF4-FFF2-40B4-BE49-F238E27FC236}">
                  <a16:creationId xmlns:a16="http://schemas.microsoft.com/office/drawing/2014/main" id="{58451BFB-00F0-445B-A000-F4DA0F55543C}"/>
                </a:ext>
              </a:extLst>
            </p:cNvPr>
            <p:cNvSpPr txBox="1"/>
            <p:nvPr/>
          </p:nvSpPr>
          <p:spPr>
            <a:xfrm>
              <a:off x="5209883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raimundo.nonato@digytal.com.br</a:t>
              </a:r>
            </a:p>
          </p:txBody>
        </p:sp>
        <p:sp>
          <p:nvSpPr>
            <p:cNvPr id="30" name="Caixa de texto 182">
              <a:extLst>
                <a:ext uri="{FF2B5EF4-FFF2-40B4-BE49-F238E27FC236}">
                  <a16:creationId xmlns:a16="http://schemas.microsoft.com/office/drawing/2014/main" id="{06CF99A1-4BDD-4B6C-AA51-33C5EDDF4909}"/>
                </a:ext>
              </a:extLst>
            </p:cNvPr>
            <p:cNvSpPr txBox="1"/>
            <p:nvPr/>
          </p:nvSpPr>
          <p:spPr>
            <a:xfrm>
              <a:off x="5209883" y="3807038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Analista e Programador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B0CAB5C3-2777-4590-AF46-97241A46D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074" y="4315148"/>
            <a:ext cx="1618825" cy="1629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Proposta do Projeto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sp>
        <p:nvSpPr>
          <p:cNvPr id="101" name="Caixa de texto 180">
            <a:extLst>
              <a:ext uri="{FF2B5EF4-FFF2-40B4-BE49-F238E27FC236}">
                <a16:creationId xmlns:a16="http://schemas.microsoft.com/office/drawing/2014/main" id="{B33B64FD-389C-4697-80C9-9143E2284669}"/>
              </a:ext>
            </a:extLst>
          </p:cNvPr>
          <p:cNvSpPr txBox="1"/>
          <p:nvPr/>
        </p:nvSpPr>
        <p:spPr>
          <a:xfrm>
            <a:off x="637562" y="2321004"/>
            <a:ext cx="10926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600" dirty="0">
                <a:latin typeface="Abadi" panose="020B0604020104020204" pitchFamily="34" charset="0"/>
              </a:rPr>
              <a:t>Contemplar os principais conceitos, metodologias e frameworks utilizados no desenvolvimento de aplicações com a linguagem Java, além de compartilhar algumas experiências e formas de programar.</a:t>
            </a:r>
          </a:p>
        </p:txBody>
      </p:sp>
    </p:spTree>
    <p:extLst>
      <p:ext uri="{BB962C8B-B14F-4D97-AF65-F5344CB8AC3E}">
        <p14:creationId xmlns:p14="http://schemas.microsoft.com/office/powerpoint/2010/main" val="41918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Tecnologias - Sopa de Letrinhas</a:t>
            </a:r>
          </a:p>
        </p:txBody>
      </p:sp>
      <p:grpSp>
        <p:nvGrpSpPr>
          <p:cNvPr id="180" name="Texto de Marco 1" title="Texto do Item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656460" y="1009635"/>
            <a:ext cx="11134437" cy="1097454"/>
            <a:chOff x="568098" y="1220207"/>
            <a:chExt cx="1767840" cy="1097454"/>
          </a:xfrm>
        </p:grpSpPr>
        <p:sp>
          <p:nvSpPr>
            <p:cNvPr id="181" name="Caixa de texto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20207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Spring (Boot)</a:t>
              </a:r>
            </a:p>
          </p:txBody>
        </p:sp>
        <p:sp>
          <p:nvSpPr>
            <p:cNvPr id="182" name="Caixa de texto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 Spring é um framework open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source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para a plataforma Java criado por Rod Johnson e descrito em seu livro "Expert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One-on-One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: JEE Design e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Development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". Trata-se de um framework não intrusivo, baseado nos padrões de projeto inversão de controle (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IoC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 e injeção de dependência.</a:t>
              </a:r>
            </a:p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No Spring o container se encarrega de "instanciar" classes de uma aplicação Java e definir as dependências entre elas através de um arquivo de configuração em formato XML, inferências do framework, o que é chamado de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auto-wiring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ou ainda anotações nas classes, métodos e propriedades. Dessa forma o Spring permite o baixo acoplamento entre classes de uma aplicação orientada a objetos.</a:t>
              </a:r>
            </a:p>
            <a:p>
              <a:pPr algn="r"/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https://pt.wikipedia.org/wiki/Spring_Framework</a:t>
              </a:r>
            </a:p>
          </p:txBody>
        </p:sp>
      </p:grp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grpSp>
        <p:nvGrpSpPr>
          <p:cNvPr id="10" name="Texto de Marco 1" title="Texto do Item">
            <a:extLst>
              <a:ext uri="{FF2B5EF4-FFF2-40B4-BE49-F238E27FC236}">
                <a16:creationId xmlns:a16="http://schemas.microsoft.com/office/drawing/2014/main" id="{2AD0B8C9-99EF-4F1E-827D-895884DB9C21}"/>
              </a:ext>
            </a:extLst>
          </p:cNvPr>
          <p:cNvGrpSpPr/>
          <p:nvPr/>
        </p:nvGrpSpPr>
        <p:grpSpPr>
          <a:xfrm>
            <a:off x="637562" y="2025406"/>
            <a:ext cx="11227984" cy="951954"/>
            <a:chOff x="568098" y="1211818"/>
            <a:chExt cx="1767840" cy="951954"/>
          </a:xfrm>
        </p:grpSpPr>
        <p:sp>
          <p:nvSpPr>
            <p:cNvPr id="13" name="Caixa de texto 180">
              <a:extLst>
                <a:ext uri="{FF2B5EF4-FFF2-40B4-BE49-F238E27FC236}">
                  <a16:creationId xmlns:a16="http://schemas.microsoft.com/office/drawing/2014/main" id="{898AE331-0864-47D9-AAEF-CD211B950DD1}"/>
                </a:ext>
              </a:extLst>
            </p:cNvPr>
            <p:cNvSpPr txBox="1"/>
            <p:nvPr/>
          </p:nvSpPr>
          <p:spPr>
            <a:xfrm>
              <a:off x="568098" y="1211818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JPA</a:t>
              </a:r>
            </a:p>
          </p:txBody>
        </p:sp>
        <p:sp>
          <p:nvSpPr>
            <p:cNvPr id="14" name="Caixa de texto 181">
              <a:extLst>
                <a:ext uri="{FF2B5EF4-FFF2-40B4-BE49-F238E27FC236}">
                  <a16:creationId xmlns:a16="http://schemas.microsoft.com/office/drawing/2014/main" id="{3C36B80E-2BEA-4962-9971-9C3ECE976F55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Java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Persistence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API (ou simplesmente JPA) é uma API padrão da linguagem Java que descreve uma interface comum para frameworks de persistência de dados. A JPA define um meio de mapeamento objeto-relacional para objetos Java simples e comuns (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POJOs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), denominados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beans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de entidade. Diversos frameworks de mapeamento objeto/relacional como o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Hibernate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implementam a JPA. Também gerencia o desenvolvimento de entidades do Modelo Relacional usando a plataforma nativa Java SE e Java EE.</a:t>
              </a:r>
            </a:p>
            <a:p>
              <a:pPr algn="r"/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https://pt.wikipedia.org/wiki/Java_Persistence_API</a:t>
              </a:r>
            </a:p>
          </p:txBody>
        </p:sp>
      </p:grpSp>
      <p:sp>
        <p:nvSpPr>
          <p:cNvPr id="16" name="Caixa de texto 180">
            <a:extLst>
              <a:ext uri="{FF2B5EF4-FFF2-40B4-BE49-F238E27FC236}">
                <a16:creationId xmlns:a16="http://schemas.microsoft.com/office/drawing/2014/main" id="{FEB41C94-1796-47EC-A12E-AA32987EA9E4}"/>
              </a:ext>
            </a:extLst>
          </p:cNvPr>
          <p:cNvSpPr txBox="1"/>
          <p:nvPr/>
        </p:nvSpPr>
        <p:spPr>
          <a:xfrm>
            <a:off x="637562" y="2927816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 err="1">
                <a:latin typeface="Abadi" panose="020B0604020104020204" pitchFamily="34" charset="0"/>
              </a:rPr>
              <a:t>Hibernate</a:t>
            </a:r>
            <a:endParaRPr lang="pt-BR" sz="2400" dirty="0">
              <a:latin typeface="Abadi" panose="020B0604020104020204" pitchFamily="34" charset="0"/>
            </a:endParaRPr>
          </a:p>
        </p:txBody>
      </p:sp>
      <p:sp>
        <p:nvSpPr>
          <p:cNvPr id="17" name="Caixa de texto 181">
            <a:extLst>
              <a:ext uri="{FF2B5EF4-FFF2-40B4-BE49-F238E27FC236}">
                <a16:creationId xmlns:a16="http://schemas.microsoft.com/office/drawing/2014/main" id="{C94C2B96-262E-44F5-A981-EA88565BA588}"/>
              </a:ext>
            </a:extLst>
          </p:cNvPr>
          <p:cNvSpPr txBox="1"/>
          <p:nvPr/>
        </p:nvSpPr>
        <p:spPr>
          <a:xfrm>
            <a:off x="637562" y="3294995"/>
            <a:ext cx="11227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O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Hibernate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é um framework para o mapeamento objeto-relacional escrito na linguagem Java, mas também é disponível em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.Net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com o nome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NHibernate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Este framework facilita o mapeamento dos atributos entre uma base tradicional de dados relacionais e o modelo objeto de uma aplicação, mediante o uso de arquivos (XML) ou anotações Java (veja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Annotation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java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)).</a:t>
            </a:r>
          </a:p>
          <a:p>
            <a:pPr algn="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https://pt.wikipedia.org/wiki/Hibernate</a:t>
            </a:r>
          </a:p>
        </p:txBody>
      </p:sp>
      <p:sp>
        <p:nvSpPr>
          <p:cNvPr id="19" name="Caixa de texto 180">
            <a:extLst>
              <a:ext uri="{FF2B5EF4-FFF2-40B4-BE49-F238E27FC236}">
                <a16:creationId xmlns:a16="http://schemas.microsoft.com/office/drawing/2014/main" id="{5ED8C5F3-EE81-4621-83BD-C3FF5067207C}"/>
              </a:ext>
            </a:extLst>
          </p:cNvPr>
          <p:cNvSpPr txBox="1"/>
          <p:nvPr/>
        </p:nvSpPr>
        <p:spPr>
          <a:xfrm>
            <a:off x="637562" y="3703485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>
                <a:latin typeface="Abadi" panose="020B0604020104020204" pitchFamily="34" charset="0"/>
              </a:rPr>
              <a:t>JPQL</a:t>
            </a:r>
          </a:p>
        </p:txBody>
      </p:sp>
      <p:sp>
        <p:nvSpPr>
          <p:cNvPr id="20" name="Caixa de texto 181">
            <a:extLst>
              <a:ext uri="{FF2B5EF4-FFF2-40B4-BE49-F238E27FC236}">
                <a16:creationId xmlns:a16="http://schemas.microsoft.com/office/drawing/2014/main" id="{0E8C3E60-0E08-43D1-A1ED-77E685822436}"/>
              </a:ext>
            </a:extLst>
          </p:cNvPr>
          <p:cNvSpPr txBox="1"/>
          <p:nvPr/>
        </p:nvSpPr>
        <p:spPr>
          <a:xfrm>
            <a:off x="637562" y="4079053"/>
            <a:ext cx="11227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JPQL - O Java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Persistence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Query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Language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é uma linguagem de consulta orientada a objetos independente de plataforma definida como parte da especificação Java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Persistence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API. O JPQL é usado para fazer consultas em entidades armazenadas em um banco de dados relacional.</a:t>
            </a:r>
          </a:p>
          <a:p>
            <a:pPr algn="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https://en.wikipedia.org/wiki/Java_Persistence_Query_Language</a:t>
            </a:r>
          </a:p>
        </p:txBody>
      </p:sp>
      <p:sp>
        <p:nvSpPr>
          <p:cNvPr id="22" name="Caixa de texto 180">
            <a:extLst>
              <a:ext uri="{FF2B5EF4-FFF2-40B4-BE49-F238E27FC236}">
                <a16:creationId xmlns:a16="http://schemas.microsoft.com/office/drawing/2014/main" id="{2E937AF4-6BAF-42A2-A0A4-2BFECF34116C}"/>
              </a:ext>
            </a:extLst>
          </p:cNvPr>
          <p:cNvSpPr txBox="1"/>
          <p:nvPr/>
        </p:nvSpPr>
        <p:spPr>
          <a:xfrm>
            <a:off x="637562" y="4479433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 err="1">
                <a:latin typeface="Abadi" panose="020B0604020104020204" pitchFamily="34" charset="0"/>
              </a:rPr>
              <a:t>Criteria</a:t>
            </a:r>
            <a:endParaRPr lang="pt-BR" sz="2400" dirty="0">
              <a:latin typeface="Abadi" panose="020B0604020104020204" pitchFamily="34" charset="0"/>
            </a:endParaRPr>
          </a:p>
        </p:txBody>
      </p:sp>
      <p:sp>
        <p:nvSpPr>
          <p:cNvPr id="23" name="Caixa de texto 181">
            <a:extLst>
              <a:ext uri="{FF2B5EF4-FFF2-40B4-BE49-F238E27FC236}">
                <a16:creationId xmlns:a16="http://schemas.microsoft.com/office/drawing/2014/main" id="{6911173C-EEC0-4C99-A722-FE0F9592AE64}"/>
              </a:ext>
            </a:extLst>
          </p:cNvPr>
          <p:cNvSpPr txBox="1"/>
          <p:nvPr/>
        </p:nvSpPr>
        <p:spPr>
          <a:xfrm>
            <a:off x="637562" y="4838223"/>
            <a:ext cx="112279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Desde o JPA 2.0, há a API de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Criteria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Comumente, essa API é utilizada para fazer filtros dinâmicos.</a:t>
            </a:r>
          </a:p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Porém, a grande vantagem da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Criteria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do JPA 2.0 é nos impedir de criar consultas com erros de sintaxe, através de checagem em tempo de compilação. Ao invés de definir as consultas em uma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String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temos uma definição programática, com código Java. </a:t>
            </a:r>
          </a:p>
          <a:p>
            <a:pPr algn="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http://blog.caelum.com.br/consultas-fortemente-tipadas-com-jpa/</a:t>
            </a:r>
          </a:p>
        </p:txBody>
      </p:sp>
      <p:grpSp>
        <p:nvGrpSpPr>
          <p:cNvPr id="24" name="Texto de Marco 1" title="Texto do Item">
            <a:extLst>
              <a:ext uri="{FF2B5EF4-FFF2-40B4-BE49-F238E27FC236}">
                <a16:creationId xmlns:a16="http://schemas.microsoft.com/office/drawing/2014/main" id="{0120590B-325E-4264-B284-10BD3FC2F3D6}"/>
              </a:ext>
            </a:extLst>
          </p:cNvPr>
          <p:cNvGrpSpPr/>
          <p:nvPr/>
        </p:nvGrpSpPr>
        <p:grpSpPr>
          <a:xfrm>
            <a:off x="637562" y="5470704"/>
            <a:ext cx="11227984" cy="989649"/>
            <a:chOff x="568098" y="1204901"/>
            <a:chExt cx="1767840" cy="989649"/>
          </a:xfrm>
        </p:grpSpPr>
        <p:sp>
          <p:nvSpPr>
            <p:cNvPr id="25" name="Caixa de texto 180">
              <a:extLst>
                <a:ext uri="{FF2B5EF4-FFF2-40B4-BE49-F238E27FC236}">
                  <a16:creationId xmlns:a16="http://schemas.microsoft.com/office/drawing/2014/main" id="{291B1AFD-4C6F-49CE-80DE-E9B34A6CBE8A}"/>
                </a:ext>
              </a:extLst>
            </p:cNvPr>
            <p:cNvSpPr txBox="1"/>
            <p:nvPr/>
          </p:nvSpPr>
          <p:spPr>
            <a:xfrm>
              <a:off x="568098" y="1204901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Spring Data JPA</a:t>
              </a:r>
            </a:p>
          </p:txBody>
        </p:sp>
        <p:sp>
          <p:nvSpPr>
            <p:cNvPr id="26" name="Caixa de texto 181">
              <a:extLst>
                <a:ext uri="{FF2B5EF4-FFF2-40B4-BE49-F238E27FC236}">
                  <a16:creationId xmlns:a16="http://schemas.microsoft.com/office/drawing/2014/main" id="{1426499C-D802-4FE4-B553-64F964173690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 Spring Data JPA é um framework que nasceu para facilitar a criação dos nossos repositórios.</a:t>
              </a:r>
            </a:p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Ele faz isso nos liberando de ter que implementar as interfaces referentes aos nossos repositórios (ou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DAOs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), e também já deixando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pré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-implementado algumas funcionalidades como, por exemplo, de ordenação das consultas e de paginação de registros. Ele (o Spring Data JPA) é, na verdade, um projeto dentro de um outro maior que é o Spring Data. O Spring Data facilitar nosso trabalho com persistência de dados.</a:t>
              </a:r>
            </a:p>
            <a:p>
              <a:pPr algn="r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https://blog.algaworks.com/spring-data-jpa/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5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Ferramentas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5E54F6-5CCD-4345-A6EE-4C4FA661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4" y="942948"/>
            <a:ext cx="2374677" cy="14936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E85613-75FB-4EA8-9007-DDD6A77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37" y="1385734"/>
            <a:ext cx="2511870" cy="8281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564331-592E-4A9F-AE78-BE2FA686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923" y="1385734"/>
            <a:ext cx="4398077" cy="30740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52A6AF-5F80-4C51-ADA5-89EFE7E8A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00" y="2403453"/>
            <a:ext cx="1807415" cy="9579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A163B0-9253-4D01-B737-DCD4F6DE7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470" y="2312745"/>
            <a:ext cx="1008353" cy="10083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F2F5267-5C38-4C35-BBA1-2CB4E27D3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762" y="2194784"/>
            <a:ext cx="1668188" cy="1233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9DCCE4-3650-443C-8FE4-693E7EF60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351" y="3430713"/>
            <a:ext cx="5666934" cy="155234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D9C0EB-13B5-4414-89FD-43458CFA79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6660" y="5075945"/>
            <a:ext cx="2249675" cy="11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Ferramentas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0AC6C25-B871-4075-90B3-51BB590855A3}"/>
              </a:ext>
            </a:extLst>
          </p:cNvPr>
          <p:cNvGrpSpPr/>
          <p:nvPr/>
        </p:nvGrpSpPr>
        <p:grpSpPr>
          <a:xfrm>
            <a:off x="748454" y="1280224"/>
            <a:ext cx="9397407" cy="3818600"/>
            <a:chOff x="748454" y="1280224"/>
            <a:chExt cx="9397407" cy="38186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6E85613-75FB-4EA8-9007-DDD6A77C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437" y="1385734"/>
              <a:ext cx="2511870" cy="828116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B52A6AF-5F80-4C51-ADA5-89EFE7E8A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900" y="2403453"/>
              <a:ext cx="1807415" cy="957998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3A163B0-9253-4D01-B737-DCD4F6DE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5470" y="2312745"/>
              <a:ext cx="1008353" cy="1008353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F2F5267-5C38-4C35-BBA1-2CB4E27D3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5762" y="2194784"/>
              <a:ext cx="1668188" cy="1233236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91A5BFC-00D6-49E4-9929-5B109D3A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7333" y="1547318"/>
              <a:ext cx="3708528" cy="2773012"/>
            </a:xfrm>
            <a:prstGeom prst="rect">
              <a:avLst/>
            </a:prstGeom>
          </p:spPr>
        </p:pic>
        <p:sp>
          <p:nvSpPr>
            <p:cNvPr id="16" name="Caixa de texto 181">
              <a:extLst>
                <a:ext uri="{FF2B5EF4-FFF2-40B4-BE49-F238E27FC236}">
                  <a16:creationId xmlns:a16="http://schemas.microsoft.com/office/drawing/2014/main" id="{878BB94C-BFF2-4090-A5DF-F55B8CD1C8F4}"/>
                </a:ext>
              </a:extLst>
            </p:cNvPr>
            <p:cNvSpPr txBox="1"/>
            <p:nvPr/>
          </p:nvSpPr>
          <p:spPr>
            <a:xfrm>
              <a:off x="6702804" y="4250355"/>
              <a:ext cx="315226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www.digytal.com.br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BAB9280-4243-4B45-BCB8-E6CC01E32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454" y="3493126"/>
              <a:ext cx="5165784" cy="1605698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993DA47-0785-4D99-A8B1-3AD9211C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1954" y="1280224"/>
              <a:ext cx="1008353" cy="1123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73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Primeiros Passos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37351F-D43D-47F2-887E-688DDC8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2" y="2094101"/>
            <a:ext cx="4868605" cy="266979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A1F86EE-886B-4486-9487-BDEEE2CF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120" y="1657349"/>
            <a:ext cx="5114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Objetivo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grpSp>
        <p:nvGrpSpPr>
          <p:cNvPr id="7" name="Texto de Marco 1" title="Texto do Item">
            <a:extLst>
              <a:ext uri="{FF2B5EF4-FFF2-40B4-BE49-F238E27FC236}">
                <a16:creationId xmlns:a16="http://schemas.microsoft.com/office/drawing/2014/main" id="{20CC0CDC-2BB6-4CD2-92C7-56253F0A1CD2}"/>
              </a:ext>
            </a:extLst>
          </p:cNvPr>
          <p:cNvGrpSpPr/>
          <p:nvPr/>
        </p:nvGrpSpPr>
        <p:grpSpPr>
          <a:xfrm>
            <a:off x="656460" y="1059969"/>
            <a:ext cx="11134437" cy="462344"/>
            <a:chOff x="568098" y="1270541"/>
            <a:chExt cx="1767840" cy="462344"/>
          </a:xfrm>
        </p:grpSpPr>
        <p:sp>
          <p:nvSpPr>
            <p:cNvPr id="8" name="Caixa de texto 180">
              <a:extLst>
                <a:ext uri="{FF2B5EF4-FFF2-40B4-BE49-F238E27FC236}">
                  <a16:creationId xmlns:a16="http://schemas.microsoft.com/office/drawing/2014/main" id="{FD02B5A7-9576-48D4-B373-EFCB126A1A1F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dirty="0">
                  <a:latin typeface="Abadi" panose="020B0604020104020204" pitchFamily="34" charset="0"/>
                </a:rPr>
                <a:t>CFIP - </a:t>
              </a:r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CONTROLE FINANCEIRO PESSOAL</a:t>
              </a:r>
            </a:p>
          </p:txBody>
        </p:sp>
        <p:sp>
          <p:nvSpPr>
            <p:cNvPr id="9" name="Caixa de texto 181">
              <a:extLst>
                <a:ext uri="{FF2B5EF4-FFF2-40B4-BE49-F238E27FC236}">
                  <a16:creationId xmlns:a16="http://schemas.microsoft.com/office/drawing/2014/main" id="{04C1D941-E2F1-4B23-88F7-32839E16B796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APLICAÇÃO OPEN SOURCE PARA GESTÃO DE MOVIMENTAÇÕES FINANCEIRAS PESSOAL OU EMPRESARIAL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308E109-1437-4DC6-A4FF-EC19483A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75" y="1844684"/>
            <a:ext cx="6220052" cy="39655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23821A-2AEA-4AB7-91E8-18D1BFC6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625" y="1844684"/>
            <a:ext cx="2267567" cy="202155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280197-0C7A-40FE-8D41-E2D222263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625" y="4043920"/>
            <a:ext cx="2267567" cy="17663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90D9BB8-101C-409C-B6BA-1762B0094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27" y="1844684"/>
            <a:ext cx="2267567" cy="175794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24E2DC4-A5D3-45AE-9CAC-89B3DA973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26" y="3915300"/>
            <a:ext cx="2267567" cy="1892032"/>
          </a:xfrm>
          <a:prstGeom prst="rect">
            <a:avLst/>
          </a:prstGeom>
        </p:spPr>
      </p:pic>
      <p:sp>
        <p:nvSpPr>
          <p:cNvPr id="20" name="Caixa de texto 181">
            <a:extLst>
              <a:ext uri="{FF2B5EF4-FFF2-40B4-BE49-F238E27FC236}">
                <a16:creationId xmlns:a16="http://schemas.microsoft.com/office/drawing/2014/main" id="{0E803A42-10D5-452E-A762-77D302F16699}"/>
              </a:ext>
            </a:extLst>
          </p:cNvPr>
          <p:cNvSpPr txBox="1"/>
          <p:nvPr/>
        </p:nvSpPr>
        <p:spPr>
          <a:xfrm>
            <a:off x="2730693" y="5921926"/>
            <a:ext cx="653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https://github.com/digytal/cfip </a:t>
            </a:r>
          </a:p>
        </p:txBody>
      </p:sp>
      <p:sp>
        <p:nvSpPr>
          <p:cNvPr id="16" name="Caixa de texto 181">
            <a:extLst>
              <a:ext uri="{FF2B5EF4-FFF2-40B4-BE49-F238E27FC236}">
                <a16:creationId xmlns:a16="http://schemas.microsoft.com/office/drawing/2014/main" id="{D138C2CA-6D4F-4367-93C8-65CD0AA58B4D}"/>
              </a:ext>
            </a:extLst>
          </p:cNvPr>
          <p:cNvSpPr txBox="1"/>
          <p:nvPr/>
        </p:nvSpPr>
        <p:spPr>
          <a:xfrm>
            <a:off x="2811374" y="6109251"/>
            <a:ext cx="6366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atendimento@digytal.com.br </a:t>
            </a:r>
          </a:p>
        </p:txBody>
      </p:sp>
    </p:spTree>
    <p:extLst>
      <p:ext uri="{BB962C8B-B14F-4D97-AF65-F5344CB8AC3E}">
        <p14:creationId xmlns:p14="http://schemas.microsoft.com/office/powerpoint/2010/main" val="1054234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9717250_TF16411192" id="{4D9D5C13-2A9D-4055-88F0-832D1728B988}" vid="{8519E839-3DD7-41A1-871C-BC51DD6D3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do roteiro do produto</Template>
  <TotalTime>0</TotalTime>
  <Words>772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Trebuchet MS</vt:lpstr>
      <vt:lpstr>Tema do Office</vt:lpstr>
      <vt:lpstr>Conceitos básicos sobre Spring e JPA</vt:lpstr>
      <vt:lpstr>Apresentação</vt:lpstr>
      <vt:lpstr>Proposta do Projeto</vt:lpstr>
      <vt:lpstr>Tecnologias - Sopa de Letrinhas</vt:lpstr>
      <vt:lpstr>Ferramentas</vt:lpstr>
      <vt:lpstr>Ferramentas</vt:lpstr>
      <vt:lpstr>Primeiros Passos</vt:lpstr>
      <vt:lpstr>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2019-02-06T00:18:55Z</dcterms:created>
  <dcterms:modified xsi:type="dcterms:W3CDTF">2019-02-14T23:29:06Z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