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6" r:id="rId6"/>
    <p:sldId id="279" r:id="rId7"/>
    <p:sldId id="280" r:id="rId8"/>
    <p:sldId id="281" r:id="rId9"/>
    <p:sldId id="282" r:id="rId10"/>
    <p:sldId id="283" r:id="rId11"/>
    <p:sldId id="295" r:id="rId12"/>
    <p:sldId id="284" r:id="rId13"/>
    <p:sldId id="296" r:id="rId14"/>
    <p:sldId id="285" r:id="rId15"/>
    <p:sldId id="294" r:id="rId16"/>
    <p:sldId id="293" r:id="rId17"/>
    <p:sldId id="287" r:id="rId18"/>
    <p:sldId id="288" r:id="rId19"/>
    <p:sldId id="289" r:id="rId20"/>
    <p:sldId id="290" r:id="rId21"/>
    <p:sldId id="291" r:id="rId22"/>
    <p:sldId id="292" r:id="rId23"/>
    <p:sldId id="286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42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800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530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998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85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30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91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898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907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774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65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9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2091-D384-45CF-9E2A-9C8DD433CB74}" type="datetimeFigureOut">
              <a:rPr lang="en-NZ" smtClean="0"/>
              <a:t>20/04/2017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290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ppog_penguin" TargetMode="External"/><Relationship Id="rId2" Type="http://schemas.openxmlformats.org/officeDocument/2006/relationships/hyperlink" Target="https://github.com/itowlson/typed-darknes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ivan@hestia.cc" TargetMode="External"/><Relationship Id="rId5" Type="http://schemas.openxmlformats.org/officeDocument/2006/relationships/hyperlink" Target="mailto:itowlson@microsoft.com" TargetMode="External"/><Relationship Id="rId4" Type="http://schemas.openxmlformats.org/officeDocument/2006/relationships/hyperlink" Target="http://hestia.typepad.com/flatland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hkenas/coffeescript/wiki/list-of-languages-that-compile-to-j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/>
              <a:t>Moulded by the darkness:</a:t>
            </a:r>
            <a:br>
              <a:rPr lang="en-NZ" sz="4000" dirty="0"/>
            </a:br>
            <a:r>
              <a:rPr lang="en-NZ" sz="4000" dirty="0"/>
              <a:t>Grokking the </a:t>
            </a:r>
            <a:r>
              <a:rPr lang="en-NZ" sz="4000" dirty="0" err="1"/>
              <a:t>TypeScript</a:t>
            </a:r>
            <a:r>
              <a:rPr lang="en-NZ" sz="4000" dirty="0"/>
              <a:t> type system</a:t>
            </a:r>
            <a:endParaRPr lang="en-NZ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/>
              <a:t>Ivan </a:t>
            </a:r>
            <a:r>
              <a:rPr lang="en-NZ" sz="2800" b="1" dirty="0" err="1"/>
              <a:t>Towlson</a:t>
            </a:r>
            <a:endParaRPr lang="en-NZ" sz="2800" b="1" dirty="0"/>
          </a:p>
          <a:p>
            <a:r>
              <a:rPr lang="en-NZ" sz="2800" b="1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95616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 err="1"/>
              <a:t>TypeScript</a:t>
            </a:r>
            <a:br>
              <a:rPr lang="en-NZ" sz="4000" b="1" dirty="0"/>
            </a:br>
            <a:r>
              <a:rPr lang="en-NZ" sz="4000" dirty="0"/>
              <a:t>The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  <a:br>
              <a:rPr lang="en-NZ" sz="4000" dirty="0"/>
            </a:br>
            <a:r>
              <a:rPr lang="en-NZ" sz="4000" dirty="0"/>
              <a:t>…with benefits</a:t>
            </a:r>
          </a:p>
        </p:txBody>
      </p:sp>
    </p:spTree>
    <p:extLst>
      <p:ext uri="{BB962C8B-B14F-4D97-AF65-F5344CB8AC3E}">
        <p14:creationId xmlns:p14="http://schemas.microsoft.com/office/powerpoint/2010/main" val="37157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030637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437112"/>
            <a:ext cx="7772400" cy="2090663"/>
          </a:xfrm>
        </p:spPr>
        <p:txBody>
          <a:bodyPr anchor="t" anchorCtr="0">
            <a:normAutofit/>
          </a:bodyPr>
          <a:lstStyle/>
          <a:p>
            <a:pPr algn="l"/>
            <a:r>
              <a:rPr lang="en-GB" sz="4000" b="1" dirty="0">
                <a:solidFill>
                  <a:schemeClr val="bg1"/>
                </a:solidFill>
              </a:rPr>
              <a:t>Oh, you think darkness is your ally. But you merely adopted the dark;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I was born in it, moulded by it.</a:t>
            </a:r>
            <a:endParaRPr lang="en-NZ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6407750"/>
            <a:ext cx="69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Image: http://collider.com/tom-hardy-the-dark-knight-rises-interview/</a:t>
            </a:r>
          </a:p>
        </p:txBody>
      </p:sp>
    </p:spTree>
    <p:extLst>
      <p:ext uri="{BB962C8B-B14F-4D97-AF65-F5344CB8AC3E}">
        <p14:creationId xmlns:p14="http://schemas.microsoft.com/office/powerpoint/2010/main" val="10599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What do we talk about</a:t>
            </a:r>
            <a:br>
              <a:rPr lang="en-NZ" sz="4000" b="1" dirty="0"/>
            </a:br>
            <a:r>
              <a:rPr lang="en-NZ" sz="4000" b="1" dirty="0"/>
              <a:t>when we talk about types?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27398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Simple type safety</a:t>
            </a:r>
            <a:br>
              <a:rPr lang="en-NZ" sz="4000" b="1" dirty="0"/>
            </a:br>
            <a:r>
              <a:rPr lang="en-NZ" sz="4000" dirty="0"/>
              <a:t>And how to defeat it</a:t>
            </a:r>
          </a:p>
        </p:txBody>
      </p:sp>
    </p:spTree>
    <p:extLst>
      <p:ext uri="{BB962C8B-B14F-4D97-AF65-F5344CB8AC3E}">
        <p14:creationId xmlns:p14="http://schemas.microsoft.com/office/powerpoint/2010/main" val="50367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Tuples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201663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Object types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159071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Interface types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1240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Class types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365603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Function types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6555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Intersection and union types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283418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21753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Intersection and union types</a:t>
            </a:r>
            <a:endParaRPr lang="en-NZ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660847" y="3470177"/>
            <a:ext cx="3822305" cy="2335087"/>
            <a:chOff x="2195736" y="3614193"/>
            <a:chExt cx="3822305" cy="2335087"/>
          </a:xfrm>
        </p:grpSpPr>
        <p:sp>
          <p:nvSpPr>
            <p:cNvPr id="3" name="Oval 2"/>
            <p:cNvSpPr/>
            <p:nvPr/>
          </p:nvSpPr>
          <p:spPr>
            <a:xfrm>
              <a:off x="2195736" y="3645024"/>
              <a:ext cx="2304256" cy="2304256"/>
            </a:xfrm>
            <a:prstGeom prst="ellipse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  <a:alpha val="6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</a:gradFill>
            <a:ln>
              <a:solidFill>
                <a:schemeClr val="accent2">
                  <a:shade val="95000"/>
                  <a:satMod val="10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713785" y="3614193"/>
              <a:ext cx="2304256" cy="2304256"/>
            </a:xfrm>
            <a:prstGeom prst="ellipse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  <a:alpha val="4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81743" y="439147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Swimmer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0232" y="439147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err="1"/>
              <a:t>Waddler</a:t>
            </a:r>
            <a:endParaRPr lang="en-NZ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60847" y="5949280"/>
            <a:ext cx="382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/>
              <a:t>Swimmer &amp; </a:t>
            </a:r>
            <a:r>
              <a:rPr lang="en-NZ" sz="2400" b="1" dirty="0" err="1"/>
              <a:t>Waddler</a:t>
            </a:r>
            <a:endParaRPr lang="en-NZ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60847" y="4468470"/>
            <a:ext cx="15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swim()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5104" y="4436557"/>
            <a:ext cx="15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waddle()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62902" y="4451973"/>
            <a:ext cx="15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eat()</a:t>
            </a:r>
          </a:p>
        </p:txBody>
      </p:sp>
      <p:sp>
        <p:nvSpPr>
          <p:cNvPr id="12" name="Arrow: Up 11"/>
          <p:cNvSpPr/>
          <p:nvPr/>
        </p:nvSpPr>
        <p:spPr>
          <a:xfrm>
            <a:off x="4463987" y="5702425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443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Intersection and union types</a:t>
            </a:r>
            <a:endParaRPr lang="en-NZ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660847" y="3470177"/>
            <a:ext cx="3822305" cy="2335087"/>
            <a:chOff x="2195736" y="3614193"/>
            <a:chExt cx="3822305" cy="2335087"/>
          </a:xfrm>
        </p:grpSpPr>
        <p:sp>
          <p:nvSpPr>
            <p:cNvPr id="3" name="Oval 2"/>
            <p:cNvSpPr/>
            <p:nvPr/>
          </p:nvSpPr>
          <p:spPr>
            <a:xfrm>
              <a:off x="2195736" y="3645024"/>
              <a:ext cx="2304256" cy="2304256"/>
            </a:xfrm>
            <a:prstGeom prst="ellipse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  <a:alpha val="6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</a:gradFill>
            <a:ln>
              <a:solidFill>
                <a:schemeClr val="accent2">
                  <a:shade val="95000"/>
                  <a:satMod val="10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713785" y="3614193"/>
              <a:ext cx="2304256" cy="2304256"/>
            </a:xfrm>
            <a:prstGeom prst="ellipse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  <a:alpha val="4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81743" y="439147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Swimmer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0232" y="439147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err="1"/>
              <a:t>Waddler</a:t>
            </a:r>
            <a:endParaRPr lang="en-NZ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60847" y="5949280"/>
            <a:ext cx="382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 dirty="0"/>
              <a:t>Swimmer | </a:t>
            </a:r>
            <a:r>
              <a:rPr lang="en-NZ" sz="2400" b="1" dirty="0" err="1"/>
              <a:t>Waddler</a:t>
            </a:r>
            <a:endParaRPr lang="en-NZ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60847" y="4468470"/>
            <a:ext cx="15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swim()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5104" y="4436557"/>
            <a:ext cx="15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waddle()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62902" y="4451973"/>
            <a:ext cx="15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eat()</a:t>
            </a:r>
          </a:p>
        </p:txBody>
      </p:sp>
      <p:sp>
        <p:nvSpPr>
          <p:cNvPr id="12" name="Arrow: Up 11"/>
          <p:cNvSpPr/>
          <p:nvPr/>
        </p:nvSpPr>
        <p:spPr>
          <a:xfrm>
            <a:off x="4463987" y="5702425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Arrow: Up 12"/>
          <p:cNvSpPr/>
          <p:nvPr/>
        </p:nvSpPr>
        <p:spPr>
          <a:xfrm>
            <a:off x="5223012" y="5702425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Arrow: Up 13"/>
          <p:cNvSpPr/>
          <p:nvPr/>
        </p:nvSpPr>
        <p:spPr>
          <a:xfrm>
            <a:off x="3748630" y="5702425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34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Index types and type mapping</a:t>
            </a:r>
            <a:br>
              <a:rPr lang="en-NZ" sz="4000" b="1" dirty="0"/>
            </a:br>
            <a:r>
              <a:rPr lang="en-NZ" sz="4000" dirty="0"/>
              <a:t>Reflection made </a:t>
            </a:r>
            <a:r>
              <a:rPr lang="en-NZ" sz="4000" dirty="0" err="1"/>
              <a:t>safeish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104764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Types as shapes</a:t>
            </a:r>
            <a:br>
              <a:rPr lang="en-NZ" sz="4000" b="1" dirty="0"/>
            </a:br>
            <a:r>
              <a:rPr lang="en-NZ" sz="4000" dirty="0"/>
              <a:t>Structural subtyping</a:t>
            </a:r>
          </a:p>
        </p:txBody>
      </p:sp>
    </p:spTree>
    <p:extLst>
      <p:ext uri="{BB962C8B-B14F-4D97-AF65-F5344CB8AC3E}">
        <p14:creationId xmlns:p14="http://schemas.microsoft.com/office/powerpoint/2010/main" val="99040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/>
              <a:t>Thanks!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/>
              <a:t>Ivan </a:t>
            </a:r>
            <a:r>
              <a:rPr lang="en-NZ" sz="2800" b="1" dirty="0" err="1"/>
              <a:t>Towlson</a:t>
            </a:r>
            <a:endParaRPr lang="en-NZ" sz="2800" b="1" dirty="0"/>
          </a:p>
          <a:p>
            <a:r>
              <a:rPr lang="en-NZ" sz="2800" b="1" dirty="0"/>
              <a:t>Microsoft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7944" y="5746030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>
                <a:hlinkClick r:id="rId2"/>
              </a:rPr>
              <a:t>https://github.com/itowlson/typed-darkness</a:t>
            </a:r>
            <a:endParaRPr lang="en-NZ" dirty="0"/>
          </a:p>
          <a:p>
            <a:pPr algn="r"/>
            <a:r>
              <a:rPr lang="en-NZ" dirty="0">
                <a:hlinkClick r:id="rId3"/>
              </a:rPr>
              <a:t>http://twitter.com/ppog_penguin</a:t>
            </a:r>
            <a:endParaRPr lang="en-NZ" dirty="0"/>
          </a:p>
          <a:p>
            <a:pPr algn="r"/>
            <a:r>
              <a:rPr lang="en-NZ" dirty="0">
                <a:hlinkClick r:id="rId4"/>
              </a:rPr>
              <a:t>http://hestia.typepad.com/flatlander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02128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hlinkClick r:id="rId5"/>
              </a:rPr>
              <a:t>itowlson@microsoft.com</a:t>
            </a:r>
            <a:endParaRPr lang="en-NZ" dirty="0"/>
          </a:p>
          <a:p>
            <a:r>
              <a:rPr lang="en-NZ" dirty="0">
                <a:hlinkClick r:id="rId6"/>
              </a:rPr>
              <a:t>ivan@hestia.cc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474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21495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450703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universally hated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666" y="4077072"/>
            <a:ext cx="5225033" cy="2160240"/>
            <a:chOff x="228666" y="4077072"/>
            <a:chExt cx="5225033" cy="2160240"/>
          </a:xfrm>
        </p:grpSpPr>
        <p:sp>
          <p:nvSpPr>
            <p:cNvPr id="6" name="Rectangle 5"/>
            <p:cNvSpPr/>
            <p:nvPr/>
          </p:nvSpPr>
          <p:spPr>
            <a:xfrm>
              <a:off x="228666" y="4077072"/>
              <a:ext cx="5225033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060" y="4191188"/>
              <a:ext cx="4676775" cy="184785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051720" y="4221088"/>
              <a:ext cx="3062509" cy="46194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5383" y="5642227"/>
              <a:ext cx="672282" cy="46194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59408" y="4437112"/>
            <a:ext cx="5255926" cy="2160240"/>
            <a:chOff x="3659408" y="4437112"/>
            <a:chExt cx="5255926" cy="2160240"/>
          </a:xfrm>
        </p:grpSpPr>
        <p:sp>
          <p:nvSpPr>
            <p:cNvPr id="5" name="Rectangle 4"/>
            <p:cNvSpPr/>
            <p:nvPr/>
          </p:nvSpPr>
          <p:spPr>
            <a:xfrm>
              <a:off x="3659408" y="4437112"/>
              <a:ext cx="5255926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1416" y="4543028"/>
              <a:ext cx="5153025" cy="192405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482463" y="4543028"/>
              <a:ext cx="2473914" cy="46194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06125" y="5964167"/>
              <a:ext cx="672282" cy="46194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32040" y="5838363"/>
            <a:ext cx="4032448" cy="830997"/>
            <a:chOff x="4932040" y="5838363"/>
            <a:chExt cx="4032448" cy="830997"/>
          </a:xfrm>
        </p:grpSpPr>
        <p:sp>
          <p:nvSpPr>
            <p:cNvPr id="18" name="Arrow: Left 17"/>
            <p:cNvSpPr/>
            <p:nvPr/>
          </p:nvSpPr>
          <p:spPr>
            <a:xfrm>
              <a:off x="4932040" y="6084004"/>
              <a:ext cx="368234" cy="321940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26688" y="5838363"/>
              <a:ext cx="3537800" cy="8309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NZ" sz="2400" b="1" dirty="0">
                  <a:solidFill>
                    <a:schemeClr val="accent2"/>
                  </a:solidFill>
                </a:rPr>
                <a:t>Includes the appendix about the bad parts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5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assembly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8863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967087"/>
            <a:ext cx="7772400" cy="1470025"/>
          </a:xfrm>
        </p:spPr>
        <p:txBody>
          <a:bodyPr/>
          <a:lstStyle/>
          <a:p>
            <a:endParaRPr lang="en-NZ"/>
          </a:p>
        </p:txBody>
      </p:sp>
      <p:sp>
        <p:nvSpPr>
          <p:cNvPr id="5" name="Rectangle: Rounded Corners 4"/>
          <p:cNvSpPr/>
          <p:nvPr/>
        </p:nvSpPr>
        <p:spPr>
          <a:xfrm>
            <a:off x="685800" y="2897510"/>
            <a:ext cx="7772400" cy="9361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b="1" dirty="0"/>
              <a:t>JavaScript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85800" y="4437112"/>
            <a:ext cx="2374032" cy="9361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b="1" dirty="0"/>
              <a:t>Browser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384984" y="4437112"/>
            <a:ext cx="2374032" cy="9361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b="1" dirty="0"/>
              <a:t>Node.js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084168" y="4437112"/>
            <a:ext cx="2374032" cy="9361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b="1" dirty="0"/>
              <a:t>etc.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5800" y="1357908"/>
            <a:ext cx="3022104" cy="1476164"/>
            <a:chOff x="685800" y="1357908"/>
            <a:chExt cx="3022104" cy="147616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 err="1"/>
                <a:t>CoffeeScript</a:t>
              </a:r>
              <a:endParaRPr lang="en-NZ" sz="4000" b="1" dirty="0"/>
            </a:p>
          </p:txBody>
        </p:sp>
        <p:sp>
          <p:nvSpPr>
            <p:cNvPr id="10" name="Arrow: Down 9"/>
            <p:cNvSpPr/>
            <p:nvPr/>
          </p:nvSpPr>
          <p:spPr>
            <a:xfrm>
              <a:off x="1980828" y="2357450"/>
              <a:ext cx="432048" cy="4766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51920" y="1357908"/>
            <a:ext cx="3022104" cy="1476164"/>
            <a:chOff x="685800" y="1357908"/>
            <a:chExt cx="3022104" cy="1476164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 err="1"/>
                <a:t>PureScript</a:t>
              </a:r>
              <a:endParaRPr lang="en-NZ" sz="4000" b="1" dirty="0"/>
            </a:p>
          </p:txBody>
        </p:sp>
        <p:sp>
          <p:nvSpPr>
            <p:cNvPr id="14" name="Arrow: Down 13"/>
            <p:cNvSpPr/>
            <p:nvPr/>
          </p:nvSpPr>
          <p:spPr>
            <a:xfrm>
              <a:off x="1980828" y="2357450"/>
              <a:ext cx="432048" cy="4766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87624" y="1015870"/>
            <a:ext cx="3022104" cy="1818200"/>
            <a:chOff x="685800" y="1357908"/>
            <a:chExt cx="3022104" cy="1818200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Java GWT</a:t>
              </a:r>
            </a:p>
          </p:txBody>
        </p:sp>
        <p:sp>
          <p:nvSpPr>
            <p:cNvPr id="21" name="Arrow: Down 20"/>
            <p:cNvSpPr/>
            <p:nvPr/>
          </p:nvSpPr>
          <p:spPr>
            <a:xfrm>
              <a:off x="1980828" y="2357449"/>
              <a:ext cx="432048" cy="8186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53744" y="1015870"/>
            <a:ext cx="3022104" cy="1818202"/>
            <a:chOff x="685800" y="1357908"/>
            <a:chExt cx="3022104" cy="1818202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Scala.js	</a:t>
              </a:r>
            </a:p>
          </p:txBody>
        </p:sp>
        <p:sp>
          <p:nvSpPr>
            <p:cNvPr id="24" name="Arrow: Down 23"/>
            <p:cNvSpPr/>
            <p:nvPr/>
          </p:nvSpPr>
          <p:spPr>
            <a:xfrm>
              <a:off x="1980828" y="2357450"/>
              <a:ext cx="432048" cy="8186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28242" y="682353"/>
            <a:ext cx="3022104" cy="2151718"/>
            <a:chOff x="685800" y="1357908"/>
            <a:chExt cx="3022104" cy="2151718"/>
          </a:xfrm>
        </p:grpSpPr>
        <p:sp>
          <p:nvSpPr>
            <p:cNvPr id="26" name="Rectangle: Rounded Corners 25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Script#</a:t>
              </a:r>
            </a:p>
          </p:txBody>
        </p:sp>
        <p:sp>
          <p:nvSpPr>
            <p:cNvPr id="27" name="Arrow: Down 26"/>
            <p:cNvSpPr/>
            <p:nvPr/>
          </p:nvSpPr>
          <p:spPr>
            <a:xfrm>
              <a:off x="1980828" y="2357449"/>
              <a:ext cx="432048" cy="11521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94362" y="683264"/>
            <a:ext cx="3022104" cy="2150808"/>
            <a:chOff x="685800" y="1357908"/>
            <a:chExt cx="3022104" cy="2150808"/>
          </a:xfrm>
        </p:grpSpPr>
        <p:sp>
          <p:nvSpPr>
            <p:cNvPr id="29" name="Rectangle: Rounded Corners 28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Fable</a:t>
              </a:r>
            </a:p>
          </p:txBody>
        </p:sp>
        <p:sp>
          <p:nvSpPr>
            <p:cNvPr id="30" name="Arrow: Down 29"/>
            <p:cNvSpPr/>
            <p:nvPr/>
          </p:nvSpPr>
          <p:spPr>
            <a:xfrm>
              <a:off x="1980828" y="2357450"/>
              <a:ext cx="432048" cy="11512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68201" y="421804"/>
            <a:ext cx="3022104" cy="2412268"/>
            <a:chOff x="685800" y="1357908"/>
            <a:chExt cx="3022104" cy="2412268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 err="1"/>
                <a:t>ClojureScript</a:t>
              </a:r>
              <a:endParaRPr lang="en-NZ" sz="4000" b="1" dirty="0"/>
            </a:p>
          </p:txBody>
        </p:sp>
        <p:sp>
          <p:nvSpPr>
            <p:cNvPr id="33" name="Arrow: Down 32"/>
            <p:cNvSpPr/>
            <p:nvPr/>
          </p:nvSpPr>
          <p:spPr>
            <a:xfrm>
              <a:off x="1980828" y="2357450"/>
              <a:ext cx="432048" cy="14127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34980" y="421804"/>
            <a:ext cx="3022104" cy="2412268"/>
            <a:chOff x="685800" y="1357908"/>
            <a:chExt cx="3022104" cy="2412268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685800" y="1357908"/>
              <a:ext cx="3022104" cy="9361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4000" b="1" dirty="0"/>
                <a:t>php.js</a:t>
              </a:r>
            </a:p>
          </p:txBody>
        </p:sp>
        <p:sp>
          <p:nvSpPr>
            <p:cNvPr id="36" name="Arrow: Down 35"/>
            <p:cNvSpPr/>
            <p:nvPr/>
          </p:nvSpPr>
          <p:spPr>
            <a:xfrm>
              <a:off x="1980828" y="2357450"/>
              <a:ext cx="432048" cy="14127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706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33" y="-27384"/>
            <a:ext cx="2597311" cy="6844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51711"/>
            <a:ext cx="9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linkClick r:id="rId3"/>
              </a:rPr>
              <a:t>https://github.com/jashkenas/coffeescript/wiki/list-of-languages-that-compile-to-js</a:t>
            </a:r>
            <a:endParaRPr lang="en-NZ" sz="1200" dirty="0"/>
          </a:p>
          <a:p>
            <a:r>
              <a:rPr lang="en-NZ" sz="1200" dirty="0"/>
              <a:t>Screenshot at 30%</a:t>
            </a:r>
          </a:p>
        </p:txBody>
      </p:sp>
      <p:sp>
        <p:nvSpPr>
          <p:cNvPr id="7" name="Arrow: Up-Down 6"/>
          <p:cNvSpPr/>
          <p:nvPr/>
        </p:nvSpPr>
        <p:spPr>
          <a:xfrm>
            <a:off x="6156176" y="980728"/>
            <a:ext cx="288032" cy="5832648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796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 anchor="t" anchorCtr="0">
            <a:normAutofit/>
          </a:bodyPr>
          <a:lstStyle/>
          <a:p>
            <a:r>
              <a:rPr lang="en-NZ" sz="4000" b="1" dirty="0"/>
              <a:t>JavaScript</a:t>
            </a:r>
            <a:br>
              <a:rPr lang="en-NZ" sz="4000" b="1" dirty="0"/>
            </a:br>
            <a:r>
              <a:rPr lang="en-NZ" sz="4000" dirty="0"/>
              <a:t>The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22637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 anchor="t" anchorCtr="0">
            <a:normAutofit/>
          </a:bodyPr>
          <a:lstStyle/>
          <a:p>
            <a:r>
              <a:rPr lang="en-NZ" sz="4000" b="1" dirty="0" err="1"/>
              <a:t>TypeScript</a:t>
            </a:r>
            <a:br>
              <a:rPr lang="en-NZ" sz="4000" b="1" dirty="0"/>
            </a:br>
            <a:r>
              <a:rPr lang="en-NZ" sz="4000" dirty="0"/>
              <a:t>The language</a:t>
            </a:r>
            <a:br>
              <a:rPr lang="en-NZ" sz="4000" dirty="0"/>
            </a:br>
            <a:r>
              <a:rPr lang="en-NZ" sz="4000" dirty="0"/>
              <a:t>for the universal runtime</a:t>
            </a:r>
          </a:p>
        </p:txBody>
      </p:sp>
    </p:spTree>
    <p:extLst>
      <p:ext uri="{BB962C8B-B14F-4D97-AF65-F5344CB8AC3E}">
        <p14:creationId xmlns:p14="http://schemas.microsoft.com/office/powerpoint/2010/main" val="217388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187</Words>
  <Application>Microsoft Office PowerPoint</Application>
  <PresentationFormat>On-screen Show (4:3)</PresentationFormat>
  <Paragraphs>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Moulded by the darkness: Grokking the TypeScript type system</vt:lpstr>
      <vt:lpstr>JavaScript The universal runtime</vt:lpstr>
      <vt:lpstr>JavaScript The language for the universal runtime</vt:lpstr>
      <vt:lpstr>JavaScript The universally hated language for the universal runtime</vt:lpstr>
      <vt:lpstr>JavaScript The assembly language for the universal runtime</vt:lpstr>
      <vt:lpstr>PowerPoint Presentation</vt:lpstr>
      <vt:lpstr>PowerPoint Presentation</vt:lpstr>
      <vt:lpstr>JavaScript The language for the universal runtime</vt:lpstr>
      <vt:lpstr>TypeScript The language for the universal runtime</vt:lpstr>
      <vt:lpstr>TypeScript The language for the universal runtime …with benefits</vt:lpstr>
      <vt:lpstr>Oh, you think darkness is your ally. But you merely adopted the dark; I was born in it, moulded by it.</vt:lpstr>
      <vt:lpstr>What do we talk about when we talk about types?</vt:lpstr>
      <vt:lpstr>Simple type safety And how to defeat it</vt:lpstr>
      <vt:lpstr>Tuples</vt:lpstr>
      <vt:lpstr>Object types</vt:lpstr>
      <vt:lpstr>Interface types</vt:lpstr>
      <vt:lpstr>Class types</vt:lpstr>
      <vt:lpstr>Function types</vt:lpstr>
      <vt:lpstr>Intersection and union types</vt:lpstr>
      <vt:lpstr>Intersection and union types</vt:lpstr>
      <vt:lpstr>Intersection and union types</vt:lpstr>
      <vt:lpstr>Index types and type mapping Reflection made safeish</vt:lpstr>
      <vt:lpstr>Types as shapes Structural subtyping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C#</dc:title>
  <dc:creator>Ivan Towlson</dc:creator>
  <cp:lastModifiedBy>Ivan Towlson</cp:lastModifiedBy>
  <cp:revision>34</cp:revision>
  <dcterms:created xsi:type="dcterms:W3CDTF">2014-04-13T23:40:58Z</dcterms:created>
  <dcterms:modified xsi:type="dcterms:W3CDTF">2017-04-21T20:34:43Z</dcterms:modified>
</cp:coreProperties>
</file>