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liker" charset="1" panose="00000500000000000000"/>
      <p:regular r:id="rId14"/>
    </p:embeddedFont>
    <p:embeddedFont>
      <p:font typeface="More Sugar" charset="1" panose="00000000000000000000"/>
      <p:regular r:id="rId15"/>
    </p:embeddedFont>
    <p:embeddedFont>
      <p:font typeface="Gotham" charset="1" panose="00000000000000000000"/>
      <p:regular r:id="rId16"/>
    </p:embeddedFont>
    <p:embeddedFont>
      <p:font typeface="Gotham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53.png" Type="http://schemas.openxmlformats.org/officeDocument/2006/relationships/image"/><Relationship Id="rId13" Target="../media/image54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AC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197" y="-913275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0388" y="-167210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3268" y="-2033838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7" y="0"/>
                </a:lnTo>
                <a:lnTo>
                  <a:pt x="8505167" y="4246226"/>
                </a:lnTo>
                <a:lnTo>
                  <a:pt x="0" y="4246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90868" y="89275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9" y="0"/>
                </a:lnTo>
                <a:lnTo>
                  <a:pt x="7959199" y="3912562"/>
                </a:lnTo>
                <a:lnTo>
                  <a:pt x="0" y="391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28804" y="-20338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70111" y="7200900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6" y="0"/>
                </a:lnTo>
                <a:lnTo>
                  <a:pt x="4402816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75305" y="768123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750649" y="720090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33268" y="7200900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7" y="0"/>
                </a:lnTo>
                <a:lnTo>
                  <a:pt x="8505167" y="4246227"/>
                </a:lnTo>
                <a:lnTo>
                  <a:pt x="0" y="42462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753194" y="5988935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9" y="0"/>
                </a:lnTo>
                <a:lnTo>
                  <a:pt x="7959199" y="3912562"/>
                </a:lnTo>
                <a:lnTo>
                  <a:pt x="0" y="391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87575" y="4024472"/>
            <a:ext cx="85128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Gliker"/>
              </a:rPr>
              <a:t>Nuvem Privada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68782" y="3105217"/>
            <a:ext cx="9584412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More Sugar"/>
              </a:rPr>
              <a:t>tema: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7575" y="5727951"/>
            <a:ext cx="8512850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More Sugar"/>
              </a:rPr>
              <a:t>Grupo:SCCP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AC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950640" y="87350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694" y="433151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67638" y="1983750"/>
            <a:ext cx="14552724" cy="7080570"/>
            <a:chOff x="0" y="0"/>
            <a:chExt cx="3897234" cy="18961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7233" cy="1896183"/>
            </a:xfrm>
            <a:custGeom>
              <a:avLst/>
              <a:gdLst/>
              <a:ahLst/>
              <a:cxnLst/>
              <a:rect r="r" b="b" t="t" l="l"/>
              <a:pathLst>
                <a:path h="1896183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896183"/>
                  </a:lnTo>
                  <a:lnTo>
                    <a:pt x="0" y="189618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97234" cy="193428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539373" y="7924092"/>
            <a:ext cx="6370046" cy="3582537"/>
          </a:xfrm>
          <a:custGeom>
            <a:avLst/>
            <a:gdLst/>
            <a:ahLst/>
            <a:cxnLst/>
            <a:rect r="r" b="b" t="t" l="l"/>
            <a:pathLst>
              <a:path h="3582537" w="6370046">
                <a:moveTo>
                  <a:pt x="0" y="0"/>
                </a:moveTo>
                <a:lnTo>
                  <a:pt x="6370046" y="0"/>
                </a:lnTo>
                <a:lnTo>
                  <a:pt x="6370046" y="3582537"/>
                </a:lnTo>
                <a:lnTo>
                  <a:pt x="0" y="35825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20362" y="552403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8111663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1" y="0"/>
                </a:lnTo>
                <a:lnTo>
                  <a:pt x="5419751" y="3050979"/>
                </a:lnTo>
                <a:lnTo>
                  <a:pt x="0" y="30509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27639" y="3171363"/>
            <a:ext cx="13907135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otham"/>
              </a:rPr>
              <a:t>Uma nuvem privada é um ambiente de computação em nuvem dedicado a uma única organização. Qualquer infraestrutura de nuvem tem recursos de computação subjacentes, como CPU e armazenamento, que você provisiona sob demanda por meio de um portal de autoatendimento. Em uma nuvem privada, todos os recursos estão isolados e sob o controle de uma organização. Assim, a nuvem privada também é chamada de nuvem interna ou corporativa.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1457" y="2039975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O QUE É UMA NUVEM PRIVADA?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DA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70327" y="1393297"/>
            <a:ext cx="13705010" cy="6180415"/>
            <a:chOff x="0" y="0"/>
            <a:chExt cx="3670215" cy="1655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0215" cy="1655121"/>
            </a:xfrm>
            <a:custGeom>
              <a:avLst/>
              <a:gdLst/>
              <a:ahLst/>
              <a:cxnLst/>
              <a:rect r="r" b="b" t="t" l="l"/>
              <a:pathLst>
                <a:path h="1655121" w="3670215">
                  <a:moveTo>
                    <a:pt x="0" y="0"/>
                  </a:moveTo>
                  <a:lnTo>
                    <a:pt x="3670215" y="0"/>
                  </a:lnTo>
                  <a:lnTo>
                    <a:pt x="3670215" y="1655121"/>
                  </a:lnTo>
                  <a:lnTo>
                    <a:pt x="0" y="1655121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0215" cy="1693221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8611" y="6182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725" y="706490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84433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3328777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42372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87071" y="2362452"/>
            <a:ext cx="11165469" cy="708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1"/>
              </a:lnSpc>
            </a:pPr>
            <a:r>
              <a:rPr lang="en-US" sz="4165">
                <a:solidFill>
                  <a:srgbClr val="000000"/>
                </a:solidFill>
                <a:latin typeface="Gliker"/>
              </a:rPr>
              <a:t>VANTAGENS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10619112">
            <a:off x="-2626060" y="-664103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77789" y="-167614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70327" y="3303675"/>
            <a:ext cx="13643906" cy="305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6"/>
              </a:lnSpc>
              <a:spcBef>
                <a:spcPct val="0"/>
              </a:spcBef>
            </a:pPr>
            <a:r>
              <a:rPr lang="en-US" sz="2911">
                <a:solidFill>
                  <a:srgbClr val="000000"/>
                </a:solidFill>
                <a:latin typeface="Gotham"/>
              </a:rPr>
              <a:t>A NUVEM PRIVADA PROPORCIONA MAIOR CONTROLE SOBRE AS CONFIGURAÇÕES, E SUA EXCLUSIVIDADE FORNECE SEGURANÇA EXTRA, EMBORA SEUS USUÁRIOS TAMBÉM SEJAM RESPONSÁVEIS PELA PROTEÇÃO DE SEUS AMBIENTES. POR OUTRO LADO, NA NUVEM PÚBLICA, TANTO OS USUÁRIOS QUANTO OS PROVEDORES COMPARTILHAM A RESPONSABILIDADE PELA SEGURANÇA.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70327" y="1978394"/>
            <a:ext cx="13779983" cy="5937182"/>
            <a:chOff x="0" y="0"/>
            <a:chExt cx="3690293" cy="1589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0293" cy="1589983"/>
            </a:xfrm>
            <a:custGeom>
              <a:avLst/>
              <a:gdLst/>
              <a:ahLst/>
              <a:cxnLst/>
              <a:rect r="r" b="b" t="t" l="l"/>
              <a:pathLst>
                <a:path h="1589983" w="3690293">
                  <a:moveTo>
                    <a:pt x="0" y="0"/>
                  </a:moveTo>
                  <a:lnTo>
                    <a:pt x="3690293" y="0"/>
                  </a:lnTo>
                  <a:lnTo>
                    <a:pt x="3690293" y="1589983"/>
                  </a:lnTo>
                  <a:lnTo>
                    <a:pt x="0" y="158998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0293" cy="162808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18789" y="7486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93628">
            <a:off x="-2184109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59340" y="2136889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COMO FUNCIONA?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318916">
            <a:off x="-1584433" y="-1493723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633121">
            <a:off x="-3449343" y="88287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2004">
            <a:off x="5121954" y="-285428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632132">
            <a:off x="12003698" y="-1028348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70327" y="2943339"/>
            <a:ext cx="13590970" cy="4706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4"/>
              </a:lnSpc>
            </a:pPr>
            <a:r>
              <a:rPr lang="en-US" sz="3353">
                <a:solidFill>
                  <a:srgbClr val="000000"/>
                </a:solidFill>
                <a:latin typeface="Gotham Bold"/>
              </a:rPr>
              <a:t>Virtualização:</a:t>
            </a:r>
          </a:p>
          <a:p>
            <a:pPr algn="ctr">
              <a:lnSpc>
                <a:spcPts val="4694"/>
              </a:lnSpc>
            </a:pPr>
            <a:r>
              <a:rPr lang="en-US" sz="3353">
                <a:solidFill>
                  <a:srgbClr val="000000"/>
                </a:solidFill>
                <a:latin typeface="Gotham"/>
              </a:rPr>
              <a:t>Virtualização é uma tecnologia que dispersa os recursos de TI de seu hardware físico subjacente. Os usuários podem criar máquinas virtuais ou unidades de software e interagir com elas do mesmo jeito que as máquinas físicas. O software de virtualização adota recursos de hardware como CPU, memória ou armazenamento e os desloca para as máquinas virtuais sob demanda.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950640" y="87350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694" y="3981672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694" y="433151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56332" y="1028700"/>
            <a:ext cx="14864030" cy="4220211"/>
            <a:chOff x="0" y="0"/>
            <a:chExt cx="3980602" cy="11301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80602" cy="1130177"/>
            </a:xfrm>
            <a:custGeom>
              <a:avLst/>
              <a:gdLst/>
              <a:ahLst/>
              <a:cxnLst/>
              <a:rect r="r" b="b" t="t" l="l"/>
              <a:pathLst>
                <a:path h="1130177" w="3980602">
                  <a:moveTo>
                    <a:pt x="0" y="0"/>
                  </a:moveTo>
                  <a:lnTo>
                    <a:pt x="3980602" y="0"/>
                  </a:lnTo>
                  <a:lnTo>
                    <a:pt x="3980602" y="1130177"/>
                  </a:lnTo>
                  <a:lnTo>
                    <a:pt x="0" y="113017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980602" cy="1168277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11096" y="4822499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011096" y="5172341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75456" y="7166470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5"/>
                </a:lnTo>
                <a:lnTo>
                  <a:pt x="0" y="4114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55705" y="8455650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1" y="0"/>
                </a:lnTo>
                <a:lnTo>
                  <a:pt x="5419751" y="3050979"/>
                </a:lnTo>
                <a:lnTo>
                  <a:pt x="0" y="30509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56332" y="5625156"/>
            <a:ext cx="14864030" cy="4110347"/>
            <a:chOff x="0" y="0"/>
            <a:chExt cx="3980602" cy="11007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80602" cy="1100755"/>
            </a:xfrm>
            <a:custGeom>
              <a:avLst/>
              <a:gdLst/>
              <a:ahLst/>
              <a:cxnLst/>
              <a:rect r="r" b="b" t="t" l="l"/>
              <a:pathLst>
                <a:path h="1100755" w="3980602">
                  <a:moveTo>
                    <a:pt x="0" y="0"/>
                  </a:moveTo>
                  <a:lnTo>
                    <a:pt x="3980602" y="0"/>
                  </a:lnTo>
                  <a:lnTo>
                    <a:pt x="3980602" y="1100755"/>
                  </a:lnTo>
                  <a:lnTo>
                    <a:pt x="0" y="1100755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80602" cy="1138855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31372" y="2078075"/>
            <a:ext cx="13713950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Os administradores necessitam de um software de gerenciamento para poder gerenciar a infraestrutura de TI centralmente como unidades de software. Eles utilizam esse software para acrescentar configurações consistentes nos servidores e ambientes de aplicações, garantir segurança e otimizar a alocação de recursos.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88598" y="1281150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SOFTWARE DE GERENCIAMENTO: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24232" y="6296336"/>
            <a:ext cx="13713950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A automação tem finalidade de acelerar tarefas extensas e propensas a erros quando executadas manualmente, como integrações e provisionamento de servidor. Organizações que desejam colocar um local de nuvem privada tem que propor recursos de automação ao ambiente de nuvem privada para fazer o gerenciamento de infraestrutura de nuvem mais eficiente.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81457" y="5528981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TECNOLOGIAS DE AUTOMAÇÃO: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4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197" y="-13962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09226" y="-1902412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11954" y="-2538745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6" y="0"/>
                </a:lnTo>
                <a:lnTo>
                  <a:pt x="8505166" y="4246227"/>
                </a:lnTo>
                <a:lnTo>
                  <a:pt x="0" y="42462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64401" y="6897880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8" y="0"/>
                </a:lnTo>
                <a:lnTo>
                  <a:pt x="7959198" y="3912561"/>
                </a:lnTo>
                <a:lnTo>
                  <a:pt x="0" y="3912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79594" y="4648537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6" y="0"/>
                </a:lnTo>
                <a:lnTo>
                  <a:pt x="4402816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27167" y="1453564"/>
            <a:ext cx="13841074" cy="7430077"/>
            <a:chOff x="0" y="0"/>
            <a:chExt cx="3706653" cy="19897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06653" cy="1989782"/>
            </a:xfrm>
            <a:custGeom>
              <a:avLst/>
              <a:gdLst/>
              <a:ahLst/>
              <a:cxnLst/>
              <a:rect r="r" b="b" t="t" l="l"/>
              <a:pathLst>
                <a:path h="1989782" w="3706653">
                  <a:moveTo>
                    <a:pt x="0" y="0"/>
                  </a:moveTo>
                  <a:lnTo>
                    <a:pt x="3706653" y="0"/>
                  </a:lnTo>
                  <a:lnTo>
                    <a:pt x="3706653" y="1989782"/>
                  </a:lnTo>
                  <a:lnTo>
                    <a:pt x="0" y="1989782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706653" cy="2027882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522395" y="1728201"/>
            <a:ext cx="845061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TIPOS DE NUVEM PRIVADA: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17206" y="3168142"/>
            <a:ext cx="11562388" cy="460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5"/>
              </a:lnSpc>
            </a:pPr>
            <a:r>
              <a:rPr lang="en-US" sz="4347">
                <a:solidFill>
                  <a:srgbClr val="000000"/>
                </a:solidFill>
                <a:latin typeface="Gotham Bold"/>
              </a:rPr>
              <a:t>Nuvem Privada on-premises:</a:t>
            </a:r>
          </a:p>
          <a:p>
            <a:pPr algn="ctr">
              <a:lnSpc>
                <a:spcPts val="6085"/>
              </a:lnSpc>
            </a:pPr>
            <a:r>
              <a:rPr lang="en-US" sz="4347">
                <a:solidFill>
                  <a:srgbClr val="000000"/>
                </a:solidFill>
                <a:latin typeface="Gotham"/>
              </a:rPr>
              <a:t>Uma nuvem privada on-premises é aquela que pode ser colocada em seus recursos em um datacenter interno. Você deve adquirir os recursos, mantê-los e atualizá-los, além de garantir a segurança.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9988409">
            <a:off x="-2482605" y="747098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166986">
            <a:off x="13859992" y="809669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275197" y="3655677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5" y="0"/>
                </a:lnTo>
                <a:lnTo>
                  <a:pt x="4402815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4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5180956" y="216714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694" y="4127752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6"/>
                </a:lnTo>
                <a:lnTo>
                  <a:pt x="0" y="2031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6624" y="4455339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67638" y="216714"/>
            <a:ext cx="14552724" cy="4597530"/>
            <a:chOff x="0" y="0"/>
            <a:chExt cx="3897234" cy="12312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97233" cy="1231223"/>
            </a:xfrm>
            <a:custGeom>
              <a:avLst/>
              <a:gdLst/>
              <a:ahLst/>
              <a:cxnLst/>
              <a:rect r="r" b="b" t="t" l="l"/>
              <a:pathLst>
                <a:path h="1231223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231223"/>
                  </a:lnTo>
                  <a:lnTo>
                    <a:pt x="0" y="123122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97234" cy="126932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523356" y="753215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5"/>
                </a:lnTo>
                <a:lnTo>
                  <a:pt x="0" y="4114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85824" y="4938069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85824" y="5376833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160982" y="8229587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2" y="0"/>
                </a:lnTo>
                <a:lnTo>
                  <a:pt x="5419752" y="3050978"/>
                </a:lnTo>
                <a:lnTo>
                  <a:pt x="0" y="30509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867638" y="4938069"/>
            <a:ext cx="14552724" cy="5158244"/>
            <a:chOff x="0" y="0"/>
            <a:chExt cx="3897234" cy="13813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97233" cy="1381383"/>
            </a:xfrm>
            <a:custGeom>
              <a:avLst/>
              <a:gdLst/>
              <a:ahLst/>
              <a:cxnLst/>
              <a:rect r="r" b="b" t="t" l="l"/>
              <a:pathLst>
                <a:path h="1381383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381383"/>
                  </a:lnTo>
                  <a:lnTo>
                    <a:pt x="0" y="138138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897234" cy="141948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224232" y="1003145"/>
            <a:ext cx="13713950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Uma nuvem privada gerenciada é um ambiente de local único absolutamente gerenciado por terceiros. Por exemplo, a infraestrutura de TI de sua organização pode ser adquirida e mantida por uma organização terceirizada no datacenter dela. Esse terceiro fornece manutenção, atualizações, suporte e gerenciamento remoto dos bens presentes na nuvem privada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81457" y="111271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NUVEM PRIVADA GERENCIADA: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70690" y="5615119"/>
            <a:ext cx="14021033" cy="448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Uma nuvem privada virtual é uma nuvem privada que pode ser implantada em uma infraestrutura de nuvem pública. É um ambiente seguro e isolado, no qual os usuários da nuvem privada podem realizar códigos, deixar sites, guardar dados e entre outras tarefas que exigem um datacenter tradicional. As nuvens privadas virtuais propõe a conveniência e a escalabilidade dos recursos da computação em nuvem pública com eficiência, além de controle e segurança maiores.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81457" y="4892645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NUVEM PRIVADA VIRTUAL: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5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81416" y="627688"/>
            <a:ext cx="9370556" cy="9031624"/>
          </a:xfrm>
          <a:custGeom>
            <a:avLst/>
            <a:gdLst/>
            <a:ahLst/>
            <a:cxnLst/>
            <a:rect r="r" b="b" t="t" l="l"/>
            <a:pathLst>
              <a:path h="9031624" w="9370556">
                <a:moveTo>
                  <a:pt x="0" y="0"/>
                </a:moveTo>
                <a:lnTo>
                  <a:pt x="9370556" y="0"/>
                </a:lnTo>
                <a:lnTo>
                  <a:pt x="9370556" y="9031624"/>
                </a:lnTo>
                <a:lnTo>
                  <a:pt x="0" y="9031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" t="-2053" r="0" b="-205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DAGEwndaWv4</dc:identifier>
  <dcterms:modified xsi:type="dcterms:W3CDTF">2011-08-01T06:04:30Z</dcterms:modified>
  <cp:revision>1</cp:revision>
  <dc:title>Multicolor Clouds Daily Class Agenda Template</dc:title>
</cp:coreProperties>
</file>