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3" r:id="rId5"/>
    <p:sldId id="260" r:id="rId6"/>
    <p:sldId id="265" r:id="rId7"/>
    <p:sldId id="268" r:id="rId8"/>
    <p:sldId id="273" r:id="rId9"/>
    <p:sldId id="266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4"/>
    <p:restoredTop sz="94362"/>
  </p:normalViewPr>
  <p:slideViewPr>
    <p:cSldViewPr snapToGrid="0">
      <p:cViewPr varScale="1">
        <p:scale>
          <a:sx n="129" d="100"/>
          <a:sy n="129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000" b="1" i="0" spc="200" baseline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7F101D02-D623-7384-3602-15A5125594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21747" b="21747"/>
          <a:stretch/>
        </p:blipFill>
        <p:spPr bwMode="auto">
          <a:xfrm>
            <a:off x="0" y="0"/>
            <a:ext cx="1219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9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Personalizado">
    <p:bg>
      <p:bgPr>
        <a:blipFill dpi="0" rotWithShape="1">
          <a:blip r:embed="rId2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15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32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011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26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5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4279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000" b="1" i="0" spc="200" baseline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179392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7F101D02-D623-7384-3602-15A5125594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21747" b="21747"/>
          <a:stretch/>
        </p:blipFill>
        <p:spPr bwMode="auto">
          <a:xfrm>
            <a:off x="0" y="0"/>
            <a:ext cx="1219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61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5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bg>
      <p:bgPr>
        <a:blipFill dpi="0" rotWithShape="1">
          <a:blip r:embed="rId2">
            <a:alphaModFix amt="74442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>
              <a:defRPr sz="4000"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solidFill>
            <a:srgbClr val="FFFFFF"/>
          </a:solidFill>
        </p:spPr>
        <p:txBody>
          <a:bodyPr lIns="360000" tIns="360000" rIns="360000" bIns="360000"/>
          <a:lstStyle>
            <a:lvl1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54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65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38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6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6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30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86B75A-687E-405C-8A0B-8D00578BA2C3}" type="datetimeFigureOut">
              <a:rPr lang="en-US" smtClean="0"/>
              <a:pPr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52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FC3E2-A855-4760-8843-CF7277BFF6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Entrevistas com usuários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2F4B3D-B4DF-260A-A7E7-7364FFF7D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Experiência do Usuário</a:t>
            </a:r>
          </a:p>
        </p:txBody>
      </p:sp>
    </p:spTree>
    <p:extLst>
      <p:ext uri="{BB962C8B-B14F-4D97-AF65-F5344CB8AC3E}">
        <p14:creationId xmlns:p14="http://schemas.microsoft.com/office/powerpoint/2010/main" val="98064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E92D5-F648-D3E4-9CD0-A56CF363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4. Não se prenda demais ao roteiro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B7467-C461-B97A-A789-A8D4946CC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O roteiro deve servir para guiar o entrevistado por uma linha de pensamento, mas o processo não deve se tornar mecânico. </a:t>
            </a:r>
          </a:p>
          <a:p>
            <a:pPr algn="l"/>
            <a:endParaRPr lang="pt-BR" dirty="0">
              <a:solidFill>
                <a:srgbClr val="292929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algn="l"/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Você só precisa ter certeza que todos os pontos que você listou foram cobertos.</a:t>
            </a:r>
            <a:endParaRPr lang="pt-B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827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E92D5-F648-D3E4-9CD0-A56CF363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5. Mantenha a entrevista com menos de 1 hora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B7467-C461-B97A-A789-A8D4946CC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 maioria das pessoas não consegue se manter concentrada na conversa por muito tempo.</a:t>
            </a:r>
          </a:p>
          <a:p>
            <a:pPr algn="l"/>
            <a:endParaRPr lang="pt-BR" dirty="0">
              <a:solidFill>
                <a:srgbClr val="292929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algn="l"/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Tente não deixar o processo cansativo demais.</a:t>
            </a:r>
            <a:endParaRPr lang="pt-B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65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E92D5-F648-D3E4-9CD0-A56CF363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6. Não marque muitas entrevistas de uma vez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B7467-C461-B97A-A789-A8D4946CC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É importante reservar tempo para intervalos entre as entrevistas, para que você possa revisar suas anotações, descansar e se preparar para a próxima entrevista.</a:t>
            </a:r>
            <a:endParaRPr lang="pt-B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245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E92D5-F648-D3E4-9CD0-A56CF363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6. Escolha o ambiente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B7467-C461-B97A-A789-A8D4946CC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134281" cy="4023360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Ambiente controlado</a:t>
            </a:r>
          </a:p>
          <a:p>
            <a:pPr algn="l"/>
            <a:endParaRPr lang="pt-BR" dirty="0">
              <a:solidFill>
                <a:srgbClr val="292929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Sala de reunião ou o seu escritório.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Mais confortável para o entrevistador.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dirty="0">
              <a:solidFill>
                <a:srgbClr val="292929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Mais controle sobre o ambiente.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1A19AF6-8292-E985-1D4A-6C20C61764F8}"/>
              </a:ext>
            </a:extLst>
          </p:cNvPr>
          <p:cNvSpPr txBox="1">
            <a:spLocks/>
          </p:cNvSpPr>
          <p:nvPr/>
        </p:nvSpPr>
        <p:spPr>
          <a:xfrm>
            <a:off x="6162658" y="2286000"/>
            <a:ext cx="4134281" cy="4023360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b="0" i="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b="0" i="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b="0" i="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b="0" i="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b="0" i="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Ambiente contextualizado</a:t>
            </a:r>
          </a:p>
          <a:p>
            <a:pPr algn="l"/>
            <a:endParaRPr lang="pt-BR" dirty="0">
              <a:solidFill>
                <a:srgbClr val="292929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Ambiente pessoal ou de trabalho do usuário.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>
              <a:solidFill>
                <a:srgbClr val="292929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Mais confortável para o entrevistado.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>
              <a:solidFill>
                <a:srgbClr val="292929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Menor controle sobre o ambiente, chances de entender o contexto do usuário.</a:t>
            </a:r>
          </a:p>
        </p:txBody>
      </p:sp>
    </p:spTree>
    <p:extLst>
      <p:ext uri="{BB962C8B-B14F-4D97-AF65-F5344CB8AC3E}">
        <p14:creationId xmlns:p14="http://schemas.microsoft.com/office/powerpoint/2010/main" val="32251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FF480-A2A3-26B4-FDC0-E72D00D4F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Entrevistas com usuários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0207C4-C657-19A1-79B8-B19D4954F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800" b="1" i="0" dirty="0">
                <a:solidFill>
                  <a:srgbClr val="292929"/>
                </a:solidFill>
                <a:effectLst/>
              </a:rPr>
              <a:t>Pra que serve? </a:t>
            </a:r>
          </a:p>
          <a:p>
            <a:pPr algn="l"/>
            <a:r>
              <a:rPr lang="pt-BR" sz="2800" b="1" i="0" dirty="0">
                <a:solidFill>
                  <a:srgbClr val="292929"/>
                </a:solidFill>
                <a:effectLst/>
              </a:rPr>
              <a:t>Como fazer?</a:t>
            </a:r>
          </a:p>
        </p:txBody>
      </p:sp>
    </p:spTree>
    <p:extLst>
      <p:ext uri="{BB962C8B-B14F-4D97-AF65-F5344CB8AC3E}">
        <p14:creationId xmlns:p14="http://schemas.microsoft.com/office/powerpoint/2010/main" val="2318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C63F2A-8C67-2731-ADEB-F36E19F25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pt-BR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É um tipo de pesquisa especialmente útil no início do processo de design</a:t>
            </a:r>
          </a:p>
          <a:p>
            <a:endParaRPr lang="pt-BR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pt-BR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Servem para levantar informações qualitativas sobre usuários atuais ou potenciais.</a:t>
            </a:r>
          </a:p>
          <a:p>
            <a:endParaRPr lang="pt-BR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r>
              <a:rPr lang="pt-BR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Ajudam a obter informações para entender seus clientes e se tornam a matéria prima para seus mapas de empatia e personas.</a:t>
            </a:r>
          </a:p>
        </p:txBody>
      </p:sp>
    </p:spTree>
    <p:extLst>
      <p:ext uri="{BB962C8B-B14F-4D97-AF65-F5344CB8AC3E}">
        <p14:creationId xmlns:p14="http://schemas.microsoft.com/office/powerpoint/2010/main" val="354148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AD2F17-5748-F550-5E49-7031158C1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pt-BR" sz="3700">
                <a:solidFill>
                  <a:srgbClr val="FFFFFF"/>
                </a:solidFill>
              </a:rPr>
              <a:t>O que se descobre numa entrevista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EE8B52-D623-7C58-1001-26C38778B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O que as pessoas fazem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Quais são os objetivos delas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Quais são as motivações delas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Quais dificuldades elas enfrentam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Como elas usam a tecnologia</a:t>
            </a:r>
          </a:p>
          <a:p>
            <a:endParaRPr lang="pt-BR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85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00A3089-613B-2176-0C61-163A251F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356" y="806365"/>
            <a:ext cx="7020747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b="1" u="none" strike="noStrike" dirty="0">
                <a:effectLst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Como </a:t>
            </a:r>
            <a:r>
              <a:rPr lang="en-US" sz="6600" b="1" u="none" strike="noStrike" dirty="0" err="1">
                <a:effectLst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fazer</a:t>
            </a:r>
            <a:r>
              <a:rPr lang="en-US" sz="6600" b="1" u="none" strike="noStrike" dirty="0">
                <a:effectLst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sz="6600" b="1" u="none" strike="noStrike" dirty="0" err="1">
                <a:effectLst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entrevistas</a:t>
            </a:r>
            <a:r>
              <a:rPr lang="en-US" sz="6600" b="1" u="none" strike="noStrike" dirty="0">
                <a:effectLst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com </a:t>
            </a:r>
            <a:r>
              <a:rPr lang="en-US" sz="6600" b="1" u="none" strike="noStrike" dirty="0" err="1">
                <a:effectLst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usuários</a:t>
            </a:r>
            <a:r>
              <a:rPr lang="en-US" sz="6600" b="1" u="none" strike="noStrike" dirty="0">
                <a:effectLst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?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680CFA2-51F5-A4D3-3C59-FA641EEAB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8661" y="806365"/>
            <a:ext cx="2949542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30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B7E06-6F25-5076-9C60-6DEC1B4A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1. Explique o motivo da entrevista para os usuários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A4DED7-1942-A02C-AFCD-0231B216A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O objetivo aqui é manter a pessoa confortável durante a entrevista. </a:t>
            </a:r>
          </a:p>
          <a:p>
            <a:pPr marL="0" indent="0">
              <a:buNone/>
            </a:pPr>
            <a:endParaRPr lang="pt-BR" dirty="0">
              <a:solidFill>
                <a:srgbClr val="292929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Você fará uma série de perguntas pessoais, então deixe claro o motivo da pesquisa e relembre que não existem respostas erradas. </a:t>
            </a:r>
          </a:p>
          <a:p>
            <a:pPr marL="0" indent="0">
              <a:buNone/>
            </a:pPr>
            <a:endParaRPr lang="pt-BR" dirty="0">
              <a:solidFill>
                <a:srgbClr val="292929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Reforce também que o resultado da pesquisa será anônimo e confidencial.</a:t>
            </a:r>
          </a:p>
        </p:txBody>
      </p:sp>
    </p:spTree>
    <p:extLst>
      <p:ext uri="{BB962C8B-B14F-4D97-AF65-F5344CB8AC3E}">
        <p14:creationId xmlns:p14="http://schemas.microsoft.com/office/powerpoint/2010/main" val="427711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B7E06-6F25-5076-9C60-6DEC1B4A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2. </a:t>
            </a:r>
            <a:r>
              <a:rPr lang="pt-BR" dirty="0">
                <a:solidFill>
                  <a:srgbClr val="292929"/>
                </a:solidFill>
                <a:effectLst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Comece fácil e vá afunilando</a:t>
            </a:r>
            <a:endParaRPr lang="pt-BR" dirty="0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A4DED7-1942-A02C-AFCD-0231B216A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Comece com perguntas fáceis como, qual seu nome, sua idade, com que você trabalha, há quanto tempo. </a:t>
            </a:r>
          </a:p>
          <a:p>
            <a:pPr marL="0" indent="0">
              <a:buNone/>
            </a:pPr>
            <a:endParaRPr lang="pt-BR" dirty="0">
              <a:solidFill>
                <a:srgbClr val="292929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Perguntas assim ajudam a deixar o entrevistado mais confortável. </a:t>
            </a:r>
          </a:p>
          <a:p>
            <a:pPr marL="0" indent="0">
              <a:buNone/>
            </a:pPr>
            <a:endParaRPr lang="pt-BR" dirty="0">
              <a:solidFill>
                <a:srgbClr val="292929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Vá afunilando os questionamentos pouco a pouco, aproximando-se do problema que você quer investigar.</a:t>
            </a:r>
          </a:p>
        </p:txBody>
      </p:sp>
    </p:spTree>
    <p:extLst>
      <p:ext uri="{BB962C8B-B14F-4D97-AF65-F5344CB8AC3E}">
        <p14:creationId xmlns:p14="http://schemas.microsoft.com/office/powerpoint/2010/main" val="1599870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B7E06-6F25-5076-9C60-6DEC1B4A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2-b. </a:t>
            </a:r>
            <a:r>
              <a:rPr lang="pt-BR" dirty="0">
                <a:solidFill>
                  <a:srgbClr val="292929"/>
                </a:solidFill>
                <a:effectLst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Algumas observações sobre as questões</a:t>
            </a:r>
            <a:endParaRPr lang="pt-BR" dirty="0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A4DED7-1942-A02C-AFCD-0231B216A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92929"/>
                </a:solidFill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Elabore perguntas que te ajudem a chegar no que você busca.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92929"/>
                </a:solidFill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Faça a mesma pergunta de diferentes formas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92929"/>
                </a:solidFill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Use perguntas que levem a pessoa entrevistada para algum momento do seu passado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92929"/>
                </a:solidFill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Trabalhe com perguntas que incentivem a pessoa a falar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dirty="0">
              <a:solidFill>
                <a:srgbClr val="292929"/>
              </a:solidFill>
              <a:effectLst/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E92D5-F648-D3E4-9CD0-A56CF363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3. Não faça perguntas que indicam respostas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B7467-C461-B97A-A789-A8D4946CC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Por exemplo, ao invés de perguntar </a:t>
            </a:r>
            <a:r>
              <a:rPr lang="pt-BR" dirty="0">
                <a:solidFill>
                  <a:srgbClr val="FF0000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“Com qual frequência você usa o LinkedIn?”</a:t>
            </a:r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, pergunte </a:t>
            </a:r>
            <a:r>
              <a:rPr lang="pt-BR" dirty="0">
                <a:solidFill>
                  <a:schemeClr val="accent2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“Você costuma usar alguma rede social?”</a:t>
            </a:r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. </a:t>
            </a:r>
          </a:p>
          <a:p>
            <a:pPr algn="l"/>
            <a:endParaRPr lang="pt-BR" dirty="0">
              <a:solidFill>
                <a:srgbClr val="292929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algn="l"/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Dessa forma, você não limita as possibilidades de resposta e ainda cria oportunidades de tornar a conversa mais fluida.</a:t>
            </a:r>
          </a:p>
          <a:p>
            <a:pPr algn="l"/>
            <a:endParaRPr lang="pt-BR" dirty="0">
              <a:solidFill>
                <a:srgbClr val="292929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  <a:p>
            <a:pPr algn="l"/>
            <a:r>
              <a:rPr lang="pt-BR" dirty="0">
                <a:solidFill>
                  <a:srgbClr val="292929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Outros exemplos:</a:t>
            </a:r>
          </a:p>
          <a:p>
            <a:pPr algn="l"/>
            <a:r>
              <a:rPr lang="pt-BR" dirty="0">
                <a:solidFill>
                  <a:srgbClr val="FF0000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“Você acha este carro mais bonito do que este?”</a:t>
            </a:r>
          </a:p>
          <a:p>
            <a:pPr algn="l"/>
            <a:r>
              <a:rPr lang="pt-BR" dirty="0">
                <a:solidFill>
                  <a:schemeClr val="accent2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“Qual destes dois carros você acha mais bonito?”</a:t>
            </a:r>
          </a:p>
          <a:p>
            <a:pPr algn="l"/>
            <a:r>
              <a:rPr lang="pt-BR" dirty="0">
                <a:solidFill>
                  <a:schemeClr val="accent2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“Em relação </a:t>
            </a:r>
            <a:r>
              <a:rPr lang="pt-BR">
                <a:solidFill>
                  <a:schemeClr val="accent2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à beleza, o </a:t>
            </a:r>
            <a:r>
              <a:rPr lang="pt-BR" dirty="0">
                <a:solidFill>
                  <a:schemeClr val="accent2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que você procura num carro?”</a:t>
            </a:r>
            <a:endParaRPr lang="pt-B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732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Personalizar 1 1">
      <a:dk1>
        <a:srgbClr val="000000"/>
      </a:dk1>
      <a:lt1>
        <a:srgbClr val="F6F1EC"/>
      </a:lt1>
      <a:dk2>
        <a:srgbClr val="335B74"/>
      </a:dk2>
      <a:lt2>
        <a:srgbClr val="DFE3E5"/>
      </a:lt2>
      <a:accent1>
        <a:srgbClr val="E5462D"/>
      </a:accent1>
      <a:accent2>
        <a:srgbClr val="3D7EC2"/>
      </a:accent2>
      <a:accent3>
        <a:srgbClr val="F6A11F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1440D4D94EEEE49BD67EC3690A9A655" ma:contentTypeVersion="11" ma:contentTypeDescription="Crie um novo documento." ma:contentTypeScope="" ma:versionID="3a51db76cf55f100859f9f7c6eb4b9fe">
  <xsd:schema xmlns:xsd="http://www.w3.org/2001/XMLSchema" xmlns:xs="http://www.w3.org/2001/XMLSchema" xmlns:p="http://schemas.microsoft.com/office/2006/metadata/properties" xmlns:ns2="3f15a319-598c-43c1-bd36-a2e97183e35f" xmlns:ns3="327e0453-6391-4ae6-8bef-7f537dce7f34" targetNamespace="http://schemas.microsoft.com/office/2006/metadata/properties" ma:root="true" ma:fieldsID="76aa55294f9ddabdef1eb0717e474780" ns2:_="" ns3:_="">
    <xsd:import namespace="3f15a319-598c-43c1-bd36-a2e97183e35f"/>
    <xsd:import namespace="327e0453-6391-4ae6-8bef-7f537dce7f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5a319-598c-43c1-bd36-a2e97183e3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7e0453-6391-4ae6-8bef-7f537dce7f3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8cbd054-7dd1-4f25-85c0-73d1ba3c5486}" ma:internalName="TaxCatchAll" ma:showField="CatchAllData" ma:web="327e0453-6391-4ae6-8bef-7f537dce7f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f15a319-598c-43c1-bd36-a2e97183e35f">
      <Terms xmlns="http://schemas.microsoft.com/office/infopath/2007/PartnerControls"/>
    </lcf76f155ced4ddcb4097134ff3c332f>
    <TaxCatchAll xmlns="327e0453-6391-4ae6-8bef-7f537dce7f34" xsi:nil="true"/>
  </documentManagement>
</p:properties>
</file>

<file path=customXml/itemProps1.xml><?xml version="1.0" encoding="utf-8"?>
<ds:datastoreItem xmlns:ds="http://schemas.openxmlformats.org/officeDocument/2006/customXml" ds:itemID="{A821A3B3-F970-482C-98BF-00CA9FC40AB8}"/>
</file>

<file path=customXml/itemProps2.xml><?xml version="1.0" encoding="utf-8"?>
<ds:datastoreItem xmlns:ds="http://schemas.openxmlformats.org/officeDocument/2006/customXml" ds:itemID="{F07B9A6A-C559-4411-A59B-E0E9B0A6B470}"/>
</file>

<file path=customXml/itemProps3.xml><?xml version="1.0" encoding="utf-8"?>
<ds:datastoreItem xmlns:ds="http://schemas.openxmlformats.org/officeDocument/2006/customXml" ds:itemID="{5ED842B8-3C43-4E42-A463-66EFB05BB20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521</Words>
  <Application>Microsoft Macintosh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3" baseType="lpstr">
      <vt:lpstr>Arial</vt:lpstr>
      <vt:lpstr>Helvetica Neue</vt:lpstr>
      <vt:lpstr>HELVETICA NEUE CONDENSED</vt:lpstr>
      <vt:lpstr>HELVETICA NEUE CONDENSED</vt:lpstr>
      <vt:lpstr>HELVETICA NEUE MEDIUM</vt:lpstr>
      <vt:lpstr>HELVETICA NEUE MEDIUM</vt:lpstr>
      <vt:lpstr>Tw Cen MT</vt:lpstr>
      <vt:lpstr>Tw Cen MT Condensed</vt:lpstr>
      <vt:lpstr>Wingdings 3</vt:lpstr>
      <vt:lpstr>Integral</vt:lpstr>
      <vt:lpstr>Entrevistas com usuários</vt:lpstr>
      <vt:lpstr>Entrevistas com usuários</vt:lpstr>
      <vt:lpstr>Apresentação do PowerPoint</vt:lpstr>
      <vt:lpstr>O que se descobre numa entrevista</vt:lpstr>
      <vt:lpstr>Como fazer entrevistas com usuários?</vt:lpstr>
      <vt:lpstr>1. Explique o motivo da entrevista para os usuários</vt:lpstr>
      <vt:lpstr>2. Comece fácil e vá afunilando</vt:lpstr>
      <vt:lpstr>2-b. Algumas observações sobre as questões</vt:lpstr>
      <vt:lpstr>3. Não faça perguntas que indicam respostas</vt:lpstr>
      <vt:lpstr>4. Não se prenda demais ao roteiro</vt:lpstr>
      <vt:lpstr>5. Mantenha a entrevista com menos de 1 hora</vt:lpstr>
      <vt:lpstr>6. Não marque muitas entrevistas de uma vez</vt:lpstr>
      <vt:lpstr>6. Escolha o ambiente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Desk Research</dc:title>
  <dc:creator>LEONARDO SOUZA DE LIMA</dc:creator>
  <cp:lastModifiedBy>LEONARDO SOUZA DE LIMA</cp:lastModifiedBy>
  <cp:revision>4</cp:revision>
  <dcterms:created xsi:type="dcterms:W3CDTF">2023-03-14T18:16:01Z</dcterms:created>
  <dcterms:modified xsi:type="dcterms:W3CDTF">2023-03-21T20:15:40Z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0x010100C1440D4D94EEEE49BD67EC3690A9A655</vt:lpwstr>
  </property>
</Properties>
</file>