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4"/>
  </p:sldMasterIdLst>
  <p:notesMasterIdLst>
    <p:notesMasterId r:id="rId17"/>
  </p:notesMasterIdLst>
  <p:sldIdLst>
    <p:sldId id="260" r:id="rId5"/>
    <p:sldId id="261" r:id="rId6"/>
    <p:sldId id="262" r:id="rId7"/>
    <p:sldId id="263" r:id="rId8"/>
    <p:sldId id="264" r:id="rId9"/>
    <p:sldId id="265" r:id="rId10"/>
    <p:sldId id="256" r:id="rId11"/>
    <p:sldId id="257" r:id="rId12"/>
    <p:sldId id="258" r:id="rId13"/>
    <p:sldId id="259" r:id="rId14"/>
    <p:sldId id="266" r:id="rId15"/>
    <p:sldId id="267" r:id="rId16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36" d="100"/>
          <a:sy n="136" d="100"/>
        </p:scale>
        <p:origin x="200" y="5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69697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74d4752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74d4752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63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74d4752c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74d4752c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622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74d4752c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74d4752c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06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74d4752c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74d4752c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404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000" b="1" i="0" spc="150" baseline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F4D17AC-8C01-4403-9EFF-E80785995EC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7F101D02-D623-7384-3602-15A512559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21747" b="21747"/>
          <a:stretch/>
        </p:blipFill>
        <p:spPr bwMode="auto">
          <a:xfrm>
            <a:off x="0" y="0"/>
            <a:ext cx="9144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16967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Personalizado">
    <p:bg>
      <p:bgPr>
        <a:blipFill dpi="0" rotWithShape="1">
          <a:blip r:embed="rId2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23773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000" b="1" i="0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1800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sz="1500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sz="1200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sz="1200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sz="1200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17AC-8C01-4403-9EFF-E80785995EC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61552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000" b="1" i="0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17AC-8C01-4403-9EFF-E80785995EC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57128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17AC-8C01-4403-9EFF-E80785995EC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4185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571500"/>
            <a:ext cx="5686425" cy="40576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17AC-8C01-4403-9EFF-E80785995EC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47229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192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8209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000" b="1" i="0" spc="150" baseline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F4D17AC-8C01-4403-9EFF-E80785995EC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84544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7F101D02-D623-7384-3602-15A512559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21747" b="21747"/>
          <a:stretch/>
        </p:blipFill>
        <p:spPr bwMode="auto">
          <a:xfrm>
            <a:off x="0" y="0"/>
            <a:ext cx="9144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4652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 i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0DCC-B469-435C-BAED-56F41C45FAF3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D838-81F6-4D47-B2A9-5A62535B8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56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bg>
      <p:bgPr>
        <a:blipFill dpi="0" rotWithShape="1">
          <a:blip r:embed="rId2">
            <a:alphaModFix amt="74442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>
              <a:defRPr sz="3000" b="1" i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solidFill>
            <a:srgbClr val="FFFFFF"/>
          </a:solidFill>
        </p:spPr>
        <p:txBody>
          <a:bodyPr lIns="360000" tIns="360000" rIns="360000" bIns="360000"/>
          <a:lstStyle>
            <a:lvl1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17AC-8C01-4403-9EFF-E80785995EC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2763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17AC-8C01-4403-9EFF-E80785995EC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45762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000" b="1" i="0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1714500"/>
            <a:ext cx="3566160" cy="3017520"/>
          </a:xfrm>
        </p:spPr>
        <p:txBody>
          <a:bodyPr vert="horz" lIns="45720" tIns="45720" rIns="45720" bIns="45720" rtlCol="0">
            <a:normAutofit/>
          </a:bodyPr>
          <a:lstStyle>
            <a:lvl1pPr>
              <a:defRPr lang="pt-BR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lang="pt-BR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lang="pt-BR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lang="pt-BR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lang="en-US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 vert="horz" lIns="45720" tIns="45720" rIns="45720" bIns="45720" rtlCol="0">
            <a:normAutofit/>
          </a:bodyPr>
          <a:lstStyle>
            <a:lvl1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lang="en-US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17AC-8C01-4403-9EFF-E80785995EC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22054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sz="3000" b="1" i="0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i="0" cap="none" baseline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 vert="horz" lIns="45720" tIns="45720" rIns="45720" bIns="45720" rtlCol="0">
            <a:normAutofit/>
          </a:bodyPr>
          <a:lstStyle>
            <a:lvl1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lang="en-US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i="0" kern="1200" cap="none" baseline="0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225841"/>
            <a:ext cx="3566160" cy="2506179"/>
          </a:xfrm>
        </p:spPr>
        <p:txBody>
          <a:bodyPr vert="horz" lIns="45720" tIns="45720" rIns="45720" bIns="45720" rtlCol="0">
            <a:normAutofit/>
          </a:bodyPr>
          <a:lstStyle>
            <a:lvl1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lang="en-US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17AC-8C01-4403-9EFF-E80785995EC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77276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sz="3000" b="1" i="0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17AC-8C01-4403-9EFF-E80785995EC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547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17AC-8C01-4403-9EFF-E80785995EC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9029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F4D17AC-8C01-4403-9EFF-E80785995EC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16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sldNum="0"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Persona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dirty="0"/>
              <a:t>Um exemplo fictício de uma pessoa dentro de sua base de usuários. Normalmente inclui detalhes como:</a:t>
            </a:r>
          </a:p>
          <a:p>
            <a:pPr marL="371475" indent="-285750">
              <a:spcBef>
                <a:spcPts val="1200"/>
              </a:spcBef>
              <a:buFont typeface="Wingdings" pitchFamily="2" charset="2"/>
              <a:buChar char="Ø"/>
            </a:pPr>
            <a:r>
              <a:rPr lang="pt-BR" dirty="0"/>
              <a:t>idade</a:t>
            </a:r>
          </a:p>
          <a:p>
            <a:pPr marL="371475" indent="-285750">
              <a:buFont typeface="Wingdings" pitchFamily="2" charset="2"/>
              <a:buChar char="Ø"/>
            </a:pPr>
            <a:r>
              <a:rPr lang="pt-BR" dirty="0"/>
              <a:t>sexo</a:t>
            </a:r>
          </a:p>
          <a:p>
            <a:pPr marL="371475" indent="-285750">
              <a:buFont typeface="Wingdings" pitchFamily="2" charset="2"/>
              <a:buChar char="Ø"/>
            </a:pPr>
            <a:r>
              <a:rPr lang="pt-BR" dirty="0"/>
              <a:t>ocupação</a:t>
            </a:r>
          </a:p>
          <a:p>
            <a:pPr marL="371475" indent="-285750">
              <a:buFont typeface="Wingdings" pitchFamily="2" charset="2"/>
              <a:buChar char="Ø"/>
            </a:pPr>
            <a:r>
              <a:rPr lang="pt-BR" dirty="0"/>
              <a:t>hobbies</a:t>
            </a:r>
          </a:p>
          <a:p>
            <a:pPr marL="371475" indent="-285750">
              <a:buFont typeface="Wingdings" pitchFamily="2" charset="2"/>
              <a:buChar char="Ø"/>
            </a:pPr>
            <a:r>
              <a:rPr lang="pt-BR" dirty="0"/>
              <a:t>gosta / não gosta</a:t>
            </a:r>
          </a:p>
          <a:p>
            <a:pPr marL="371475" indent="-285750">
              <a:buFont typeface="Wingdings" pitchFamily="2" charset="2"/>
              <a:buChar char="Ø"/>
            </a:pPr>
            <a:r>
              <a:rPr lang="pt-BR" dirty="0"/>
              <a:t>outros detalhes referentes ao produto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dirty="0"/>
              <a:t>Muitas vezes também inclui as personalidades desses usuários fictícios.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91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UVP - Exemplos/Métodos</a:t>
            </a:r>
          </a:p>
        </p:txBody>
      </p:sp>
      <p:sp>
        <p:nvSpPr>
          <p:cNvPr id="73" name="Google Shape;73;p16"/>
          <p:cNvSpPr txBox="1">
            <a:spLocks noGrp="1"/>
          </p:cNvSpPr>
          <p:nvPr>
            <p:ph idx="1"/>
          </p:nvPr>
        </p:nvSpPr>
        <p:spPr>
          <a:xfrm>
            <a:off x="768096" y="1714500"/>
            <a:ext cx="7290055" cy="3017520"/>
          </a:xfr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b="1"/>
              <a:t>High-</a:t>
            </a:r>
            <a:r>
              <a:rPr lang="pt-BR" sz="1500" b="1" err="1"/>
              <a:t>concept</a:t>
            </a:r>
            <a:r>
              <a:rPr lang="pt-BR" sz="1500" b="1"/>
              <a:t> </a:t>
            </a:r>
            <a:r>
              <a:rPr lang="pt-BR" sz="1500" b="1" err="1"/>
              <a:t>pitch</a:t>
            </a:r>
            <a:endParaRPr lang="pt-BR" sz="1500" b="1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/>
              <a:t>Toma por base outros conceitos conhecidos para rapidamente fazer uma ideia e torná-lo facilmente </a:t>
            </a:r>
            <a:r>
              <a:rPr lang="pt-BR" sz="1500" err="1"/>
              <a:t>difundível</a:t>
            </a:r>
            <a:r>
              <a:rPr lang="pt-BR" sz="1500"/>
              <a:t>. Ao contrário de um UVP, um </a:t>
            </a:r>
            <a:r>
              <a:rPr lang="pt-BR" sz="1500" err="1"/>
              <a:t>pitch</a:t>
            </a:r>
            <a:r>
              <a:rPr lang="pt-BR" sz="1500"/>
              <a:t> de “alto-conceito” é melhor usado em conjunto com outra coisa que define o contexto certo.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b="1"/>
              <a:t>Exemplos:</a:t>
            </a: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sz="1500"/>
              <a:t>- </a:t>
            </a:r>
            <a:r>
              <a:rPr lang="pt-BR" sz="1500" err="1"/>
              <a:t>YouTube</a:t>
            </a:r>
            <a:r>
              <a:rPr lang="pt-BR" sz="1500"/>
              <a:t>: "</a:t>
            </a:r>
            <a:r>
              <a:rPr lang="pt-BR" sz="1500" err="1"/>
              <a:t>Flickr</a:t>
            </a:r>
            <a:r>
              <a:rPr lang="pt-BR" sz="1500"/>
              <a:t> para vídeo"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500"/>
              <a:t>- </a:t>
            </a:r>
            <a:r>
              <a:rPr lang="pt-BR" sz="1500" err="1"/>
              <a:t>Aliens</a:t>
            </a:r>
            <a:r>
              <a:rPr lang="pt-BR" sz="1500"/>
              <a:t> (filme): “Tubarão no espaço”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i="1" err="1"/>
              <a:t>Ash</a:t>
            </a:r>
            <a:r>
              <a:rPr lang="pt-BR" sz="1500" i="1"/>
              <a:t> </a:t>
            </a:r>
            <a:r>
              <a:rPr lang="pt-BR" sz="1500" i="1" err="1"/>
              <a:t>Maurya</a:t>
            </a:r>
            <a:endParaRPr lang="pt-BR" sz="1500" i="1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lang="pt-BR"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41AF7-0FCA-B894-8B7E-4435EE310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/>
          <a:p>
            <a:r>
              <a:rPr lang="pt-BR" dirty="0" err="1"/>
              <a:t>Canvas</a:t>
            </a:r>
            <a:r>
              <a:rPr lang="pt-BR" dirty="0"/>
              <a:t> de Proposta de Valor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FF36B63-0261-E4E7-BD50-27ABE67D3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27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75EFA-9BF7-B769-6DB9-EE75F6A74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0D3EB7-F5EA-7113-0DBC-921C114E7D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 descr="Canvas da Proposta de Valor">
            <a:extLst>
              <a:ext uri="{FF2B5EF4-FFF2-40B4-BE49-F238E27FC236}">
                <a16:creationId xmlns:a16="http://schemas.microsoft.com/office/drawing/2014/main" id="{F71D8B03-91D4-D764-EC0E-BE75F5FD5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44000" cy="513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494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Google Shape;8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6246" y="214952"/>
            <a:ext cx="6017234" cy="4417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864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8DD41-4BA5-44CF-3A7F-DEB4D054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7C99A7-51E5-FFB7-039A-9A216C8CB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Como criar e identificar personas para a sua startup? • Hackmed">
            <a:extLst>
              <a:ext uri="{FF2B5EF4-FFF2-40B4-BE49-F238E27FC236}">
                <a16:creationId xmlns:a16="http://schemas.microsoft.com/office/drawing/2014/main" id="{10A27272-8273-7265-88D5-1BC759A23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0"/>
            <a:ext cx="72659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69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2A06A-E8ED-3924-1E4D-6AB90C45A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F5A9B1-FC58-8C15-B8F2-D3409B2F9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2" name="Picture 4" descr="Pin by Leandro on User Personas(UX) | Personas design, Persona examples ...">
            <a:extLst>
              <a:ext uri="{FF2B5EF4-FFF2-40B4-BE49-F238E27FC236}">
                <a16:creationId xmlns:a16="http://schemas.microsoft.com/office/drawing/2014/main" id="{4C511A01-95D9-15AF-05CD-EA09A6A53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536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FB862-1E45-C3C9-979A-0F2B7FEE6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FF27E4-2A2B-2B60-4879-8B267DA3C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 descr="Universe User Personas | Personas design, Persona examples, Design thinking">
            <a:extLst>
              <a:ext uri="{FF2B5EF4-FFF2-40B4-BE49-F238E27FC236}">
                <a16:creationId xmlns:a16="http://schemas.microsoft.com/office/drawing/2014/main" id="{796065CF-EC5D-47A5-EF67-4795726BB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0"/>
            <a:ext cx="89757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56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73D63-E04F-B7F9-D29D-5909561B7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8209" y="3720103"/>
            <a:ext cx="5829300" cy="1097280"/>
          </a:xfrm>
        </p:spPr>
        <p:txBody>
          <a:bodyPr anchor="ctr">
            <a:normAutofit/>
          </a:bodyPr>
          <a:lstStyle/>
          <a:p>
            <a:r>
              <a:rPr lang="pt-BR" dirty="0"/>
              <a:t>UVP</a:t>
            </a:r>
          </a:p>
        </p:txBody>
      </p:sp>
    </p:spTree>
    <p:extLst>
      <p:ext uri="{BB962C8B-B14F-4D97-AF65-F5344CB8AC3E}">
        <p14:creationId xmlns:p14="http://schemas.microsoft.com/office/powerpoint/2010/main" val="298994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UVP - Exemplos/Métodos</a:t>
            </a:r>
            <a:endParaRPr lang="pt-BR"/>
          </a:p>
        </p:txBody>
      </p:sp>
      <p:sp>
        <p:nvSpPr>
          <p:cNvPr id="54" name="Google Shape;54;p13"/>
          <p:cNvSpPr txBox="1">
            <a:spLocks noGrp="1"/>
          </p:cNvSpPr>
          <p:nvPr>
            <p:ph idx="1"/>
          </p:nvPr>
        </p:nvSpPr>
        <p:spPr>
          <a:xfrm>
            <a:off x="768096" y="1714500"/>
            <a:ext cx="7290055" cy="3017520"/>
          </a:xfr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 err="1"/>
              <a:t>Elevator</a:t>
            </a:r>
            <a:r>
              <a:rPr lang="pt-BR" b="1" dirty="0"/>
              <a:t> </a:t>
            </a:r>
            <a:r>
              <a:rPr lang="pt-BR" b="1" dirty="0" err="1"/>
              <a:t>pitch</a:t>
            </a:r>
            <a:endParaRPr lang="pt-BR" b="1"/>
          </a:p>
          <a:p>
            <a:pPr marL="0" lv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pt-BR" dirty="0"/>
              <a:t>Para </a:t>
            </a:r>
            <a:r>
              <a:rPr lang="pt-BR" b="1" i="1" dirty="0"/>
              <a:t>jovem entre 20 e 40 anos, que gosta de assistir filmes (consumidor),</a:t>
            </a:r>
            <a:r>
              <a:rPr lang="pt-BR" dirty="0"/>
              <a:t> </a:t>
            </a:r>
            <a:r>
              <a:rPr lang="pt-BR" b="1" i="1" dirty="0" err="1"/>
              <a:t>Netflix</a:t>
            </a:r>
            <a:r>
              <a:rPr lang="pt-BR" b="1" i="1" dirty="0"/>
              <a:t> é uma serviço de streaming (produto)</a:t>
            </a:r>
            <a:r>
              <a:rPr lang="pt-BR" dirty="0"/>
              <a:t> que deixa você assistir filmes em qualquer lugar </a:t>
            </a:r>
            <a:r>
              <a:rPr lang="pt-BR" b="1" i="1" dirty="0"/>
              <a:t>(benefício)</a:t>
            </a:r>
            <a:r>
              <a:rPr lang="pt-BR" dirty="0"/>
              <a:t>, ao contrário locadora do bairro, o </a:t>
            </a:r>
            <a:r>
              <a:rPr lang="pt-BR" dirty="0" err="1"/>
              <a:t>Netflix</a:t>
            </a:r>
            <a:r>
              <a:rPr lang="pt-BR" dirty="0"/>
              <a:t> funciona 24 horas </a:t>
            </a:r>
            <a:r>
              <a:rPr lang="pt-BR" b="1" i="1" dirty="0"/>
              <a:t>(destaque contra a concorrência)</a:t>
            </a:r>
            <a:r>
              <a:rPr lang="pt-BR" dirty="0"/>
              <a:t>.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i="1" dirty="0" err="1"/>
              <a:t>Gamestorming</a:t>
            </a:r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UVP - Exemplos/Métodos</a:t>
            </a:r>
          </a:p>
        </p:txBody>
      </p:sp>
      <p:sp>
        <p:nvSpPr>
          <p:cNvPr id="60" name="Google Shape;60;p14"/>
          <p:cNvSpPr txBox="1">
            <a:spLocks noGrp="1"/>
          </p:cNvSpPr>
          <p:nvPr>
            <p:ph idx="1"/>
          </p:nvPr>
        </p:nvSpPr>
        <p:spPr>
          <a:xfrm>
            <a:off x="768096" y="1714500"/>
            <a:ext cx="7290055" cy="3017520"/>
          </a:xfr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/>
              <a:t>O formato </a:t>
            </a:r>
            <a:r>
              <a:rPr lang="pt-BR" b="1" dirty="0" err="1"/>
              <a:t>Zag</a:t>
            </a:r>
            <a:endParaRPr lang="pt-BR" b="1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Nossa marca é a </a:t>
            </a:r>
            <a:r>
              <a:rPr lang="pt-BR" b="1" dirty="0"/>
              <a:t>única</a:t>
            </a:r>
            <a:r>
              <a:rPr lang="pt-BR" dirty="0"/>
              <a:t> plataforma de streaming que você pode baixar séries e assistir </a:t>
            </a:r>
            <a:r>
              <a:rPr lang="pt-BR" dirty="0" err="1"/>
              <a:t>o</a:t>
            </a:r>
            <a:r>
              <a:rPr lang="pt-BR" u="sng" dirty="0" err="1"/>
              <a:t>ffline</a:t>
            </a:r>
            <a:endParaRPr lang="pt-BR" u="sng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i="1" dirty="0" err="1"/>
              <a:t>Marty</a:t>
            </a:r>
            <a:r>
              <a:rPr lang="pt-BR" i="1" dirty="0"/>
              <a:t> </a:t>
            </a:r>
            <a:r>
              <a:rPr lang="pt-BR" i="1" dirty="0" err="1"/>
              <a:t>Neumeier</a:t>
            </a:r>
            <a:endParaRPr lang="pt-BR" i="1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UVP - Exemplos/Métodos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/>
              <a:t>Moral da história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Um bom UVP entra na cabeça dos seus clientes e se concentra nos benefícios que seus clientes obtêm depois de usar seu produto. Por exemplo, se você está construindo um serviço de construção de currículos: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um recurso pode ser "modelos criados profissionalmente"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o benefício seria um “currículo atraente que se destaca”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mas o benefício final da história seria "conseguir o emprego dos seus sonhos".</a:t>
            </a:r>
            <a:endParaRPr dirty="0"/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i="1" dirty="0" err="1"/>
              <a:t>Ash</a:t>
            </a:r>
            <a:r>
              <a:rPr lang="pt-BR" i="1" dirty="0"/>
              <a:t> </a:t>
            </a:r>
            <a:r>
              <a:rPr lang="pt-BR" i="1" dirty="0" err="1"/>
              <a:t>Maurya</a:t>
            </a:r>
            <a:endParaRPr i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Método # 4 - Crie um campo de alto conceito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Outro exercício útil é criar um discurso de alto conceito popularizado pela </a:t>
            </a:r>
            <a:r>
              <a:rPr lang="pt-BR" dirty="0" err="1"/>
              <a:t>VentureHacks</a:t>
            </a:r>
            <a:r>
              <a:rPr lang="pt-BR" dirty="0"/>
              <a:t> em seu e-book “</a:t>
            </a:r>
            <a:r>
              <a:rPr lang="pt-BR" dirty="0" err="1"/>
              <a:t>Pitching</a:t>
            </a:r>
            <a:r>
              <a:rPr lang="pt-BR" dirty="0"/>
              <a:t> </a:t>
            </a:r>
            <a:r>
              <a:rPr lang="pt-BR" dirty="0" err="1"/>
              <a:t>Hacks</a:t>
            </a:r>
            <a:r>
              <a:rPr lang="pt-BR" dirty="0"/>
              <a:t>”. Um argumento de alto conceito geralmente se baseia em outros conceitos conhecidos para rapidamente fazer uma ideia e torná-lo facilmente </a:t>
            </a:r>
            <a:r>
              <a:rPr lang="pt-BR" dirty="0" err="1"/>
              <a:t>difundível</a:t>
            </a:r>
            <a:r>
              <a:rPr lang="pt-BR" dirty="0"/>
              <a:t>. Ao contrário de um UVP, um </a:t>
            </a:r>
            <a:r>
              <a:rPr lang="pt-BR" dirty="0" err="1"/>
              <a:t>pitch</a:t>
            </a:r>
            <a:r>
              <a:rPr lang="pt-BR" dirty="0"/>
              <a:t> de alto conceito é melhor usado em conjunto com outra coisa que define o contexto certo, como um </a:t>
            </a:r>
            <a:r>
              <a:rPr lang="pt-BR" dirty="0" err="1"/>
              <a:t>pitch</a:t>
            </a:r>
            <a:r>
              <a:rPr lang="pt-BR" dirty="0"/>
              <a:t> de elevador.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Exemplos: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- </a:t>
            </a:r>
            <a:r>
              <a:rPr lang="pt-BR" dirty="0" err="1"/>
              <a:t>YouTube</a:t>
            </a:r>
            <a:r>
              <a:rPr lang="pt-BR" dirty="0"/>
              <a:t>: "</a:t>
            </a:r>
            <a:r>
              <a:rPr lang="pt-BR" dirty="0" err="1"/>
              <a:t>Flickr</a:t>
            </a:r>
            <a:r>
              <a:rPr lang="pt-BR" dirty="0"/>
              <a:t> para vídeo"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- </a:t>
            </a:r>
            <a:r>
              <a:rPr lang="pt-BR" dirty="0" err="1"/>
              <a:t>Aliens</a:t>
            </a:r>
            <a:r>
              <a:rPr lang="pt-BR" dirty="0"/>
              <a:t> (filme): “</a:t>
            </a:r>
            <a:r>
              <a:rPr lang="pt-BR" dirty="0" err="1"/>
              <a:t>Jaws</a:t>
            </a:r>
            <a:r>
              <a:rPr lang="pt-BR" dirty="0"/>
              <a:t> in </a:t>
            </a:r>
            <a:r>
              <a:rPr lang="pt-BR" dirty="0" err="1"/>
              <a:t>space</a:t>
            </a:r>
            <a:r>
              <a:rPr lang="pt-BR" dirty="0"/>
              <a:t>”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- </a:t>
            </a:r>
            <a:r>
              <a:rPr lang="pt-BR" dirty="0" err="1"/>
              <a:t>Dogster</a:t>
            </a:r>
            <a:r>
              <a:rPr lang="pt-BR" dirty="0"/>
              <a:t>: “</a:t>
            </a:r>
            <a:r>
              <a:rPr lang="pt-BR" dirty="0" err="1"/>
              <a:t>Friendster</a:t>
            </a:r>
            <a:r>
              <a:rPr lang="pt-BR" dirty="0"/>
              <a:t> for </a:t>
            </a:r>
            <a:r>
              <a:rPr lang="pt-BR" dirty="0" err="1"/>
              <a:t>dogs</a:t>
            </a:r>
            <a:r>
              <a:rPr lang="pt-BR" dirty="0"/>
              <a:t>”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err="1"/>
              <a:t>Ash</a:t>
            </a:r>
            <a:r>
              <a:rPr lang="pt-BR" dirty="0"/>
              <a:t> </a:t>
            </a:r>
            <a:r>
              <a:rPr lang="pt-BR" dirty="0" err="1"/>
              <a:t>Maurya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ão">
  <a:themeElements>
    <a:clrScheme name="Personalizar 1 1">
      <a:dk1>
        <a:srgbClr val="000000"/>
      </a:dk1>
      <a:lt1>
        <a:srgbClr val="F6F1EC"/>
      </a:lt1>
      <a:dk2>
        <a:srgbClr val="335B74"/>
      </a:dk2>
      <a:lt2>
        <a:srgbClr val="DFE3E5"/>
      </a:lt2>
      <a:accent1>
        <a:srgbClr val="E5462D"/>
      </a:accent1>
      <a:accent2>
        <a:srgbClr val="3D7EC2"/>
      </a:accent2>
      <a:accent3>
        <a:srgbClr val="F6A11F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ão" id="{A4979164-1187-634E-825C-1C523AEB62B7}" vid="{CC4A2C9F-45C8-9B42-A961-F20A80E3DD1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440D4D94EEEE49BD67EC3690A9A655" ma:contentTypeVersion="11" ma:contentTypeDescription="Create a new document." ma:contentTypeScope="" ma:versionID="910cbcae20c72c2b10d9ab4cba724a48">
  <xsd:schema xmlns:xsd="http://www.w3.org/2001/XMLSchema" xmlns:xs="http://www.w3.org/2001/XMLSchema" xmlns:p="http://schemas.microsoft.com/office/2006/metadata/properties" xmlns:ns2="3f15a319-598c-43c1-bd36-a2e97183e35f" xmlns:ns3="327e0453-6391-4ae6-8bef-7f537dce7f34" targetNamespace="http://schemas.microsoft.com/office/2006/metadata/properties" ma:root="true" ma:fieldsID="c347f254840fee83e5fc883aaaa31bfd" ns2:_="" ns3:_="">
    <xsd:import namespace="3f15a319-598c-43c1-bd36-a2e97183e35f"/>
    <xsd:import namespace="327e0453-6391-4ae6-8bef-7f537dce7f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5a319-598c-43c1-bd36-a2e97183e3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7e0453-6391-4ae6-8bef-7f537dce7f3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8cbd054-7dd1-4f25-85c0-73d1ba3c5486}" ma:internalName="TaxCatchAll" ma:showField="CatchAllData" ma:web="327e0453-6391-4ae6-8bef-7f537dce7f3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f15a319-598c-43c1-bd36-a2e97183e35f">
      <Terms xmlns="http://schemas.microsoft.com/office/infopath/2007/PartnerControls"/>
    </lcf76f155ced4ddcb4097134ff3c332f>
    <TaxCatchAll xmlns="327e0453-6391-4ae6-8bef-7f537dce7f34" xsi:nil="true"/>
  </documentManagement>
</p:properties>
</file>

<file path=customXml/itemProps1.xml><?xml version="1.0" encoding="utf-8"?>
<ds:datastoreItem xmlns:ds="http://schemas.openxmlformats.org/officeDocument/2006/customXml" ds:itemID="{C1303D53-82D1-4CC0-8D8A-2CE50C85EAFB}"/>
</file>

<file path=customXml/itemProps2.xml><?xml version="1.0" encoding="utf-8"?>
<ds:datastoreItem xmlns:ds="http://schemas.openxmlformats.org/officeDocument/2006/customXml" ds:itemID="{E22C2F79-D080-4124-BACA-5B0736A36B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2814C0-86EB-479F-AC1F-98B93ACB998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Basicão</Template>
  <TotalTime>315</TotalTime>
  <Words>402</Words>
  <Application>Microsoft Macintosh PowerPoint</Application>
  <PresentationFormat>Apresentação na tela (16:9)</PresentationFormat>
  <Paragraphs>41</Paragraphs>
  <Slides>12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Helvetica Neue Condensed</vt:lpstr>
      <vt:lpstr>Helvetica Neue Medium</vt:lpstr>
      <vt:lpstr>Tw Cen MT</vt:lpstr>
      <vt:lpstr>Wingdings</vt:lpstr>
      <vt:lpstr>Wingdings 3</vt:lpstr>
      <vt:lpstr>Basicão</vt:lpstr>
      <vt:lpstr>Persona</vt:lpstr>
      <vt:lpstr>Apresentação do PowerPoint</vt:lpstr>
      <vt:lpstr>Apresentação do PowerPoint</vt:lpstr>
      <vt:lpstr>Apresentação do PowerPoint</vt:lpstr>
      <vt:lpstr>Apresentação do PowerPoint</vt:lpstr>
      <vt:lpstr>UVP</vt:lpstr>
      <vt:lpstr>UVP - Exemplos/Métodos</vt:lpstr>
      <vt:lpstr>UVP - Exemplos/Métodos</vt:lpstr>
      <vt:lpstr>UVP - Exemplos/Métodos</vt:lpstr>
      <vt:lpstr>UVP - Exemplos/Métodos</vt:lpstr>
      <vt:lpstr>Canvas de Proposta de Valor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UVP - Exemplos/Métodos</dc:title>
  <cp:lastModifiedBy>LEONARDO SOUZA DE LIMA</cp:lastModifiedBy>
  <cp:revision>9</cp:revision>
  <dcterms:modified xsi:type="dcterms:W3CDTF">2024-04-23T20:20:04Z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0x010100C1440D4D94EEEE49BD67EC3690A9A655</vt:lpwstr>
  </property>
</Properties>
</file>