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Medium"/>
      <p:regular r:id="rId13"/>
      <p:bold r:id="rId14"/>
      <p:italic r:id="rId15"/>
      <p:boldItalic r:id="rId16"/>
    </p:embeddedFont>
    <p:embeddedFont>
      <p:font typeface="Playfair Display"/>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
      <p:font typeface="Playfair Display SemiBol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SemiBold-italic.fntdata"/><Relationship Id="rId30" Type="http://schemas.openxmlformats.org/officeDocument/2006/relationships/font" Target="fonts/PlayfairDisplaySemiBold-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layfairDisplaySemiBold-boldItalic.fntdata"/><Relationship Id="rId13" Type="http://schemas.openxmlformats.org/officeDocument/2006/relationships/font" Target="fonts/PlayfairDisplayMedium-regular.fntdata"/><Relationship Id="rId12" Type="http://schemas.openxmlformats.org/officeDocument/2006/relationships/slide" Target="slides/slide7.xml"/><Relationship Id="rId15" Type="http://schemas.openxmlformats.org/officeDocument/2006/relationships/font" Target="fonts/PlayfairDisplayMedium-italic.fntdata"/><Relationship Id="rId14" Type="http://schemas.openxmlformats.org/officeDocument/2006/relationships/font" Target="fonts/PlayfairDisplayMedium-bold.fntdata"/><Relationship Id="rId17" Type="http://schemas.openxmlformats.org/officeDocument/2006/relationships/font" Target="fonts/PlayfairDisplay-regular.fntdata"/><Relationship Id="rId16" Type="http://schemas.openxmlformats.org/officeDocument/2006/relationships/font" Target="fonts/PlayfairDisplayMedium-boldItalic.fntdata"/><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SLIDES_API112983569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SLIDES_API112983569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SLIDES_API7922583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SLIDES_API7922583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brupps/project_3" TargetMode="External"/><Relationship Id="rId4" Type="http://schemas.openxmlformats.org/officeDocument/2006/relationships/hyperlink" Target="https://github.com/brupps/project_3/tree/main/Resources" TargetMode="External"/><Relationship Id="rId5" Type="http://schemas.openxmlformats.org/officeDocument/2006/relationships/hyperlink" Target="https://www.ncdc.noaa.gov/stormevents/listevents.jsp?eventType=%28C%29+Tornado&amp;beginDate_mm=01&amp;beginDate_dd=01&amp;beginDate_yyyy=2000&amp;endDate_mm=12&amp;endDate_dd=31&amp;endDate_yyyy=2010&amp;hailfilter=0.00&amp;tornfilter=3&amp;windfilter=000&amp;sort=DT&amp;submitbutton=Search&amp;statefips=-999%2CAL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title="Title"/>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FF"/>
                </a:solidFill>
                <a:latin typeface="Playfair Display"/>
                <a:ea typeface="Playfair Display"/>
                <a:cs typeface="Playfair Display"/>
                <a:sym typeface="Playfair Display"/>
              </a:rPr>
              <a:t>Cyclonic Cartography </a:t>
            </a:r>
            <a:endParaRPr b="1">
              <a:solidFill>
                <a:srgbClr val="FFFFFF"/>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800">
              <a:solidFill>
                <a:srgbClr val="FFFFFF"/>
              </a:solidFill>
              <a:highlight>
                <a:srgbClr val="222529"/>
              </a:highlight>
              <a:latin typeface="Arial"/>
              <a:ea typeface="Arial"/>
              <a:cs typeface="Arial"/>
              <a:sym typeface="Arial"/>
            </a:endParaRPr>
          </a:p>
          <a:p>
            <a:pPr indent="0" lvl="0" marL="0" rtl="0" algn="l">
              <a:spcBef>
                <a:spcPts val="0"/>
              </a:spcBef>
              <a:spcAft>
                <a:spcPts val="0"/>
              </a:spcAft>
              <a:buNone/>
            </a:pPr>
            <a:r>
              <a:t/>
            </a:r>
            <a:endParaRPr sz="1800">
              <a:solidFill>
                <a:srgbClr val="FFFFFF"/>
              </a:solidFill>
              <a:highlight>
                <a:srgbClr val="222529"/>
              </a:highlight>
              <a:latin typeface="Arial"/>
              <a:ea typeface="Arial"/>
              <a:cs typeface="Arial"/>
              <a:sym typeface="Arial"/>
            </a:endParaRPr>
          </a:p>
          <a:p>
            <a:pPr indent="0" lvl="0" marL="0" rtl="0" algn="l">
              <a:spcBef>
                <a:spcPts val="0"/>
              </a:spcBef>
              <a:spcAft>
                <a:spcPts val="0"/>
              </a:spcAft>
              <a:buNone/>
            </a:pPr>
            <a:r>
              <a:t/>
            </a:r>
            <a:endParaRPr sz="1800">
              <a:solidFill>
                <a:srgbClr val="FFFFFF"/>
              </a:solidFill>
              <a:highlight>
                <a:srgbClr val="222529"/>
              </a:highlight>
              <a:latin typeface="Arial"/>
              <a:ea typeface="Arial"/>
              <a:cs typeface="Arial"/>
              <a:sym typeface="Arial"/>
            </a:endParaRPr>
          </a:p>
          <a:p>
            <a:pPr indent="0" lvl="0" marL="0" rtl="0" algn="ctr">
              <a:spcBef>
                <a:spcPts val="0"/>
              </a:spcBef>
              <a:spcAft>
                <a:spcPts val="0"/>
              </a:spcAft>
              <a:buNone/>
            </a:pPr>
            <a:r>
              <a:rPr lang="en" sz="2000">
                <a:solidFill>
                  <a:srgbClr val="FFFFFF"/>
                </a:solidFill>
                <a:latin typeface="Playfair Display"/>
                <a:ea typeface="Playfair Display"/>
                <a:cs typeface="Playfair Display"/>
                <a:sym typeface="Playfair Display"/>
              </a:rPr>
              <a:t>Mapping Tornado Occurrences</a:t>
            </a:r>
            <a:endParaRPr sz="2000">
              <a:solidFill>
                <a:srgbClr val="FFFFFF"/>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2577450" y="518675"/>
            <a:ext cx="39891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200">
                <a:latin typeface="Playfair Display SemiBold"/>
                <a:ea typeface="Playfair Display SemiBold"/>
                <a:cs typeface="Playfair Display SemiBold"/>
                <a:sym typeface="Playfair Display SemiBold"/>
              </a:rPr>
              <a:t>Team </a:t>
            </a:r>
            <a:r>
              <a:rPr lang="en" sz="4200">
                <a:latin typeface="Playfair Display SemiBold"/>
                <a:ea typeface="Playfair Display SemiBold"/>
                <a:cs typeface="Playfair Display SemiBold"/>
                <a:sym typeface="Playfair Display SemiBold"/>
              </a:rPr>
              <a:t>Members</a:t>
            </a:r>
            <a:endParaRPr sz="4200">
              <a:latin typeface="Playfair Display SemiBold"/>
              <a:ea typeface="Playfair Display SemiBold"/>
              <a:cs typeface="Playfair Display SemiBold"/>
              <a:sym typeface="Playfair Display SemiBold"/>
            </a:endParaRPr>
          </a:p>
        </p:txBody>
      </p:sp>
      <p:sp>
        <p:nvSpPr>
          <p:cNvPr id="140" name="Google Shape;140;p14"/>
          <p:cNvSpPr txBox="1"/>
          <p:nvPr>
            <p:ph idx="2" type="body"/>
          </p:nvPr>
        </p:nvSpPr>
        <p:spPr>
          <a:xfrm>
            <a:off x="636200" y="1586250"/>
            <a:ext cx="3935700" cy="2586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Playfair Display SemiBold"/>
              <a:buChar char="●"/>
            </a:pPr>
            <a:r>
              <a:rPr lang="en" sz="2600">
                <a:latin typeface="Playfair Display SemiBold"/>
                <a:ea typeface="Playfair Display SemiBold"/>
                <a:cs typeface="Playfair Display SemiBold"/>
                <a:sym typeface="Playfair Display SemiBold"/>
              </a:rPr>
              <a:t>Amanda Pigman</a:t>
            </a:r>
            <a:endParaRPr sz="2600">
              <a:latin typeface="Playfair Display SemiBold"/>
              <a:ea typeface="Playfair Display SemiBold"/>
              <a:cs typeface="Playfair Display SemiBold"/>
              <a:sym typeface="Playfair Display SemiBold"/>
            </a:endParaRPr>
          </a:p>
          <a:p>
            <a:pPr indent="-393700" lvl="0" marL="457200" rtl="0" algn="l">
              <a:spcBef>
                <a:spcPts val="0"/>
              </a:spcBef>
              <a:spcAft>
                <a:spcPts val="0"/>
              </a:spcAft>
              <a:buSzPts val="2600"/>
              <a:buFont typeface="Playfair Display SemiBold"/>
              <a:buChar char="●"/>
            </a:pPr>
            <a:r>
              <a:rPr lang="en" sz="2600">
                <a:latin typeface="Playfair Display SemiBold"/>
                <a:ea typeface="Playfair Display SemiBold"/>
                <a:cs typeface="Playfair Display SemiBold"/>
                <a:sym typeface="Playfair Display SemiBold"/>
              </a:rPr>
              <a:t>Angie Foust</a:t>
            </a:r>
            <a:endParaRPr sz="2600">
              <a:latin typeface="Playfair Display SemiBold"/>
              <a:ea typeface="Playfair Display SemiBold"/>
              <a:cs typeface="Playfair Display SemiBold"/>
              <a:sym typeface="Playfair Display SemiBold"/>
            </a:endParaRPr>
          </a:p>
          <a:p>
            <a:pPr indent="-393700" lvl="0" marL="457200" rtl="0" algn="l">
              <a:spcBef>
                <a:spcPts val="0"/>
              </a:spcBef>
              <a:spcAft>
                <a:spcPts val="0"/>
              </a:spcAft>
              <a:buSzPts val="2600"/>
              <a:buFont typeface="Playfair Display SemiBold"/>
              <a:buChar char="●"/>
            </a:pPr>
            <a:r>
              <a:rPr lang="en" sz="2600">
                <a:latin typeface="Playfair Display SemiBold"/>
                <a:ea typeface="Playfair Display SemiBold"/>
                <a:cs typeface="Playfair Display SemiBold"/>
                <a:sym typeface="Playfair Display SemiBold"/>
              </a:rPr>
              <a:t>Barb Rupps</a:t>
            </a:r>
            <a:endParaRPr sz="2600">
              <a:latin typeface="Playfair Display SemiBold"/>
              <a:ea typeface="Playfair Display SemiBold"/>
              <a:cs typeface="Playfair Display SemiBold"/>
              <a:sym typeface="Playfair Display SemiBold"/>
            </a:endParaRPr>
          </a:p>
          <a:p>
            <a:pPr indent="-393700" lvl="0" marL="457200" rtl="0" algn="l">
              <a:spcBef>
                <a:spcPts val="0"/>
              </a:spcBef>
              <a:spcAft>
                <a:spcPts val="0"/>
              </a:spcAft>
              <a:buSzPts val="2600"/>
              <a:buFont typeface="Playfair Display SemiBold"/>
              <a:buChar char="●"/>
            </a:pPr>
            <a:r>
              <a:rPr lang="en" sz="2600">
                <a:latin typeface="Playfair Display SemiBold"/>
                <a:ea typeface="Playfair Display SemiBold"/>
                <a:cs typeface="Playfair Display SemiBold"/>
                <a:sym typeface="Playfair Display SemiBold"/>
              </a:rPr>
              <a:t>Cassidy Simmons</a:t>
            </a:r>
            <a:endParaRPr sz="2600">
              <a:latin typeface="Playfair Display SemiBold"/>
              <a:ea typeface="Playfair Display SemiBold"/>
              <a:cs typeface="Playfair Display SemiBold"/>
              <a:sym typeface="Playfair Display SemiBold"/>
            </a:endParaRPr>
          </a:p>
          <a:p>
            <a:pPr indent="-393700" lvl="0" marL="457200" rtl="0" algn="l">
              <a:spcBef>
                <a:spcPts val="0"/>
              </a:spcBef>
              <a:spcAft>
                <a:spcPts val="0"/>
              </a:spcAft>
              <a:buSzPts val="2600"/>
              <a:buFont typeface="Playfair Display SemiBold"/>
              <a:buChar char="●"/>
            </a:pPr>
            <a:r>
              <a:rPr lang="en" sz="2600">
                <a:latin typeface="Playfair Display SemiBold"/>
                <a:ea typeface="Playfair Display SemiBold"/>
                <a:cs typeface="Playfair Display SemiBold"/>
                <a:sym typeface="Playfair Display SemiBold"/>
              </a:rPr>
              <a:t>Scott Arterbury</a:t>
            </a:r>
            <a:endParaRPr sz="2600">
              <a:latin typeface="Playfair Display SemiBold"/>
              <a:ea typeface="Playfair Display SemiBold"/>
              <a:cs typeface="Playfair Display SemiBold"/>
              <a:sym typeface="Playfair Display SemiBold"/>
            </a:endParaRPr>
          </a:p>
        </p:txBody>
      </p:sp>
      <p:pic>
        <p:nvPicPr>
          <p:cNvPr id="141" name="Google Shape;141;p14"/>
          <p:cNvPicPr preferRelativeResize="0"/>
          <p:nvPr/>
        </p:nvPicPr>
        <p:blipFill>
          <a:blip r:embed="rId3">
            <a:alphaModFix/>
          </a:blip>
          <a:stretch>
            <a:fillRect/>
          </a:stretch>
        </p:blipFill>
        <p:spPr>
          <a:xfrm>
            <a:off x="4572000" y="1586250"/>
            <a:ext cx="3989101" cy="25866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title="An Introduction to Tornado Alley"/>
          <p:cNvSpPr txBox="1"/>
          <p:nvPr/>
        </p:nvSpPr>
        <p:spPr>
          <a:xfrm>
            <a:off x="1982250" y="508000"/>
            <a:ext cx="51795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chemeClr val="lt1"/>
                </a:solidFill>
                <a:latin typeface="Playfair Display"/>
                <a:ea typeface="Playfair Display"/>
                <a:cs typeface="Playfair Display"/>
                <a:sym typeface="Playfair Display"/>
              </a:rPr>
              <a:t>Consensus</a:t>
            </a:r>
            <a:r>
              <a:rPr b="1" lang="en" sz="2700">
                <a:solidFill>
                  <a:schemeClr val="lt1"/>
                </a:solidFill>
                <a:latin typeface="Playfair Display"/>
                <a:ea typeface="Playfair Display"/>
                <a:cs typeface="Playfair Display"/>
                <a:sym typeface="Playfair Display"/>
              </a:rPr>
              <a:t> of the Topic Chosen </a:t>
            </a:r>
            <a:endParaRPr b="1" sz="2700">
              <a:solidFill>
                <a:schemeClr val="lt1"/>
              </a:solidFill>
              <a:latin typeface="Playfair Display"/>
              <a:ea typeface="Playfair Display"/>
              <a:cs typeface="Playfair Display"/>
              <a:sym typeface="Playfair Display"/>
            </a:endParaRPr>
          </a:p>
        </p:txBody>
      </p:sp>
      <p:sp>
        <p:nvSpPr>
          <p:cNvPr id="147" name="Google Shape;147;p15"/>
          <p:cNvSpPr txBox="1"/>
          <p:nvPr/>
        </p:nvSpPr>
        <p:spPr>
          <a:xfrm>
            <a:off x="381000" y="1270000"/>
            <a:ext cx="4191000" cy="2852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Playfair Display"/>
              <a:buChar char="●"/>
            </a:pPr>
            <a:r>
              <a:rPr lang="en" sz="1600">
                <a:solidFill>
                  <a:schemeClr val="lt1"/>
                </a:solidFill>
                <a:latin typeface="Playfair Display"/>
                <a:ea typeface="Playfair Display"/>
                <a:cs typeface="Playfair Display"/>
                <a:sym typeface="Playfair Display"/>
              </a:rPr>
              <a:t>We live in the relevant region.</a:t>
            </a:r>
            <a:endParaRPr sz="1600">
              <a:solidFill>
                <a:schemeClr val="lt1"/>
              </a:solidFill>
              <a:latin typeface="Playfair Display"/>
              <a:ea typeface="Playfair Display"/>
              <a:cs typeface="Playfair Display"/>
              <a:sym typeface="Playfair Display"/>
            </a:endParaRPr>
          </a:p>
          <a:p>
            <a:pPr indent="-330200" lvl="0" marL="457200" rtl="0" algn="l">
              <a:spcBef>
                <a:spcPts val="0"/>
              </a:spcBef>
              <a:spcAft>
                <a:spcPts val="0"/>
              </a:spcAft>
              <a:buClr>
                <a:schemeClr val="lt1"/>
              </a:buClr>
              <a:buSzPts val="1600"/>
              <a:buFont typeface="Playfair Display"/>
              <a:buChar char="●"/>
            </a:pPr>
            <a:r>
              <a:rPr lang="en" sz="1600">
                <a:solidFill>
                  <a:schemeClr val="lt1"/>
                </a:solidFill>
                <a:latin typeface="Playfair Display"/>
                <a:ea typeface="Playfair Display"/>
                <a:cs typeface="Playfair Display"/>
                <a:sym typeface="Playfair Display"/>
              </a:rPr>
              <a:t>Tornado Alley - Region in the USA where tornadoes are most frequent. Predominantly covering the Great Plains</a:t>
            </a:r>
            <a:endParaRPr sz="1600">
              <a:solidFill>
                <a:schemeClr val="lt1"/>
              </a:solidFill>
              <a:latin typeface="Playfair Display"/>
              <a:ea typeface="Playfair Display"/>
              <a:cs typeface="Playfair Display"/>
              <a:sym typeface="Playfair Display"/>
            </a:endParaRPr>
          </a:p>
          <a:p>
            <a:pPr indent="-330200" lvl="0" marL="457200" rtl="0" algn="l">
              <a:spcBef>
                <a:spcPts val="0"/>
              </a:spcBef>
              <a:spcAft>
                <a:spcPts val="0"/>
              </a:spcAft>
              <a:buClr>
                <a:schemeClr val="lt1"/>
              </a:buClr>
              <a:buSzPts val="1600"/>
              <a:buFont typeface="Playfair Display"/>
              <a:buChar char="●"/>
            </a:pPr>
            <a:r>
              <a:rPr lang="en" sz="1600">
                <a:solidFill>
                  <a:schemeClr val="lt1"/>
                </a:solidFill>
                <a:latin typeface="Playfair Display"/>
                <a:ea typeface="Playfair Display"/>
                <a:cs typeface="Playfair Display"/>
                <a:sym typeface="Playfair Display"/>
              </a:rPr>
              <a:t>Why would this data help?</a:t>
            </a:r>
            <a:endParaRPr sz="1600">
              <a:solidFill>
                <a:schemeClr val="lt1"/>
              </a:solidFill>
              <a:latin typeface="Playfair Display"/>
              <a:ea typeface="Playfair Display"/>
              <a:cs typeface="Playfair Display"/>
              <a:sym typeface="Playfair Display"/>
            </a:endParaRPr>
          </a:p>
          <a:p>
            <a:pPr indent="-330200" lvl="0" marL="457200" rtl="0" algn="l">
              <a:spcBef>
                <a:spcPts val="0"/>
              </a:spcBef>
              <a:spcAft>
                <a:spcPts val="0"/>
              </a:spcAft>
              <a:buClr>
                <a:schemeClr val="lt1"/>
              </a:buClr>
              <a:buSzPts val="1600"/>
              <a:buFont typeface="Playfair Display"/>
              <a:buChar char="●"/>
            </a:pPr>
            <a:r>
              <a:rPr lang="en" sz="1600">
                <a:solidFill>
                  <a:schemeClr val="lt1"/>
                </a:solidFill>
                <a:latin typeface="Playfair Display"/>
                <a:ea typeface="Playfair Display"/>
                <a:cs typeface="Playfair Display"/>
                <a:sym typeface="Playfair Display"/>
              </a:rPr>
              <a:t>Understanding the patterns, frequency, intensity, and paths of tornadoes in this region helps in forecasting but also aids in preparing for the potential threats posed.</a:t>
            </a:r>
            <a:endParaRPr sz="1600">
              <a:solidFill>
                <a:schemeClr val="lt1"/>
              </a:solidFill>
              <a:latin typeface="Playfair Display"/>
              <a:ea typeface="Playfair Display"/>
              <a:cs typeface="Playfair Display"/>
              <a:sym typeface="Playfair Display"/>
            </a:endParaRPr>
          </a:p>
        </p:txBody>
      </p:sp>
      <p:pic>
        <p:nvPicPr>
          <p:cNvPr id="148" name="Google Shape;148;p15"/>
          <p:cNvPicPr preferRelativeResize="0"/>
          <p:nvPr/>
        </p:nvPicPr>
        <p:blipFill>
          <a:blip r:embed="rId3">
            <a:alphaModFix/>
          </a:blip>
          <a:stretch>
            <a:fillRect/>
          </a:stretch>
        </p:blipFill>
        <p:spPr>
          <a:xfrm>
            <a:off x="4572000" y="1397975"/>
            <a:ext cx="4185149" cy="272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2606550" y="249275"/>
            <a:ext cx="39309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000">
                <a:latin typeface="Playfair Display"/>
                <a:ea typeface="Playfair Display"/>
                <a:cs typeface="Playfair Display"/>
                <a:sym typeface="Playfair Display"/>
              </a:rPr>
              <a:t>DATA CHOSEN</a:t>
            </a:r>
            <a:endParaRPr b="1" sz="4000">
              <a:latin typeface="Playfair Display"/>
              <a:ea typeface="Playfair Display"/>
              <a:cs typeface="Playfair Display"/>
              <a:sym typeface="Playfair Display"/>
            </a:endParaRPr>
          </a:p>
        </p:txBody>
      </p:sp>
      <p:pic>
        <p:nvPicPr>
          <p:cNvPr id="154" name="Google Shape;154;p16"/>
          <p:cNvPicPr preferRelativeResize="0"/>
          <p:nvPr/>
        </p:nvPicPr>
        <p:blipFill>
          <a:blip r:embed="rId3">
            <a:alphaModFix/>
          </a:blip>
          <a:stretch>
            <a:fillRect/>
          </a:stretch>
        </p:blipFill>
        <p:spPr>
          <a:xfrm>
            <a:off x="4102750" y="1487250"/>
            <a:ext cx="5041250" cy="2987400"/>
          </a:xfrm>
          <a:prstGeom prst="rect">
            <a:avLst/>
          </a:prstGeom>
          <a:noFill/>
          <a:ln>
            <a:noFill/>
          </a:ln>
        </p:spPr>
      </p:pic>
      <p:sp>
        <p:nvSpPr>
          <p:cNvPr id="155" name="Google Shape;155;p16"/>
          <p:cNvSpPr txBox="1"/>
          <p:nvPr/>
        </p:nvSpPr>
        <p:spPr>
          <a:xfrm>
            <a:off x="304800" y="1397975"/>
            <a:ext cx="4267200" cy="3467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lt1"/>
              </a:buClr>
              <a:buSzPts val="1500"/>
              <a:buFont typeface="Playfair Display Medium"/>
              <a:buChar char="●"/>
            </a:pPr>
            <a:r>
              <a:rPr lang="en" sz="1500">
                <a:solidFill>
                  <a:schemeClr val="lt1"/>
                </a:solidFill>
                <a:latin typeface="Playfair Display Medium"/>
                <a:ea typeface="Playfair Display Medium"/>
                <a:cs typeface="Playfair Display Medium"/>
                <a:sym typeface="Playfair Display Medium"/>
              </a:rPr>
              <a:t>EF3 to EF5 tornadoes 2000 to 2023. </a:t>
            </a:r>
            <a:endParaRPr sz="1500">
              <a:solidFill>
                <a:schemeClr val="lt1"/>
              </a:solidFill>
              <a:latin typeface="Playfair Display Medium"/>
              <a:ea typeface="Playfair Display Medium"/>
              <a:cs typeface="Playfair Display Medium"/>
              <a:sym typeface="Playfair Display Medium"/>
            </a:endParaRPr>
          </a:p>
          <a:p>
            <a:pPr indent="-323850" lvl="0" marL="457200" rtl="0" algn="l">
              <a:lnSpc>
                <a:spcPct val="115000"/>
              </a:lnSpc>
              <a:spcBef>
                <a:spcPts val="0"/>
              </a:spcBef>
              <a:spcAft>
                <a:spcPts val="0"/>
              </a:spcAft>
              <a:buClr>
                <a:schemeClr val="lt1"/>
              </a:buClr>
              <a:buSzPts val="1500"/>
              <a:buFont typeface="Playfair Display Medium"/>
              <a:buChar char="●"/>
            </a:pPr>
            <a:r>
              <a:rPr lang="en" sz="1500">
                <a:solidFill>
                  <a:schemeClr val="lt1"/>
                </a:solidFill>
                <a:latin typeface="Playfair Display Medium"/>
                <a:ea typeface="Playfair Display Medium"/>
                <a:cs typeface="Playfair Display Medium"/>
                <a:sym typeface="Playfair Display Medium"/>
              </a:rPr>
              <a:t>These cause the most damage and loss of life and therefore are of the greatest concern.</a:t>
            </a:r>
            <a:endParaRPr sz="1500">
              <a:solidFill>
                <a:schemeClr val="lt1"/>
              </a:solidFill>
              <a:latin typeface="Playfair Display Medium"/>
              <a:ea typeface="Playfair Display Medium"/>
              <a:cs typeface="Playfair Display Medium"/>
              <a:sym typeface="Playfair Display Medium"/>
            </a:endParaRPr>
          </a:p>
          <a:p>
            <a:pPr indent="-323850" lvl="0" marL="457200" rtl="0" algn="l">
              <a:lnSpc>
                <a:spcPct val="115000"/>
              </a:lnSpc>
              <a:spcBef>
                <a:spcPts val="0"/>
              </a:spcBef>
              <a:spcAft>
                <a:spcPts val="0"/>
              </a:spcAft>
              <a:buClr>
                <a:schemeClr val="lt1"/>
              </a:buClr>
              <a:buSzPts val="1500"/>
              <a:buFont typeface="Playfair Display Medium"/>
              <a:buChar char="●"/>
            </a:pPr>
            <a:r>
              <a:rPr lang="en" sz="1500">
                <a:solidFill>
                  <a:schemeClr val="lt1"/>
                </a:solidFill>
                <a:latin typeface="Playfair Display Medium"/>
                <a:ea typeface="Playfair Display Medium"/>
                <a:cs typeface="Playfair Display Medium"/>
                <a:sym typeface="Playfair Display Medium"/>
              </a:rPr>
              <a:t>Interactive Visualizations:</a:t>
            </a:r>
            <a:endParaRPr sz="1500">
              <a:solidFill>
                <a:schemeClr val="lt1"/>
              </a:solidFill>
              <a:latin typeface="Playfair Display Medium"/>
              <a:ea typeface="Playfair Display Medium"/>
              <a:cs typeface="Playfair Display Medium"/>
              <a:sym typeface="Playfair Display Medium"/>
            </a:endParaRPr>
          </a:p>
          <a:p>
            <a:pPr indent="0" lvl="0" marL="457200" rtl="0" algn="l">
              <a:lnSpc>
                <a:spcPct val="115000"/>
              </a:lnSpc>
              <a:spcBef>
                <a:spcPts val="0"/>
              </a:spcBef>
              <a:spcAft>
                <a:spcPts val="0"/>
              </a:spcAft>
              <a:buNone/>
            </a:pPr>
            <a:r>
              <a:rPr lang="en" sz="1500">
                <a:solidFill>
                  <a:schemeClr val="lt1"/>
                </a:solidFill>
                <a:latin typeface="Playfair Display Medium"/>
                <a:ea typeface="Playfair Display Medium"/>
                <a:cs typeface="Playfair Display Medium"/>
                <a:sym typeface="Playfair Display Medium"/>
              </a:rPr>
              <a:t>Heat/density map with number of tornadoes.</a:t>
            </a:r>
            <a:endParaRPr sz="1500">
              <a:solidFill>
                <a:schemeClr val="lt1"/>
              </a:solidFill>
              <a:latin typeface="Playfair Display Medium"/>
              <a:ea typeface="Playfair Display Medium"/>
              <a:cs typeface="Playfair Display Medium"/>
              <a:sym typeface="Playfair Display Medium"/>
            </a:endParaRPr>
          </a:p>
          <a:p>
            <a:pPr indent="0" lvl="0" marL="457200" rtl="0" algn="l">
              <a:lnSpc>
                <a:spcPct val="115000"/>
              </a:lnSpc>
              <a:spcBef>
                <a:spcPts val="0"/>
              </a:spcBef>
              <a:spcAft>
                <a:spcPts val="0"/>
              </a:spcAft>
              <a:buNone/>
            </a:pPr>
            <a:r>
              <a:rPr lang="en" sz="1500">
                <a:solidFill>
                  <a:schemeClr val="lt1"/>
                </a:solidFill>
                <a:latin typeface="Playfair Display Medium"/>
                <a:ea typeface="Playfair Display Medium"/>
                <a:cs typeface="Playfair Display Medium"/>
                <a:sym typeface="Playfair Display Medium"/>
              </a:rPr>
              <a:t>Map with markers of individual tornadoes over the entire country.</a:t>
            </a:r>
            <a:endParaRPr sz="1500">
              <a:solidFill>
                <a:schemeClr val="lt1"/>
              </a:solidFill>
              <a:latin typeface="Playfair Display Medium"/>
              <a:ea typeface="Playfair Display Medium"/>
              <a:cs typeface="Playfair Display Medium"/>
              <a:sym typeface="Playfair Display Medium"/>
            </a:endParaRPr>
          </a:p>
          <a:p>
            <a:pPr indent="0" lvl="0" marL="457200" rtl="0" algn="l">
              <a:lnSpc>
                <a:spcPct val="115000"/>
              </a:lnSpc>
              <a:spcBef>
                <a:spcPts val="0"/>
              </a:spcBef>
              <a:spcAft>
                <a:spcPts val="0"/>
              </a:spcAft>
              <a:buNone/>
            </a:pPr>
            <a:r>
              <a:rPr lang="en" sz="1500">
                <a:solidFill>
                  <a:schemeClr val="lt1"/>
                </a:solidFill>
                <a:latin typeface="Playfair Display Medium"/>
                <a:ea typeface="Playfair Display Medium"/>
                <a:cs typeface="Playfair Display Medium"/>
                <a:sym typeface="Playfair Display Medium"/>
              </a:rPr>
              <a:t>A map of EF5 tornado paths using polylines.</a:t>
            </a:r>
            <a:endParaRPr sz="1500">
              <a:solidFill>
                <a:schemeClr val="lt1"/>
              </a:solidFill>
              <a:latin typeface="Playfair Display Medium"/>
              <a:ea typeface="Playfair Display Medium"/>
              <a:cs typeface="Playfair Display Medium"/>
              <a:sym typeface="Playfair Display Medium"/>
            </a:endParaRPr>
          </a:p>
          <a:p>
            <a:pPr indent="0" lvl="0" marL="457200" rtl="0" algn="l">
              <a:lnSpc>
                <a:spcPct val="115000"/>
              </a:lnSpc>
              <a:spcBef>
                <a:spcPts val="0"/>
              </a:spcBef>
              <a:spcAft>
                <a:spcPts val="0"/>
              </a:spcAft>
              <a:buNone/>
            </a:pPr>
            <a:r>
              <a:rPr lang="en" sz="1500">
                <a:solidFill>
                  <a:schemeClr val="lt1"/>
                </a:solidFill>
                <a:latin typeface="Playfair Display Medium"/>
                <a:ea typeface="Playfair Display Medium"/>
                <a:cs typeface="Playfair Display Medium"/>
                <a:sym typeface="Playfair Display Medium"/>
              </a:rPr>
              <a:t>Bar/Line/Chart to represent data</a:t>
            </a:r>
            <a:endParaRPr sz="1500">
              <a:solidFill>
                <a:schemeClr val="lt1"/>
              </a:solidFill>
              <a:latin typeface="Playfair Display Medium"/>
              <a:ea typeface="Playfair Display Medium"/>
              <a:cs typeface="Playfair Display Medium"/>
              <a:sym typeface="Playfair Display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2479350" y="208300"/>
            <a:ext cx="41853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Playfair Display"/>
                <a:ea typeface="Playfair Display"/>
                <a:cs typeface="Playfair Display"/>
                <a:sym typeface="Playfair Display"/>
              </a:rPr>
              <a:t>Ethical </a:t>
            </a:r>
            <a:r>
              <a:rPr b="1" lang="en">
                <a:latin typeface="Playfair Display"/>
                <a:ea typeface="Playfair Display"/>
                <a:cs typeface="Playfair Display"/>
                <a:sym typeface="Playfair Display"/>
              </a:rPr>
              <a:t>Considerations</a:t>
            </a:r>
            <a:endParaRPr b="1">
              <a:latin typeface="Playfair Display"/>
              <a:ea typeface="Playfair Display"/>
              <a:cs typeface="Playfair Display"/>
              <a:sym typeface="Playfair Display"/>
            </a:endParaRPr>
          </a:p>
        </p:txBody>
      </p:sp>
      <p:pic>
        <p:nvPicPr>
          <p:cNvPr id="161" name="Google Shape;161;p17"/>
          <p:cNvPicPr preferRelativeResize="0"/>
          <p:nvPr/>
        </p:nvPicPr>
        <p:blipFill>
          <a:blip r:embed="rId3">
            <a:alphaModFix/>
          </a:blip>
          <a:stretch>
            <a:fillRect/>
          </a:stretch>
        </p:blipFill>
        <p:spPr>
          <a:xfrm>
            <a:off x="4572000" y="1356988"/>
            <a:ext cx="4419600" cy="2946386"/>
          </a:xfrm>
          <a:prstGeom prst="rect">
            <a:avLst/>
          </a:prstGeom>
          <a:noFill/>
          <a:ln>
            <a:noFill/>
          </a:ln>
        </p:spPr>
      </p:pic>
      <p:sp>
        <p:nvSpPr>
          <p:cNvPr id="162" name="Google Shape;162;p17"/>
          <p:cNvSpPr txBox="1"/>
          <p:nvPr/>
        </p:nvSpPr>
        <p:spPr>
          <a:xfrm>
            <a:off x="843900" y="1357000"/>
            <a:ext cx="3728100" cy="28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Playfair Display"/>
                <a:ea typeface="Playfair Display"/>
                <a:cs typeface="Playfair Display"/>
                <a:sym typeface="Playfair Display"/>
              </a:rPr>
              <a:t>Climate Change and Tornadoes</a:t>
            </a:r>
            <a:endParaRPr sz="17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7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rPr lang="en" sz="1700">
                <a:solidFill>
                  <a:schemeClr val="lt1"/>
                </a:solidFill>
                <a:latin typeface="Playfair Display"/>
                <a:ea typeface="Playfair Display"/>
                <a:cs typeface="Playfair Display"/>
                <a:sym typeface="Playfair Display"/>
              </a:rPr>
              <a:t>Scientific Uncertainty on human involved climate change</a:t>
            </a:r>
            <a:endParaRPr sz="17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7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rPr lang="en" sz="1700">
                <a:solidFill>
                  <a:schemeClr val="lt1"/>
                </a:solidFill>
                <a:latin typeface="Playfair Display"/>
                <a:ea typeface="Playfair Display"/>
                <a:cs typeface="Playfair Display"/>
                <a:sym typeface="Playfair Display"/>
              </a:rPr>
              <a:t>Broader Impact on other climate events</a:t>
            </a:r>
            <a:endParaRPr sz="17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7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rPr lang="en" sz="1700">
                <a:solidFill>
                  <a:schemeClr val="lt1"/>
                </a:solidFill>
                <a:latin typeface="Playfair Display"/>
                <a:ea typeface="Playfair Display"/>
                <a:cs typeface="Playfair Display"/>
                <a:sym typeface="Playfair Display"/>
              </a:rPr>
              <a:t>Scientific Caution of Alarmism and Downplaying Risks</a:t>
            </a:r>
            <a:endParaRPr sz="1700">
              <a:solidFill>
                <a:schemeClr val="lt1"/>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layfair Display SemiBold"/>
                <a:ea typeface="Playfair Display SemiBold"/>
                <a:cs typeface="Playfair Display SemiBold"/>
                <a:sym typeface="Playfair Display SemiBold"/>
              </a:rPr>
              <a:t>Conclusion</a:t>
            </a:r>
            <a:endParaRPr>
              <a:latin typeface="Playfair Display SemiBold"/>
              <a:ea typeface="Playfair Display SemiBold"/>
              <a:cs typeface="Playfair Display SemiBold"/>
              <a:sym typeface="Playfair Display SemiBold"/>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Playfair Display"/>
                <a:ea typeface="Playfair Display"/>
                <a:cs typeface="Playfair Display"/>
                <a:sym typeface="Playfair Display"/>
              </a:rPr>
              <a:t>Lorem ipsum dolor sit amet, consectetur adipiscing elit, sed do eiusmod tempor incididunt ut labore et dolore magna aliqua. Ut enim ad minim veniam, quis nostrud exercitation ullamco laboris nisi ut aliquip.</a:t>
            </a:r>
            <a:endParaRPr>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latin typeface="Playfair Display"/>
                <a:ea typeface="Playfair Display"/>
                <a:cs typeface="Playfair Display"/>
                <a:sym typeface="Playfair Display"/>
              </a:rPr>
              <a:t>REFERENCES</a:t>
            </a:r>
            <a:endParaRPr b="1" sz="3200">
              <a:latin typeface="Playfair Display"/>
              <a:ea typeface="Playfair Display"/>
              <a:cs typeface="Playfair Display"/>
              <a:sym typeface="Playfair Display"/>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Playfair Display Medium"/>
              <a:buAutoNum type="arabicPeriod"/>
            </a:pPr>
            <a:r>
              <a:rPr lang="en" sz="1400">
                <a:latin typeface="Playfair Display"/>
                <a:ea typeface="Playfair Display"/>
                <a:cs typeface="Playfair Display"/>
                <a:sym typeface="Playfair Display"/>
              </a:rPr>
              <a:t>Project Link </a:t>
            </a:r>
            <a:r>
              <a:rPr lang="en" sz="1400" u="sng">
                <a:solidFill>
                  <a:schemeClr val="hlink"/>
                </a:solidFill>
                <a:latin typeface="Playfair Display"/>
                <a:ea typeface="Playfair Display"/>
                <a:cs typeface="Playfair Display"/>
                <a:sym typeface="Playfair Display"/>
                <a:hlinkClick r:id="rId3"/>
              </a:rPr>
              <a:t>https://github.com/brupps/project_3</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Medium"/>
              <a:buAutoNum type="arabicPeriod"/>
            </a:pPr>
            <a:r>
              <a:rPr lang="en" sz="1400">
                <a:latin typeface="Playfair Display"/>
                <a:ea typeface="Playfair Display"/>
                <a:cs typeface="Playfair Display"/>
                <a:sym typeface="Playfair Display"/>
              </a:rPr>
              <a:t>Dataset and MetaData </a:t>
            </a:r>
            <a:r>
              <a:rPr lang="en" sz="1400" u="sng">
                <a:solidFill>
                  <a:schemeClr val="hlink"/>
                </a:solidFill>
                <a:latin typeface="Playfair Display"/>
                <a:ea typeface="Playfair Display"/>
                <a:cs typeface="Playfair Display"/>
                <a:sym typeface="Playfair Display"/>
                <a:hlinkClick r:id="rId4"/>
              </a:rPr>
              <a:t>https://github.com/brupps/project_3/tree/main/Resources</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AutoNum type="arabicPeriod"/>
            </a:pPr>
            <a:r>
              <a:rPr lang="en" sz="1400">
                <a:latin typeface="Playfair Display"/>
                <a:ea typeface="Playfair Display"/>
                <a:cs typeface="Playfair Display"/>
                <a:sym typeface="Playfair Display"/>
              </a:rPr>
              <a:t>Data  Source </a:t>
            </a:r>
            <a:r>
              <a:rPr lang="en" sz="1400" u="sng">
                <a:solidFill>
                  <a:schemeClr val="hlink"/>
                </a:solidFill>
                <a:latin typeface="Playfair Display"/>
                <a:ea typeface="Playfair Display"/>
                <a:cs typeface="Playfair Display"/>
                <a:sym typeface="Playfair Display"/>
                <a:hlinkClick r:id="rId5"/>
              </a:rPr>
              <a:t>https://www.ncdc.noaa.gov/stormevents/listevents.jsp?eventType=%28C%29+Tornado&amp;beginDate_mm=01&amp;beginDate_dd=01&amp;beginDate_yyyy=2000&amp;endDate_mm=12&amp;endDate_dd=31&amp;endDate_yyyy=2010&amp;hailfilter=0.00&amp;tornfilter=3&amp;windfilter=000&amp;sort=DT&amp;submitbutton=Search&amp;statefips=-999%2CALL</a:t>
            </a:r>
            <a:endParaRPr sz="1400">
              <a:latin typeface="Playfair Display"/>
              <a:ea typeface="Playfair Display"/>
              <a:cs typeface="Playfair Display"/>
              <a:sym typeface="Playfair Display"/>
            </a:endParaRPr>
          </a:p>
          <a:p>
            <a:pPr indent="0" lvl="0" marL="0" rtl="0" algn="l">
              <a:spcBef>
                <a:spcPts val="1200"/>
              </a:spcBef>
              <a:spcAft>
                <a:spcPts val="1200"/>
              </a:spcAft>
              <a:buNone/>
            </a:pPr>
            <a:r>
              <a:t/>
            </a:r>
            <a:endParaRPr sz="1400">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