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388" r:id="rId4"/>
    <p:sldId id="493" r:id="rId5"/>
    <p:sldId id="494" r:id="rId6"/>
    <p:sldId id="495" r:id="rId7"/>
    <p:sldId id="489" r:id="rId8"/>
    <p:sldId id="492" r:id="rId9"/>
    <p:sldId id="505" r:id="rId10"/>
    <p:sldId id="506" r:id="rId11"/>
    <p:sldId id="507" r:id="rId12"/>
    <p:sldId id="509" r:id="rId13"/>
    <p:sldId id="510" r:id="rId14"/>
    <p:sldId id="511" r:id="rId15"/>
    <p:sldId id="512" r:id="rId16"/>
    <p:sldId id="513" r:id="rId17"/>
    <p:sldId id="481" r:id="rId18"/>
    <p:sldId id="502" r:id="rId19"/>
    <p:sldId id="490" r:id="rId20"/>
    <p:sldId id="306" r:id="rId21"/>
    <p:sldId id="273" r:id="rId22"/>
    <p:sldId id="287" r:id="rId23"/>
    <p:sldId id="275" r:id="rId24"/>
    <p:sldId id="504" r:id="rId25"/>
    <p:sldId id="503" r:id="rId26"/>
    <p:sldId id="491" r:id="rId27"/>
    <p:sldId id="358" r:id="rId28"/>
    <p:sldId id="469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0488" autoAdjust="0"/>
  </p:normalViewPr>
  <p:slideViewPr>
    <p:cSldViewPr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fld id="{D8B30D35-D3C5-4BC2-8781-E83307F4A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90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44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16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93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02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77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30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254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30D35-D3C5-4BC2-8781-E83307F4A09E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54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4FD28-0BC8-4791-89BD-384C31403B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38FBB-4367-4BB3-BFD9-D84C14DDDB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5A4B1-D373-40D4-9F52-598A8562F9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0833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833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787815-BBE9-4787-93E5-2FB40F2172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9E107-7CBE-4420-B8A8-046F950C4F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AE55A-102E-4B1F-B4B9-44296CC3B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E79B-AC07-4E9E-ABB6-3F65A68FB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ECD18-2692-46EB-AFBB-26EDEAD2BB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42B2-F0E5-4726-819D-E2324929C7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60098-0B5C-4B60-8013-B04E0E4727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CAC9-E5E0-414B-A18D-1B840B5432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8D77-C6DB-4422-BAD0-70B218FAF2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/>
            </a:lvl1pPr>
          </a:lstStyle>
          <a:p>
            <a:fld id="{BEC3F92F-6BCA-489E-AF9E-3806E3C9180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3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/>
            <a:p>
              <a:r>
                <a:rPr lang="en-US" altLang="zh-CN" sz="2400" b="0"/>
                <a:t>                  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</p:txBody>
      </p:sp>
      <p:pic>
        <p:nvPicPr>
          <p:cNvPr id="4114" name="Picture 18" descr="bup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4"/>
          <p:cNvGrpSpPr/>
          <p:nvPr/>
        </p:nvGrpSpPr>
        <p:grpSpPr bwMode="auto">
          <a:xfrm>
            <a:off x="1619250" y="1917700"/>
            <a:ext cx="5903913" cy="863600"/>
            <a:chOff x="1488" y="1152"/>
            <a:chExt cx="2736" cy="624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CF0E30">
                    <a:gamma/>
                    <a:shade val="29804"/>
                    <a:invGamma/>
                  </a:srgbClr>
                </a:gs>
                <a:gs pos="50000">
                  <a:srgbClr val="CF0E30"/>
                </a:gs>
                <a:gs pos="100000">
                  <a:srgbClr val="CF0E30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4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</a:rPr>
                <a:t>课程设计作业布置</a:t>
              </a:r>
            </a:p>
          </p:txBody>
        </p:sp>
      </p:grpSp>
      <p:pic>
        <p:nvPicPr>
          <p:cNvPr id="2055" name="Picture 7" descr="地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25960"/>
            <a:ext cx="8136904" cy="443934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从</a:t>
            </a:r>
            <a:r>
              <a:rPr lang="en-US" altLang="zh-CN" b="1" dirty="0"/>
              <a:t>07:00:00</a:t>
            </a:r>
            <a:r>
              <a:rPr lang="zh-CN" altLang="en-US" b="1" dirty="0"/>
              <a:t>到</a:t>
            </a:r>
            <a:r>
              <a:rPr lang="en-US" altLang="zh-CN" b="1" dirty="0"/>
              <a:t>22:00:00(</a:t>
            </a:r>
            <a:r>
              <a:rPr lang="zh-CN" altLang="en-US" b="1" dirty="0"/>
              <a:t>含</a:t>
            </a:r>
            <a:r>
              <a:rPr lang="en-US" altLang="zh-CN" b="1" dirty="0"/>
              <a:t>)</a:t>
            </a:r>
            <a:r>
              <a:rPr lang="zh-CN" altLang="en-US" b="1" dirty="0"/>
              <a:t>，学生可以在系统中点餐</a:t>
            </a:r>
            <a:r>
              <a:rPr lang="en-US" altLang="zh-CN" b="1" dirty="0"/>
              <a:t>(</a:t>
            </a:r>
            <a:r>
              <a:rPr lang="zh-CN" altLang="en-US" b="1" dirty="0"/>
              <a:t>如果系统未关闭</a:t>
            </a:r>
            <a:r>
              <a:rPr lang="en-US" altLang="zh-CN" b="1" dirty="0"/>
              <a:t>)</a:t>
            </a:r>
            <a:r>
              <a:rPr lang="zh-CN" altLang="en-US" b="1" dirty="0"/>
              <a:t>。每天（只有一天）按照顺序有</a:t>
            </a:r>
            <a:r>
              <a:rPr lang="en-US" altLang="zh-CN" b="1" dirty="0"/>
              <a:t>n</a:t>
            </a:r>
            <a:r>
              <a:rPr lang="zh-CN" altLang="en-US" b="1" dirty="0"/>
              <a:t>个订单，第</a:t>
            </a:r>
            <a:r>
              <a:rPr lang="en-US" altLang="zh-CN" b="1" dirty="0" err="1"/>
              <a:t>i</a:t>
            </a:r>
            <a:r>
              <a:rPr lang="zh-CN" altLang="en-US" b="1" dirty="0"/>
              <a:t>个订单发生在时间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:b</a:t>
            </a:r>
            <a:r>
              <a:rPr lang="en-US" altLang="zh-CN" b="1" baseline="-25000" dirty="0"/>
              <a:t>i </a:t>
            </a:r>
            <a:r>
              <a:rPr lang="en-US" altLang="zh-CN" b="1" dirty="0"/>
              <a:t>:c</a:t>
            </a:r>
            <a:r>
              <a:rPr lang="en-US" altLang="zh-CN" b="1" baseline="-25000" dirty="0"/>
              <a:t>i </a:t>
            </a:r>
            <a:r>
              <a:rPr lang="zh-CN" altLang="en-US" b="1" dirty="0"/>
              <a:t>。第</a:t>
            </a:r>
            <a:r>
              <a:rPr lang="en-US" altLang="zh-CN" b="1" dirty="0" err="1"/>
              <a:t>i</a:t>
            </a:r>
            <a:r>
              <a:rPr lang="zh-CN" altLang="en-US" b="1" dirty="0"/>
              <a:t>个订单要求一份</a:t>
            </a:r>
            <a:r>
              <a:rPr lang="en-US" altLang="zh-CN" b="1" dirty="0" err="1"/>
              <a:t>type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（</a:t>
            </a:r>
            <a:r>
              <a:rPr lang="en-US" altLang="zh-CN" b="1" dirty="0" err="1"/>
              <a:t>type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∈</a:t>
            </a:r>
            <a:r>
              <a:rPr lang="en-US" altLang="zh-CN" b="1" dirty="0" err="1"/>
              <a:t>M</a:t>
            </a:r>
            <a:r>
              <a:rPr lang="en-US" altLang="zh-CN" b="1" baseline="-25000" dirty="0" err="1"/>
              <a:t>combo</a:t>
            </a:r>
            <a:r>
              <a:rPr lang="en-US" altLang="zh-CN" b="1" dirty="0" err="1"/>
              <a:t>∪N</a:t>
            </a:r>
            <a:r>
              <a:rPr lang="en-US" altLang="zh-CN" b="1" baseline="-25000" dirty="0" err="1"/>
              <a:t>food</a:t>
            </a:r>
            <a:r>
              <a:rPr lang="zh-CN" altLang="en-US" b="1" dirty="0"/>
              <a:t>，其中</a:t>
            </a:r>
            <a:r>
              <a:rPr lang="en-US" altLang="zh-CN" b="1" dirty="0" err="1"/>
              <a:t>M</a:t>
            </a:r>
            <a:r>
              <a:rPr lang="en-US" altLang="zh-CN" b="1" baseline="-25000" dirty="0" err="1"/>
              <a:t>combo</a:t>
            </a:r>
            <a:r>
              <a:rPr lang="zh-CN" altLang="en-US" b="1" dirty="0"/>
              <a:t>和</a:t>
            </a:r>
            <a:r>
              <a:rPr lang="en-US" altLang="zh-CN" b="1" dirty="0" err="1"/>
              <a:t>N</a:t>
            </a:r>
            <a:r>
              <a:rPr lang="en-US" altLang="zh-CN" b="1" baseline="-25000" dirty="0" err="1"/>
              <a:t>food</a:t>
            </a:r>
            <a:r>
              <a:rPr lang="zh-CN" altLang="en-US" b="1" dirty="0"/>
              <a:t>分别表示全体的套餐和食物的集合）类型的套餐或食物。如果点餐时系统关闭，会导致点餐失败。</a:t>
            </a:r>
            <a:endParaRPr lang="en-US" altLang="zh-CN" b="1" dirty="0"/>
          </a:p>
          <a:p>
            <a:pPr algn="just">
              <a:lnSpc>
                <a:spcPct val="150000"/>
              </a:lnSpc>
            </a:pPr>
            <a:r>
              <a:rPr lang="en-US" altLang="zh-CN" b="1" dirty="0"/>
              <a:t>22:00</a:t>
            </a:r>
            <a:r>
              <a:rPr lang="zh-CN" altLang="en-US" b="1" dirty="0"/>
              <a:t>以后如果还有之前的订单未完成，则麦当劳会继续加班，且保证</a:t>
            </a:r>
            <a:r>
              <a:rPr lang="en-US" altLang="zh-CN" b="1" dirty="0"/>
              <a:t>23:59:59(</a:t>
            </a:r>
            <a:r>
              <a:rPr lang="zh-CN" altLang="en-US" b="1" dirty="0"/>
              <a:t>含</a:t>
            </a:r>
            <a:r>
              <a:rPr lang="en-US" altLang="zh-CN" b="1" dirty="0"/>
              <a:t>)</a:t>
            </a:r>
            <a:r>
              <a:rPr lang="zh-CN" altLang="en-US" b="1" dirty="0"/>
              <a:t>前一定能完成所有订单。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8421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998" y="1725960"/>
            <a:ext cx="8352482" cy="44393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400" b="1" dirty="0"/>
              <a:t>在每一秒的开始，如果有新的食物完成，则首先存储食物，然后接受订单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如果存在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订单按照“先来先到，异步处理”原则进行处理。</a:t>
            </a:r>
            <a:endParaRPr lang="en-US" altLang="zh-CN" sz="2400" b="1" dirty="0"/>
          </a:p>
          <a:p>
            <a:pPr lvl="1" algn="just">
              <a:lnSpc>
                <a:spcPct val="150000"/>
              </a:lnSpc>
            </a:pPr>
            <a:r>
              <a:rPr lang="zh-CN" altLang="en-US" sz="2400" b="1" dirty="0"/>
              <a:t>先来先到：指的是对于有存量的食物，总会被分配给时间最早的订单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套餐或单点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 lvl="1" algn="just">
              <a:lnSpc>
                <a:spcPct val="150000"/>
              </a:lnSpc>
            </a:pPr>
            <a:r>
              <a:rPr lang="zh-CN" altLang="en-US" sz="2400" b="1" dirty="0"/>
              <a:t>异步处理：指的是当一个订单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套餐或单点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因为请求的食物没有被全部满足时，不必等待该订单完成，可以直接处理下一个订单。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281529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25959"/>
            <a:ext cx="8640514" cy="472722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/>
              <a:t>食物一旦被分配给订单，就不能撤销。食物被分配给订单后，即便该订单尚未完成，该食物也不再占用对应类型的容量。</a:t>
            </a:r>
            <a:endParaRPr lang="en-US" altLang="zh-CN" sz="2400" b="1" dirty="0"/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当订单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套餐或单点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中要求的所有食物，均已被分配给该订单，则该订单会立刻完成。</a:t>
            </a:r>
            <a:endParaRPr lang="en-US" altLang="zh-CN" sz="2400" b="1" dirty="0"/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如果在某个时刻</a:t>
            </a:r>
            <a:r>
              <a:rPr lang="en-US" altLang="zh-CN" sz="2400" b="1" dirty="0"/>
              <a:t>t</a:t>
            </a:r>
            <a:r>
              <a:rPr lang="en-US" altLang="zh-CN" sz="2400" b="1" baseline="-25000" dirty="0"/>
              <a:t>0</a:t>
            </a:r>
            <a:r>
              <a:rPr lang="zh-CN" altLang="en-US" sz="2400" b="1" dirty="0"/>
              <a:t>，有人下了一个订单，并且该订单无法立刻完成，导致未完成订单的数量大于</a:t>
            </a:r>
            <a:r>
              <a:rPr lang="en-US" altLang="zh-CN" sz="2400" b="1" dirty="0"/>
              <a:t>W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，则系统立即自动关闭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不再接受订单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，但该订单仍然算作成功下单。 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如果在某个时刻</a:t>
            </a:r>
            <a:r>
              <a:rPr lang="en-US" altLang="zh-CN" sz="2400" b="1" dirty="0"/>
              <a:t>t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，未完成订单的数量小于</a:t>
            </a:r>
            <a:r>
              <a:rPr lang="en-US" altLang="zh-CN" sz="2400" b="1" dirty="0"/>
              <a:t>W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，则系统将在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秒后重新打开。即系统可以接受</a:t>
            </a:r>
            <a:r>
              <a:rPr lang="en-US" altLang="zh-CN" sz="2400" b="1" dirty="0"/>
              <a:t>t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+1</a:t>
            </a:r>
            <a:r>
              <a:rPr lang="zh-CN" altLang="en-US" sz="2400" b="1" dirty="0"/>
              <a:t>时刻的订单，而不能接受</a:t>
            </a:r>
            <a:r>
              <a:rPr lang="en-US" altLang="zh-CN" sz="2400" b="1" dirty="0"/>
              <a:t>t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时刻的订单。</a:t>
            </a:r>
            <a:r>
              <a:rPr lang="zh-CN" altLang="en-US" b="1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13539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815264"/>
            <a:ext cx="8155632" cy="459864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第一行包含一个整数</a:t>
            </a:r>
            <a:r>
              <a:rPr lang="en-US" altLang="zh-CN" b="1" dirty="0"/>
              <a:t>n(1≤n≤54001)</a:t>
            </a:r>
            <a:r>
              <a:rPr lang="zh-CN" altLang="en-US" b="1" dirty="0"/>
              <a:t>表示订单个数。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/>
              <a:t>第二行包含两个整数</a:t>
            </a:r>
            <a:r>
              <a:rPr lang="en-US" altLang="zh-CN" b="1" dirty="0"/>
              <a:t>W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,W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(2≤W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≤W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≤100)</a:t>
            </a:r>
            <a:r>
              <a:rPr lang="zh-CN" altLang="en-US" b="1" dirty="0"/>
              <a:t>。 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/>
              <a:t>第三行包含</a:t>
            </a:r>
            <a:r>
              <a:rPr lang="en-US" altLang="zh-CN" b="1" dirty="0"/>
              <a:t>N</a:t>
            </a:r>
            <a:r>
              <a:rPr lang="zh-CN" altLang="en-US" b="1" dirty="0"/>
              <a:t>个整数</a:t>
            </a:r>
            <a:r>
              <a:rPr lang="en-US" altLang="zh-CN" b="1" dirty="0"/>
              <a:t>t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t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,...,</a:t>
            </a:r>
            <a:r>
              <a:rPr lang="en-US" altLang="zh-CN" b="1" dirty="0" err="1"/>
              <a:t>t</a:t>
            </a:r>
            <a:r>
              <a:rPr lang="en-US" altLang="zh-CN" b="1" baseline="-25000" dirty="0" err="1"/>
              <a:t>N</a:t>
            </a:r>
            <a:r>
              <a:rPr lang="en-US" altLang="zh-CN" b="1" dirty="0"/>
              <a:t>(1≤t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≤70)</a:t>
            </a:r>
            <a:r>
              <a:rPr lang="zh-CN" altLang="en-US" b="1" dirty="0"/>
              <a:t>，其中</a:t>
            </a:r>
            <a:r>
              <a:rPr lang="en-US" altLang="zh-CN" b="1" dirty="0" err="1"/>
              <a:t>t</a:t>
            </a:r>
            <a:r>
              <a:rPr lang="en-US" altLang="zh-CN" b="1" baseline="-25000" dirty="0" err="1"/>
              <a:t>i</a:t>
            </a:r>
            <a:r>
              <a:rPr lang="zh-CN" altLang="en-US" b="1" dirty="0"/>
              <a:t>表示第</a:t>
            </a:r>
            <a:r>
              <a:rPr lang="en-US" altLang="zh-CN" b="1" dirty="0" err="1"/>
              <a:t>i</a:t>
            </a:r>
            <a:r>
              <a:rPr lang="zh-CN" altLang="en-US" b="1" dirty="0"/>
              <a:t>种食物的制作时长。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/>
              <a:t>第四行包含</a:t>
            </a:r>
            <a:r>
              <a:rPr lang="en-US" altLang="zh-CN" b="1" dirty="0"/>
              <a:t>N</a:t>
            </a:r>
            <a:r>
              <a:rPr lang="zh-CN" altLang="en-US" b="1" dirty="0"/>
              <a:t>个整数</a:t>
            </a:r>
            <a:r>
              <a:rPr lang="en-US" altLang="zh-CN" b="1" dirty="0"/>
              <a:t>cap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,cap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,...,</a:t>
            </a:r>
            <a:r>
              <a:rPr lang="en-US" altLang="zh-CN" b="1" dirty="0" err="1"/>
              <a:t>cap</a:t>
            </a:r>
            <a:r>
              <a:rPr lang="en-US" altLang="zh-CN" b="1" baseline="-25000" dirty="0" err="1"/>
              <a:t>N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(1≤cap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≤n)</a:t>
            </a:r>
            <a:r>
              <a:rPr lang="zh-CN" altLang="en-US" b="1" dirty="0"/>
              <a:t>，其中</a:t>
            </a:r>
            <a:r>
              <a:rPr lang="en-US" altLang="zh-CN" b="1" dirty="0" err="1"/>
              <a:t>cap</a:t>
            </a:r>
            <a:r>
              <a:rPr lang="en-US" altLang="zh-CN" b="1" baseline="-25000" dirty="0" err="1"/>
              <a:t>i</a:t>
            </a:r>
            <a:r>
              <a:rPr lang="zh-CN" altLang="en-US" b="1" dirty="0"/>
              <a:t>表示第</a:t>
            </a:r>
            <a:r>
              <a:rPr lang="en-US" altLang="zh-CN" b="1" dirty="0" err="1"/>
              <a:t>i</a:t>
            </a:r>
            <a:r>
              <a:rPr lang="zh-CN" altLang="en-US" b="1" dirty="0"/>
              <a:t>种食物的最大存储容量。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-OJ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版输入</a:t>
            </a:r>
          </a:p>
        </p:txBody>
      </p:sp>
    </p:spTree>
    <p:extLst>
      <p:ext uri="{BB962C8B-B14F-4D97-AF65-F5344CB8AC3E}">
        <p14:creationId xmlns:p14="http://schemas.microsoft.com/office/powerpoint/2010/main" val="158548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49753"/>
            <a:ext cx="8784530" cy="459864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对于接下来的</a:t>
            </a:r>
            <a:r>
              <a:rPr lang="en-US" altLang="zh-CN" b="1" dirty="0"/>
              <a:t>n</a:t>
            </a:r>
            <a:r>
              <a:rPr lang="zh-CN" altLang="en-US" b="1" dirty="0"/>
              <a:t>行，用格式类似于</a:t>
            </a:r>
            <a:r>
              <a:rPr lang="en-US" altLang="zh-CN" b="1" dirty="0"/>
              <a:t>11:11:11</a:t>
            </a:r>
            <a:r>
              <a:rPr lang="zh-CN" altLang="en-US" b="1" dirty="0"/>
              <a:t>的方式，给出第</a:t>
            </a:r>
            <a:r>
              <a:rPr lang="en-US" altLang="zh-CN" b="1" dirty="0" err="1"/>
              <a:t>i</a:t>
            </a:r>
            <a:r>
              <a:rPr lang="zh-CN" altLang="en-US" b="1" dirty="0"/>
              <a:t>个订单的时间。然后输入一个字符串</a:t>
            </a:r>
            <a:r>
              <a:rPr lang="en-US" altLang="zh-CN" b="1" dirty="0" err="1"/>
              <a:t>type</a:t>
            </a:r>
            <a:r>
              <a:rPr lang="en-US" altLang="zh-CN" b="1" baseline="-25000" dirty="0" err="1"/>
              <a:t>i</a:t>
            </a:r>
            <a:r>
              <a:rPr lang="zh-CN" altLang="en-US" b="1" dirty="0"/>
              <a:t>，（</a:t>
            </a:r>
            <a:r>
              <a:rPr lang="en-US" altLang="zh-CN" b="1" dirty="0" err="1"/>
              <a:t>type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∈</a:t>
            </a:r>
            <a:r>
              <a:rPr lang="en-US" altLang="zh-CN" b="1" dirty="0" err="1"/>
              <a:t>M</a:t>
            </a:r>
            <a:r>
              <a:rPr lang="en-US" altLang="zh-CN" b="1" baseline="-25000" dirty="0" err="1"/>
              <a:t>combo</a:t>
            </a:r>
            <a:r>
              <a:rPr lang="en-US" altLang="zh-CN" b="1" dirty="0" err="1"/>
              <a:t>∪N</a:t>
            </a:r>
            <a:r>
              <a:rPr lang="en-US" altLang="zh-CN" b="1" baseline="-25000" dirty="0" err="1"/>
              <a:t>food</a:t>
            </a:r>
            <a:r>
              <a:rPr lang="zh-CN" altLang="en-US" b="1" dirty="0"/>
              <a:t>）表示套餐或食物的名称</a:t>
            </a:r>
            <a:r>
              <a:rPr lang="en-US" altLang="zh-CN" b="1" dirty="0"/>
              <a:t>(</a:t>
            </a:r>
            <a:r>
              <a:rPr lang="zh-CN" altLang="en-US" b="1" dirty="0"/>
              <a:t>参见</a:t>
            </a:r>
            <a:r>
              <a:rPr lang="en-US" altLang="zh-CN" b="1" dirty="0" err="1"/>
              <a:t>dict.dic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algn="just">
              <a:lnSpc>
                <a:spcPct val="150000"/>
              </a:lnSpc>
            </a:pPr>
            <a:r>
              <a:rPr lang="zh-CN" altLang="en-US" b="1" dirty="0"/>
              <a:t>测试用例保证订单时间在</a:t>
            </a:r>
            <a:r>
              <a:rPr lang="en-US" altLang="zh-CN" b="1" dirty="0"/>
              <a:t>[07:00:00,22:00:00]</a:t>
            </a:r>
            <a:r>
              <a:rPr lang="zh-CN" altLang="en-US" b="1" dirty="0"/>
              <a:t>内，同一个时间点不可能出现多个订单，第</a:t>
            </a:r>
            <a:r>
              <a:rPr lang="en-US" altLang="zh-CN" b="1" dirty="0"/>
              <a:t>i-1</a:t>
            </a:r>
            <a:r>
              <a:rPr lang="zh-CN" altLang="en-US" b="1" dirty="0"/>
              <a:t>个订单一定早于第</a:t>
            </a:r>
            <a:r>
              <a:rPr lang="en-US" altLang="zh-CN" b="1" dirty="0" err="1"/>
              <a:t>i</a:t>
            </a:r>
            <a:r>
              <a:rPr lang="zh-CN" altLang="en-US" b="1" dirty="0"/>
              <a:t>个</a:t>
            </a:r>
            <a:r>
              <a:rPr lang="en-US" altLang="zh-CN" b="1" dirty="0"/>
              <a:t>(2≤i≤n)</a:t>
            </a:r>
            <a:r>
              <a:rPr lang="zh-CN" altLang="en-US" b="1" dirty="0"/>
              <a:t>，且</a:t>
            </a:r>
            <a:r>
              <a:rPr lang="en-US" altLang="zh-CN" b="1" dirty="0"/>
              <a:t>23:59:59(</a:t>
            </a:r>
            <a:r>
              <a:rPr lang="zh-CN" altLang="en-US" b="1" dirty="0"/>
              <a:t>含</a:t>
            </a:r>
            <a:r>
              <a:rPr lang="en-US" altLang="zh-CN" b="1" dirty="0"/>
              <a:t>)</a:t>
            </a:r>
            <a:r>
              <a:rPr lang="zh-CN" altLang="en-US" b="1" dirty="0"/>
              <a:t>前麦当劳一定能完成所有订单。具体见</a:t>
            </a:r>
            <a:r>
              <a:rPr lang="en-US" altLang="zh-CN" b="1" dirty="0"/>
              <a:t>input.txt</a:t>
            </a:r>
            <a:r>
              <a:rPr lang="zh-CN" altLang="en-US" b="1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-OJ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版输入</a:t>
            </a:r>
          </a:p>
        </p:txBody>
      </p:sp>
    </p:spTree>
    <p:extLst>
      <p:ext uri="{BB962C8B-B14F-4D97-AF65-F5344CB8AC3E}">
        <p14:creationId xmlns:p14="http://schemas.microsoft.com/office/powerpoint/2010/main" val="234606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967" y="1897050"/>
            <a:ext cx="8155632" cy="459864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输出包括</a:t>
            </a:r>
            <a:r>
              <a:rPr lang="en-US" altLang="zh-CN" b="1" dirty="0"/>
              <a:t>n</a:t>
            </a:r>
            <a:r>
              <a:rPr lang="zh-CN" altLang="en-US" b="1" dirty="0"/>
              <a:t>行，按照订单顺序输出订单完成时间。对于第</a:t>
            </a:r>
            <a:r>
              <a:rPr lang="en-US" altLang="zh-CN" b="1" dirty="0" err="1"/>
              <a:t>i</a:t>
            </a:r>
            <a:r>
              <a:rPr lang="zh-CN" altLang="en-US" b="1" dirty="0"/>
              <a:t>行，如果第</a:t>
            </a:r>
            <a:r>
              <a:rPr lang="en-US" altLang="zh-CN" b="1" dirty="0" err="1"/>
              <a:t>i</a:t>
            </a:r>
            <a:r>
              <a:rPr lang="zh-CN" altLang="en-US" b="1" dirty="0"/>
              <a:t>个订单不成功，则输出</a:t>
            </a:r>
            <a:r>
              <a:rPr lang="en-US" altLang="zh-CN" b="1" dirty="0"/>
              <a:t>Fail</a:t>
            </a:r>
            <a:r>
              <a:rPr lang="zh-CN" altLang="en-US" b="1" dirty="0"/>
              <a:t>。否则，输出这个订单完成的时间。时间格式与输入格式</a:t>
            </a:r>
            <a:r>
              <a:rPr lang="en-US" altLang="zh-CN" b="1" dirty="0"/>
              <a:t>(11:11:11)</a:t>
            </a:r>
            <a:r>
              <a:rPr lang="zh-CN" altLang="en-US" b="1" dirty="0"/>
              <a:t>一致。具体见</a:t>
            </a:r>
            <a:r>
              <a:rPr lang="en-US" altLang="zh-CN" b="1" dirty="0"/>
              <a:t>output.txt</a:t>
            </a:r>
            <a:r>
              <a:rPr lang="zh-CN" altLang="en-US" b="1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-OJ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版输出</a:t>
            </a:r>
          </a:p>
        </p:txBody>
      </p:sp>
    </p:spTree>
    <p:extLst>
      <p:ext uri="{BB962C8B-B14F-4D97-AF65-F5344CB8AC3E}">
        <p14:creationId xmlns:p14="http://schemas.microsoft.com/office/powerpoint/2010/main" val="22658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5966" y="1897050"/>
                <a:ext cx="8450083" cy="45986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b="1" dirty="0" err="1"/>
                  <a:t>第一行给出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b="1" dirty="0"/>
                  <a:t>。</a:t>
                </a:r>
                <a:r>
                  <a:rPr lang="en-US" altLang="zh-CN" b="1" dirty="0" err="1"/>
                  <a:t>其中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1" dirty="0" err="1"/>
                  <a:t>表示食物的种类数</a:t>
                </a:r>
                <a:r>
                  <a:rPr lang="en-US" altLang="zh-CN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b="1" dirty="0" err="1"/>
                  <a:t>表示套餐的种类数</a:t>
                </a:r>
                <a:r>
                  <a:rPr lang="en-US" altLang="zh-CN" b="1" dirty="0"/>
                  <a:t>。</a:t>
                </a:r>
                <a:endParaRPr lang="zh-CN" altLang="zh-CN" b="1" dirty="0"/>
              </a:p>
              <a:p>
                <a:r>
                  <a:rPr lang="en-US" altLang="zh-CN" b="1" dirty="0" err="1"/>
                  <a:t>第二行包含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1" dirty="0" err="1"/>
                  <a:t>个字符串</a:t>
                </a:r>
                <a:r>
                  <a:rPr lang="en-US" altLang="zh-CN" b="1" dirty="0"/>
                  <a:t>，</a:t>
                </a:r>
                <a:r>
                  <a:rPr lang="zh-CN" altLang="en-US" b="1" dirty="0"/>
                  <a:t>每个字符串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𝑛𝑎𝑚</m:t>
                    </m:r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𝑓𝑜𝑜𝑑</m:t>
                        </m:r>
                      </m:sup>
                    </m:sSubSup>
                  </m:oMath>
                </a14:m>
                <a:r>
                  <a:rPr lang="en-US" altLang="zh-CN" b="1" dirty="0" err="1"/>
                  <a:t>表示第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="1" dirty="0" err="1"/>
                  <a:t>种食物的名称</a:t>
                </a:r>
                <a:r>
                  <a:rPr lang="en-US" altLang="zh-CN" b="1" dirty="0"/>
                  <a:t>。</a:t>
                </a:r>
                <a:endParaRPr lang="zh-CN" altLang="zh-CN" b="1" dirty="0"/>
              </a:p>
              <a:p>
                <a:r>
                  <a:rPr lang="en-US" altLang="zh-CN" b="1" dirty="0" err="1"/>
                  <a:t>接下来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b="1" dirty="0" err="1"/>
                  <a:t>行，其中的第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="1" dirty="0" err="1"/>
                  <a:t>行包含多个字符串，第一个字符串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𝑛𝑎𝑚</m:t>
                    </m:r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𝑐𝑜𝑚𝑏𝑜</m:t>
                        </m:r>
                      </m:sup>
                    </m:sSubSup>
                  </m:oMath>
                </a14:m>
                <a:r>
                  <a:rPr lang="en-US" altLang="zh-CN" b="1" dirty="0" err="1"/>
                  <a:t>表示第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="1" dirty="0" err="1"/>
                  <a:t>个套餐的名称，后续的第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b="1" dirty="0" err="1"/>
                  <a:t>个字符串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𝑛𝑎𝑚</m:t>
                    </m:r>
                    <m:sSubSup>
                      <m:sSubSup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𝑓𝑜𝑜𝑑</m:t>
                        </m:r>
                      </m:sup>
                    </m:sSubSup>
                  </m:oMath>
                </a14:m>
                <a:r>
                  <a:rPr lang="en-US" altLang="zh-CN" b="1" dirty="0" err="1"/>
                  <a:t>表示第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="1" dirty="0" err="1"/>
                  <a:t>个套餐中</a:t>
                </a:r>
                <a:r>
                  <a:rPr lang="zh-CN" altLang="en-US" b="1" dirty="0"/>
                  <a:t>包含的</a:t>
                </a:r>
                <a:r>
                  <a:rPr lang="en-US" altLang="zh-CN" b="1" dirty="0" err="1"/>
                  <a:t>第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b="1" dirty="0" err="1"/>
                  <a:t>种食物的名称</a:t>
                </a:r>
                <a:r>
                  <a:rPr lang="en-US" altLang="zh-CN" b="1" dirty="0"/>
                  <a:t>。</a:t>
                </a:r>
              </a:p>
              <a:p>
                <a:r>
                  <a:rPr lang="zh-CN" altLang="en-US" b="1" dirty="0"/>
                  <a:t>具体见</a:t>
                </a:r>
                <a:r>
                  <a:rPr lang="en-US" altLang="zh-CN" b="1" dirty="0" err="1"/>
                  <a:t>dict.dic</a:t>
                </a:r>
                <a:r>
                  <a:rPr lang="zh-CN" altLang="en-US" b="1" dirty="0"/>
                  <a:t>。</a:t>
                </a:r>
                <a:endParaRPr lang="en-US" altLang="zh-CN" b="1" dirty="0"/>
              </a:p>
              <a:p>
                <a:pPr marL="0" indent="0">
                  <a:buNone/>
                </a:pPr>
                <a:r>
                  <a:rPr lang="zh-CN" altLang="en-US" b="1" dirty="0"/>
                  <a:t>注：系统每次运行时所读取的菜单文件内容</a:t>
                </a:r>
                <a:r>
                  <a:rPr lang="zh-CN" altLang="en-US" b="1"/>
                  <a:t>可能不一样。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6" y="1897050"/>
                <a:ext cx="8450083" cy="4598640"/>
              </a:xfrm>
              <a:blipFill>
                <a:blip r:embed="rId3"/>
                <a:stretch>
                  <a:fillRect l="-1299" t="-2252" r="-1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16</a:t>
            </a:fld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菜单文件</a:t>
            </a:r>
          </a:p>
        </p:txBody>
      </p:sp>
    </p:spTree>
    <p:extLst>
      <p:ext uri="{BB962C8B-B14F-4D97-AF65-F5344CB8AC3E}">
        <p14:creationId xmlns:p14="http://schemas.microsoft.com/office/powerpoint/2010/main" val="177296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368" y="1859663"/>
            <a:ext cx="7903071" cy="4223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控制台版本，即</a:t>
            </a:r>
            <a:r>
              <a:rPr lang="en-US" altLang="zh-CN" sz="2400" b="1" dirty="0"/>
              <a:t>OJ</a:t>
            </a:r>
            <a:r>
              <a:rPr lang="zh-CN" altLang="en-US" sz="2400" b="1" dirty="0"/>
              <a:t>版。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图形化版本：图形化技术自选，但限定只能使用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语言或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语言。</a:t>
            </a:r>
          </a:p>
          <a:p>
            <a:pPr>
              <a:lnSpc>
                <a:spcPct val="150000"/>
              </a:lnSpc>
            </a:pP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开发两个版本</a:t>
            </a:r>
          </a:p>
        </p:txBody>
      </p:sp>
    </p:spTree>
    <p:extLst>
      <p:ext uri="{BB962C8B-B14F-4D97-AF65-F5344CB8AC3E}">
        <p14:creationId xmlns:p14="http://schemas.microsoft.com/office/powerpoint/2010/main" val="16161958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368" y="1859663"/>
            <a:ext cx="7903071" cy="18573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OJ</a:t>
            </a:r>
            <a:r>
              <a:rPr lang="zh-CN" altLang="en-US" sz="2400" b="1" dirty="0"/>
              <a:t>版：一个人一组，即个人完成。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图形化版本：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人一组，自行组队。</a:t>
            </a:r>
          </a:p>
          <a:p>
            <a:pPr>
              <a:lnSpc>
                <a:spcPct val="150000"/>
              </a:lnSpc>
            </a:pP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</a:p>
        </p:txBody>
      </p:sp>
    </p:spTree>
    <p:extLst>
      <p:ext uri="{BB962C8B-B14F-4D97-AF65-F5344CB8AC3E}">
        <p14:creationId xmlns:p14="http://schemas.microsoft.com/office/powerpoint/2010/main" val="43613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39750" y="2420888"/>
            <a:ext cx="5544418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学术诚信</a:t>
            </a:r>
            <a:endParaRPr lang="en-US" altLang="zh-CN" b="1" dirty="0"/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课题任务说明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</p:spTree>
    <p:extLst>
      <p:ext uri="{BB962C8B-B14F-4D97-AF65-F5344CB8AC3E}">
        <p14:creationId xmlns:p14="http://schemas.microsoft.com/office/powerpoint/2010/main" val="23567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4032250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学术诚信</a:t>
            </a:r>
            <a:endParaRPr lang="en-US" altLang="zh-CN" b="1" dirty="0"/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课题任务说明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39-711F-4F9E-B304-50DBE4B8BE0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进度要求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340485"/>
            <a:ext cx="8203565" cy="4705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周 提交概要设计书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周 验收</a:t>
            </a:r>
            <a:r>
              <a:rPr lang="en-US" altLang="zh-CN" sz="2400" b="1" dirty="0"/>
              <a:t>OJ</a:t>
            </a:r>
            <a:r>
              <a:rPr lang="zh-CN" altLang="en-US" sz="2400" b="1" dirty="0"/>
              <a:t>版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周 </a:t>
            </a:r>
            <a:r>
              <a:rPr lang="zh-CN" altLang="en-US" sz="2400" b="1" dirty="0">
                <a:sym typeface="+mn-ea"/>
              </a:rPr>
              <a:t>验收图形化版</a:t>
            </a: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2345" y="3760475"/>
            <a:ext cx="7772400" cy="950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kern="0" dirty="0">
                <a:solidFill>
                  <a:srgbClr val="FF0000"/>
                </a:solidFill>
              </a:rPr>
              <a:t>注：设计文档与程序实现要一致，开发时如果发现设计逻辑缺陷问题，需要修改完善。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2085-F4F2-4A6A-B8C3-7C26E7B480E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课程设计提交内容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概要设计报告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1.1 </a:t>
            </a:r>
            <a:r>
              <a:rPr lang="zh-CN" altLang="en-US" sz="2400" b="1" dirty="0"/>
              <a:t>输入、输出设计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OJ</a:t>
            </a:r>
            <a:r>
              <a:rPr lang="zh-CN" altLang="en-US" sz="2400" b="1" dirty="0"/>
              <a:t>版本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图形化版本（可在</a:t>
            </a:r>
            <a:r>
              <a:rPr lang="en-US" altLang="zh-CN" sz="2400" b="1" dirty="0"/>
              <a:t>OJ</a:t>
            </a:r>
            <a:r>
              <a:rPr lang="zh-CN" altLang="en-US" sz="2400" b="1" dirty="0"/>
              <a:t>版本开发时再完善）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1.2 </a:t>
            </a:r>
            <a:r>
              <a:rPr lang="zh-CN" altLang="en-US" sz="2400" b="1" dirty="0"/>
              <a:t>算法设计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1.3 </a:t>
            </a:r>
            <a:r>
              <a:rPr lang="zh-CN" altLang="en-US" sz="2400" b="1" dirty="0"/>
              <a:t>高层数据结构定义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包括：全局常量定义、全局数据结构定义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1.4 </a:t>
            </a:r>
            <a:r>
              <a:rPr lang="zh-CN" altLang="en-US" sz="2400" b="1" dirty="0"/>
              <a:t>系统模块划分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画出系统模块的调用关系图；并详细说明各个模块的功能。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378E-8E7E-487A-A4B7-97B07FFF5DA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课程设计提交内容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具体内容和结构参见实验指导书</a:t>
            </a:r>
            <a:r>
              <a:rPr lang="en-US" altLang="zh-CN" b="1" dirty="0"/>
              <a:t>【</a:t>
            </a:r>
            <a:r>
              <a:rPr lang="zh-CN" altLang="en-US" b="1" dirty="0"/>
              <a:t>模板：概要设计</a:t>
            </a:r>
            <a:r>
              <a:rPr lang="en-US" altLang="zh-CN" b="1" dirty="0"/>
              <a:t>】</a:t>
            </a:r>
            <a:r>
              <a:rPr lang="en-US" altLang="zh-CN" dirty="0"/>
              <a:t> </a:t>
            </a:r>
            <a:r>
              <a:rPr lang="en-US" altLang="zh-CN" b="1" dirty="0"/>
              <a:t> </a:t>
            </a:r>
          </a:p>
          <a:p>
            <a:r>
              <a:rPr lang="zh-CN" altLang="en-US" b="1" dirty="0"/>
              <a:t>要求：按照时间要求提交。</a:t>
            </a:r>
          </a:p>
          <a:p>
            <a:pPr>
              <a:buFontTx/>
              <a:buNone/>
            </a:pP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3300"/>
                </a:solidFill>
              </a:rPr>
              <a:t>班级</a:t>
            </a:r>
            <a:r>
              <a:rPr lang="en-US" altLang="zh-CN" b="1" dirty="0">
                <a:solidFill>
                  <a:srgbClr val="FF3300"/>
                </a:solidFill>
              </a:rPr>
              <a:t>_</a:t>
            </a:r>
            <a:r>
              <a:rPr lang="zh-CN" altLang="en-US" b="1" dirty="0">
                <a:solidFill>
                  <a:srgbClr val="FF3300"/>
                </a:solidFill>
              </a:rPr>
              <a:t>学号</a:t>
            </a:r>
            <a:r>
              <a:rPr lang="en-US" altLang="zh-CN" b="1" dirty="0">
                <a:solidFill>
                  <a:srgbClr val="FF3300"/>
                </a:solidFill>
              </a:rPr>
              <a:t>_</a:t>
            </a:r>
            <a:r>
              <a:rPr lang="zh-CN" altLang="en-US" b="1" dirty="0">
                <a:solidFill>
                  <a:srgbClr val="FF3300"/>
                </a:solidFill>
              </a:rPr>
              <a:t>概要设计</a:t>
            </a:r>
            <a:r>
              <a:rPr lang="en-US" altLang="zh-CN" b="1" dirty="0">
                <a:solidFill>
                  <a:srgbClr val="FF3300"/>
                </a:solidFill>
              </a:rPr>
              <a:t>.doc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en-US" altLang="zh-CN" b="1" dirty="0"/>
              <a:t> </a:t>
            </a: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C4D-9CC9-4AB0-97AE-95745F97103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课程设计提交内容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2400" cy="525658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源程序清单</a:t>
            </a:r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版本</a:t>
            </a:r>
            <a:r>
              <a:rPr lang="en-US" altLang="zh-CN" sz="2400" b="1" dirty="0">
                <a:solidFill>
                  <a:srgbClr val="FF3300"/>
                </a:solidFill>
              </a:rPr>
              <a:t>n_</a:t>
            </a:r>
            <a:r>
              <a:rPr lang="zh-CN" altLang="en-US" sz="2400" b="1" dirty="0">
                <a:solidFill>
                  <a:srgbClr val="FF3300"/>
                </a:solidFill>
              </a:rPr>
              <a:t>源程序清单</a:t>
            </a:r>
            <a:r>
              <a:rPr lang="en-US" altLang="zh-CN" sz="2400" b="1" dirty="0">
                <a:solidFill>
                  <a:srgbClr val="FF3300"/>
                </a:solidFill>
              </a:rPr>
              <a:t>.</a:t>
            </a:r>
            <a:r>
              <a:rPr lang="en-US" altLang="zh-CN" sz="2400" b="1" dirty="0" err="1">
                <a:solidFill>
                  <a:srgbClr val="FF3300"/>
                </a:solidFill>
              </a:rPr>
              <a:t>rar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/>
              <a:t>3.</a:t>
            </a:r>
            <a:r>
              <a:rPr lang="zh-CN" altLang="en-US" sz="2400" b="1" dirty="0"/>
              <a:t>实验总结</a:t>
            </a:r>
            <a:r>
              <a:rPr lang="zh-CN" altLang="en-US" sz="2400" dirty="0"/>
              <a:t> </a:t>
            </a:r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实验总结</a:t>
            </a:r>
            <a:r>
              <a:rPr lang="en-US" altLang="zh-CN" sz="2400" b="1" dirty="0">
                <a:solidFill>
                  <a:srgbClr val="FF3300"/>
                </a:solidFill>
              </a:rPr>
              <a:t>.doc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C4D-9CC9-4AB0-97AE-95745F97103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课程设计提交内容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所有文档及代码随时提交到自搭建</a:t>
            </a:r>
            <a:r>
              <a:rPr lang="en-US" altLang="zh-CN" dirty="0" err="1"/>
              <a:t>GitLab</a:t>
            </a:r>
            <a:r>
              <a:rPr lang="zh-CN" altLang="en-US" dirty="0"/>
              <a:t>代码托管服务器。（具体使用可见我们提供的相关文档）</a:t>
            </a:r>
            <a:endParaRPr lang="en-US" altLang="zh-CN" dirty="0"/>
          </a:p>
          <a:p>
            <a:pPr lvl="1"/>
            <a:r>
              <a:rPr lang="zh-CN" altLang="en-US" dirty="0"/>
              <a:t>建议大家每周都有提交，这样表明不是突击完成作业；</a:t>
            </a:r>
            <a:endParaRPr lang="en-US" altLang="zh-CN" dirty="0"/>
          </a:p>
          <a:p>
            <a:pPr lvl="1"/>
            <a:r>
              <a:rPr lang="zh-CN" altLang="en-US" dirty="0"/>
              <a:t>建议小组内每个人都有差不多的提交，这样表明不存在所谓“抱大腿”行为。</a:t>
            </a:r>
          </a:p>
        </p:txBody>
      </p:sp>
    </p:spTree>
    <p:extLst>
      <p:ext uri="{BB962C8B-B14F-4D97-AF65-F5344CB8AC3E}">
        <p14:creationId xmlns:p14="http://schemas.microsoft.com/office/powerpoint/2010/main" val="64078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C4D-9CC9-4AB0-97AE-95745F97103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验收说明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验收时间：</a:t>
            </a:r>
            <a:r>
              <a:rPr lang="en-US" altLang="zh-CN" dirty="0"/>
              <a:t>13</a:t>
            </a:r>
            <a:r>
              <a:rPr lang="zh-CN" altLang="en-US" dirty="0"/>
              <a:t>周、</a:t>
            </a:r>
            <a:r>
              <a:rPr lang="en-US" altLang="zh-CN" dirty="0"/>
              <a:t>16</a:t>
            </a:r>
            <a:r>
              <a:rPr lang="zh-CN" altLang="en-US" dirty="0"/>
              <a:t>周周末。</a:t>
            </a:r>
          </a:p>
          <a:p>
            <a:r>
              <a:rPr lang="zh-CN" altLang="en-US" dirty="0"/>
              <a:t>验收方式：</a:t>
            </a:r>
          </a:p>
          <a:p>
            <a:pPr lvl="1"/>
            <a:r>
              <a:rPr lang="en-US" altLang="zh-CN" dirty="0"/>
              <a:t>OJ</a:t>
            </a:r>
            <a:r>
              <a:rPr lang="zh-CN" altLang="en-US" dirty="0"/>
              <a:t>版直接将代码提交到</a:t>
            </a:r>
            <a:r>
              <a:rPr lang="en-US" altLang="zh-CN" dirty="0"/>
              <a:t>OJ</a:t>
            </a:r>
            <a:r>
              <a:rPr lang="zh-CN" altLang="en-US" dirty="0"/>
              <a:t>上。</a:t>
            </a:r>
          </a:p>
          <a:p>
            <a:pPr lvl="1"/>
            <a:r>
              <a:rPr lang="zh-CN" altLang="en-US" dirty="0"/>
              <a:t>图形化版现场验收。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3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7545" y="2852936"/>
            <a:ext cx="3096344" cy="469900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学术诚信</a:t>
            </a:r>
            <a:endParaRPr lang="en-US" altLang="zh-CN" b="1" dirty="0"/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课题任务说明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</p:spTree>
    <p:extLst>
      <p:ext uri="{BB962C8B-B14F-4D97-AF65-F5344CB8AC3E}">
        <p14:creationId xmlns:p14="http://schemas.microsoft.com/office/powerpoint/2010/main" val="32519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接下去的工作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学习概要设计要包含哪些工作</a:t>
            </a:r>
          </a:p>
          <a:p>
            <a:r>
              <a:rPr lang="zh-CN" altLang="en-US" b="1"/>
              <a:t>学习如何对程序的功能进行分解</a:t>
            </a:r>
            <a:r>
              <a:rPr lang="en-US" altLang="zh-CN" b="1">
                <a:sym typeface="+mn-ea"/>
              </a:rPr>
              <a:t>----</a:t>
            </a:r>
            <a:r>
              <a:rPr lang="zh-CN" altLang="en-US" b="1">
                <a:sym typeface="+mn-ea"/>
              </a:rPr>
              <a:t>模块化</a:t>
            </a:r>
            <a:endParaRPr lang="zh-CN" altLang="en-US" b="1"/>
          </a:p>
          <a:p>
            <a:r>
              <a:rPr lang="zh-CN" altLang="en-US" b="1"/>
              <a:t>学习如何实现算法的并发执行</a:t>
            </a:r>
            <a:r>
              <a:rPr lang="en-US" altLang="zh-CN" b="1"/>
              <a:t>---</a:t>
            </a:r>
            <a:r>
              <a:rPr lang="zh-CN" altLang="en-US" b="1"/>
              <a:t>线程</a:t>
            </a:r>
          </a:p>
          <a:p>
            <a:r>
              <a:rPr lang="zh-CN" altLang="en-US" b="1"/>
              <a:t>简单学习软件单元测试和集成测试方法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>
                <a:spcBef>
                  <a:spcPct val="50000"/>
                </a:spcBef>
              </a:pPr>
              <a:t>28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916238" y="2638425"/>
          <a:ext cx="23764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r:id="rId3" imgW="1132027" imgH="1054303" progId="">
                  <p:embed/>
                </p:oleObj>
              </mc:Choice>
              <mc:Fallback>
                <p:oleObj r:id="rId3" imgW="1132027" imgH="1054303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8425"/>
                        <a:ext cx="2376487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学术诚信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参考或复制其他同学的代码；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向其他同学提供参考或代码；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通过互联网获取相关代码；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通过互联网展示自己的代码；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找其他人帮忙；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攻击我们的网站。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哪些行为是被禁止的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学术诚信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我们会把网上我们能找到的代码以及全部北邮同学提交的代码，包括往届的代码（如果有）放在一起查重；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一旦相似度高于我们的标准，我们不接受任何理由；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请相信，如果所有代码都是你自己写的且你的代码没有泄露，查重结果一定没问题。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我们主要的检测手段</a:t>
            </a:r>
          </a:p>
        </p:txBody>
      </p:sp>
    </p:spTree>
    <p:extLst>
      <p:ext uri="{BB962C8B-B14F-4D97-AF65-F5344CB8AC3E}">
        <p14:creationId xmlns:p14="http://schemas.microsoft.com/office/powerpoint/2010/main" val="9299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学术诚信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总体原则是不区分谁抄谁的，不区分个人行为还是小组行为，相关小组所有成员本课程的成绩一律按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分记。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处罚措施</a:t>
            </a:r>
          </a:p>
        </p:txBody>
      </p:sp>
    </p:spTree>
    <p:extLst>
      <p:ext uri="{BB962C8B-B14F-4D97-AF65-F5344CB8AC3E}">
        <p14:creationId xmlns:p14="http://schemas.microsoft.com/office/powerpoint/2010/main" val="17805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学术诚信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保护好自己的代码，以避免不必要的损失；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不要参考网上的代码。你搜得到，别人（包括我们）也搜得到；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不要找别人帮你，他可能帮助过很多人。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特别提醒：</a:t>
            </a:r>
          </a:p>
        </p:txBody>
      </p:sp>
    </p:spTree>
    <p:extLst>
      <p:ext uri="{BB962C8B-B14F-4D97-AF65-F5344CB8AC3E}">
        <p14:creationId xmlns:p14="http://schemas.microsoft.com/office/powerpoint/2010/main" val="27964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5536" y="1916832"/>
            <a:ext cx="3168352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学术诚信</a:t>
            </a:r>
            <a:endParaRPr lang="en-US" altLang="zh-CN" b="1" dirty="0"/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课题任务说明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</p:spTree>
    <p:extLst>
      <p:ext uri="{BB962C8B-B14F-4D97-AF65-F5344CB8AC3E}">
        <p14:creationId xmlns:p14="http://schemas.microsoft.com/office/powerpoint/2010/main" val="34356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8155632" cy="459864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400" b="1" dirty="0"/>
              <a:t>2023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月，麦当劳在北邮开业。大量的学生去那里订餐。正因为如此，麦当劳的在线点餐系统经常关闭以避免拥挤，尤其是在午餐和晚餐时间。该系统的关闭时间不确定。北邮的学生认为这非常麻烦。然而，北邮学生无所畏惧。北京邮电大学最优秀的学生之一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也是北邮</a:t>
            </a:r>
            <a:r>
              <a:rPr lang="en-US" altLang="zh-CN" sz="2400" b="1" dirty="0"/>
              <a:t>ICPC</a:t>
            </a:r>
            <a:r>
              <a:rPr lang="zh-CN" altLang="en-US" sz="2400" b="1" dirty="0"/>
              <a:t>团队的一员</a:t>
            </a:r>
            <a:r>
              <a:rPr lang="en-US" altLang="zh-CN" sz="2400" b="1" dirty="0"/>
              <a:t>)Zhai Xie (</a:t>
            </a:r>
            <a:r>
              <a:rPr lang="en-US" altLang="zh-CN" sz="2400" b="1" dirty="0" err="1"/>
              <a:t>ThomasX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在飞书上开发了一个实时监控机器人，它告诉我们麦当劳在线点餐系统的实时状态。有了这个机器人，北邮学生可以更方便地点餐。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88575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麦当劳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20121"/>
            <a:ext cx="8885904" cy="480522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/>
              <a:t>北邮的麦当劳和它的点餐系统在</a:t>
            </a:r>
            <a:r>
              <a:rPr lang="en-US" altLang="zh-CN" sz="2400" b="1" dirty="0"/>
              <a:t>07:00:00</a:t>
            </a:r>
            <a:r>
              <a:rPr lang="zh-CN" altLang="en-US" sz="2400" b="1" dirty="0"/>
              <a:t>开始工作，点餐系统在</a:t>
            </a:r>
            <a:r>
              <a:rPr lang="en-US" altLang="zh-CN" sz="2400" b="1" dirty="0"/>
              <a:t>22:00:01</a:t>
            </a:r>
            <a:r>
              <a:rPr lang="zh-CN" altLang="en-US" sz="2400" b="1" dirty="0"/>
              <a:t>关闭。麦当劳一共有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种食物和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种套餐类型。每种套餐中包含多种食物。具体配置信息将在菜单文件（</a:t>
            </a:r>
            <a:r>
              <a:rPr lang="en-US" altLang="zh-CN" sz="2400" b="1" dirty="0" err="1"/>
              <a:t>dict.dic</a:t>
            </a:r>
            <a:r>
              <a:rPr lang="zh-CN" altLang="en-US" sz="2400" b="1" dirty="0"/>
              <a:t>）中提供。对于制作和存储每种食物，规定第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种食物在</a:t>
            </a:r>
            <a:r>
              <a:rPr lang="en-US" altLang="zh-CN" sz="2400" b="1" dirty="0" err="1"/>
              <a:t>t</a:t>
            </a:r>
            <a:r>
              <a:rPr lang="en-US" altLang="zh-CN" sz="2400" b="1" baseline="-25000" dirty="0" err="1"/>
              <a:t>i</a:t>
            </a:r>
            <a:r>
              <a:rPr lang="zh-CN" altLang="en-US" sz="2400" b="1" dirty="0"/>
              <a:t>秒内完成，其最大存储容量为</a:t>
            </a:r>
            <a:r>
              <a:rPr lang="en-US" altLang="zh-CN" sz="2400" b="1" dirty="0" err="1"/>
              <a:t>cap</a:t>
            </a:r>
            <a:r>
              <a:rPr lang="en-US" altLang="zh-CN" sz="2400" b="1" baseline="-25000" dirty="0" err="1"/>
              <a:t>i</a:t>
            </a:r>
            <a:r>
              <a:rPr lang="zh-CN" altLang="en-US" sz="2400" b="1" dirty="0"/>
              <a:t>，表示该种食物最多可以存储</a:t>
            </a:r>
            <a:r>
              <a:rPr lang="en-US" altLang="zh-CN" sz="2400" b="1" dirty="0" err="1"/>
              <a:t>cap</a:t>
            </a:r>
            <a:r>
              <a:rPr lang="en-US" altLang="zh-CN" sz="2400" b="1" baseline="-25000" dirty="0" err="1"/>
              <a:t>i</a:t>
            </a:r>
            <a:r>
              <a:rPr lang="zh-CN" altLang="en-US" sz="2400" b="1" dirty="0"/>
              <a:t>个。</a:t>
            </a:r>
            <a:endParaRPr lang="en-US" altLang="zh-CN" sz="2400" b="1" dirty="0"/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麦当劳系统每天开放前，所有食物存储容量都为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，在任何时间点如果某种食物的存储量小于</a:t>
            </a:r>
            <a:r>
              <a:rPr lang="en-US" altLang="zh-CN" sz="2400" b="1" dirty="0" err="1"/>
              <a:t>cap</a:t>
            </a:r>
            <a:r>
              <a:rPr lang="en-US" altLang="zh-CN" sz="2400" b="1" baseline="-25000" dirty="0" err="1"/>
              <a:t>i</a:t>
            </a:r>
            <a:r>
              <a:rPr lang="en-US" altLang="zh-CN" sz="2400" b="1" baseline="-25000" dirty="0"/>
              <a:t> </a:t>
            </a:r>
            <a:r>
              <a:rPr lang="zh-CN" altLang="en-US" sz="2400" b="1" dirty="0"/>
              <a:t>，则会立即制作该食物，直到达到</a:t>
            </a:r>
            <a:r>
              <a:rPr lang="en-US" altLang="zh-CN" sz="2400" b="1" dirty="0" err="1"/>
              <a:t>cap</a:t>
            </a:r>
            <a:r>
              <a:rPr lang="en-US" altLang="zh-CN" sz="2400" b="1" baseline="-25000" dirty="0" err="1"/>
              <a:t>i</a:t>
            </a:r>
            <a:r>
              <a:rPr lang="en-US" altLang="zh-CN" sz="2400" b="1" baseline="-25000" dirty="0"/>
              <a:t> </a:t>
            </a:r>
            <a:r>
              <a:rPr lang="zh-CN" altLang="en-US" sz="2400" b="1" dirty="0"/>
              <a:t>。其中，不同种类食物可以同时制作，同种类食物只能依次制作。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12474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80073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1346</TotalTime>
  <Words>1696</Words>
  <Application>Microsoft Office PowerPoint</Application>
  <PresentationFormat>全屏显示(4:3)</PresentationFormat>
  <Paragraphs>171</Paragraphs>
  <Slides>28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微软雅黑</vt:lpstr>
      <vt:lpstr>Arial</vt:lpstr>
      <vt:lpstr>Cambria Math</vt:lpstr>
      <vt:lpstr>Times New Roman</vt:lpstr>
      <vt:lpstr>Wingdings</vt:lpstr>
      <vt:lpstr>经分互动规范介绍</vt:lpstr>
      <vt:lpstr>PowerPoint 演示文稿</vt:lpstr>
      <vt:lpstr>提纲</vt:lpstr>
      <vt:lpstr>学术诚信</vt:lpstr>
      <vt:lpstr>学术诚信</vt:lpstr>
      <vt:lpstr>学术诚信</vt:lpstr>
      <vt:lpstr>学术诚信</vt:lpstr>
      <vt:lpstr>提纲</vt:lpstr>
      <vt:lpstr>麦当劳</vt:lpstr>
      <vt:lpstr>麦当劳</vt:lpstr>
      <vt:lpstr>麦当劳</vt:lpstr>
      <vt:lpstr>麦当劳</vt:lpstr>
      <vt:lpstr>麦当劳</vt:lpstr>
      <vt:lpstr>麦当劳</vt:lpstr>
      <vt:lpstr>麦当劳</vt:lpstr>
      <vt:lpstr>麦当劳</vt:lpstr>
      <vt:lpstr>麦当劳</vt:lpstr>
      <vt:lpstr>课题要求</vt:lpstr>
      <vt:lpstr>课题要求</vt:lpstr>
      <vt:lpstr>提纲</vt:lpstr>
      <vt:lpstr>进度要求</vt:lpstr>
      <vt:lpstr>课程设计提交内容</vt:lpstr>
      <vt:lpstr>课程设计提交内容</vt:lpstr>
      <vt:lpstr>课程设计提交内容</vt:lpstr>
      <vt:lpstr>课程设计提交内容</vt:lpstr>
      <vt:lpstr>验收说明</vt:lpstr>
      <vt:lpstr>提纲</vt:lpstr>
      <vt:lpstr>接下去的工作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zhouchunyan</dc:creator>
  <cp:lastModifiedBy>huanghai</cp:lastModifiedBy>
  <cp:revision>583</cp:revision>
  <dcterms:created xsi:type="dcterms:W3CDTF">2005-11-27T05:02:00Z</dcterms:created>
  <dcterms:modified xsi:type="dcterms:W3CDTF">2024-04-10T05:26:27Z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