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21945600" cx="32918400"/>
  <p:notesSz cx="9601200" cy="7315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5438775" y="0"/>
            <a:ext cx="4160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2743200" y="549275"/>
            <a:ext cx="4114800" cy="2743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60438" y="3475038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6948488"/>
            <a:ext cx="4160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2" type="sldNum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2743200" y="549275"/>
            <a:ext cx="4114800" cy="2743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960438" y="3475038"/>
            <a:ext cx="7680325" cy="329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idx="10" type="dt"/>
          </p:nvPr>
        </p:nvSpPr>
        <p:spPr>
          <a:xfrm>
            <a:off x="1646238" y="19985038"/>
            <a:ext cx="76803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1" type="ftr"/>
          </p:nvPr>
        </p:nvSpPr>
        <p:spPr>
          <a:xfrm>
            <a:off x="11247438" y="19985038"/>
            <a:ext cx="104235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23591838" y="19985038"/>
            <a:ext cx="76803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9220200" y="533400"/>
            <a:ext cx="22631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 rot="5400000">
            <a:off x="9217819" y="-2450306"/>
            <a:ext cx="14482763" cy="296259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206500" lvl="0" marL="457200" marR="0" rtl="0" algn="l"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Char char="•"/>
              <a:defRPr b="0" i="0" sz="1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0" lvl="1" marL="914400" marR="0" rtl="0" algn="l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Char char="–"/>
              <a:defRPr b="0" i="0" sz="1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58850" lvl="2" marL="1371600" marR="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Char char="•"/>
              <a:defRPr b="0" i="0" sz="1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38200" lvl="5" marL="27432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38200" lvl="6" marL="32004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38200" lvl="7" marL="36576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8200" lvl="8" marL="4114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1646238" y="19985038"/>
            <a:ext cx="76803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11247438" y="19985038"/>
            <a:ext cx="104235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23591838" y="19985038"/>
            <a:ext cx="76803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 rot="5400000">
            <a:off x="18541206" y="6293644"/>
            <a:ext cx="19070638" cy="755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 rot="5400000">
            <a:off x="3362325" y="-1182687"/>
            <a:ext cx="19070638" cy="225028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206500" lvl="0" marL="457200" marR="0" rtl="0" algn="l"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Char char="•"/>
              <a:defRPr b="0" i="0" sz="1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0" lvl="1" marL="914400" marR="0" rtl="0" algn="l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Char char="–"/>
              <a:defRPr b="0" i="0" sz="1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58850" lvl="2" marL="1371600" marR="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Char char="•"/>
              <a:defRPr b="0" i="0" sz="1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38200" lvl="5" marL="27432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38200" lvl="6" marL="32004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38200" lvl="7" marL="36576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8200" lvl="8" marL="4114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>
            <a:off x="1646238" y="19985038"/>
            <a:ext cx="76803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>
            <a:off x="11247438" y="19985038"/>
            <a:ext cx="104235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23591838" y="19985038"/>
            <a:ext cx="76803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ctrTitle"/>
          </p:nvPr>
        </p:nvSpPr>
        <p:spPr>
          <a:xfrm>
            <a:off x="2468563" y="6816725"/>
            <a:ext cx="27981274" cy="4705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subTitle"/>
          </p:nvPr>
        </p:nvSpPr>
        <p:spPr>
          <a:xfrm>
            <a:off x="4937125" y="12436475"/>
            <a:ext cx="23044149" cy="56070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None/>
              <a:defRPr b="0" i="0" sz="1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None/>
              <a:defRPr b="0" i="0" sz="1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None/>
              <a:defRPr b="0" i="0" sz="1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0" type="dt"/>
          </p:nvPr>
        </p:nvSpPr>
        <p:spPr>
          <a:xfrm>
            <a:off x="1646238" y="19985038"/>
            <a:ext cx="76803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1" type="ftr"/>
          </p:nvPr>
        </p:nvSpPr>
        <p:spPr>
          <a:xfrm>
            <a:off x="11247438" y="19985038"/>
            <a:ext cx="104235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23591838" y="19985038"/>
            <a:ext cx="76803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9220200" y="533400"/>
            <a:ext cx="22631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646238" y="5121275"/>
            <a:ext cx="29625924" cy="14482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206500" lvl="0" marL="457200" marR="0" rtl="0" algn="l"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Char char="•"/>
              <a:defRPr b="0" i="0" sz="1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0" lvl="1" marL="914400" marR="0" rtl="0" algn="l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Char char="–"/>
              <a:defRPr b="0" i="0" sz="1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58850" lvl="2" marL="1371600" marR="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Char char="•"/>
              <a:defRPr b="0" i="0" sz="1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38200" lvl="5" marL="27432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38200" lvl="6" marL="32004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38200" lvl="7" marL="36576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8200" lvl="8" marL="4114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0" type="dt"/>
          </p:nvPr>
        </p:nvSpPr>
        <p:spPr>
          <a:xfrm>
            <a:off x="1646238" y="19985038"/>
            <a:ext cx="76803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1" type="ftr"/>
          </p:nvPr>
        </p:nvSpPr>
        <p:spPr>
          <a:xfrm>
            <a:off x="11247438" y="19985038"/>
            <a:ext cx="104235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23591838" y="19985038"/>
            <a:ext cx="76803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2600325" y="14101763"/>
            <a:ext cx="27981274" cy="4359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600325" y="9301163"/>
            <a:ext cx="27981274" cy="48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1646238" y="19985038"/>
            <a:ext cx="76803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11247438" y="19985038"/>
            <a:ext cx="104235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23591838" y="19985038"/>
            <a:ext cx="76803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9220200" y="533400"/>
            <a:ext cx="22631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646238" y="5121275"/>
            <a:ext cx="14736762" cy="14482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16535400" y="5121275"/>
            <a:ext cx="14736763" cy="14482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1646238" y="19985038"/>
            <a:ext cx="76803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11247438" y="19985038"/>
            <a:ext cx="104235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23591838" y="19985038"/>
            <a:ext cx="76803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1646238" y="879475"/>
            <a:ext cx="29625924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646238" y="4911725"/>
            <a:ext cx="14544675" cy="2047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1646238" y="6959600"/>
            <a:ext cx="14544675" cy="126444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3" type="body"/>
          </p:nvPr>
        </p:nvSpPr>
        <p:spPr>
          <a:xfrm>
            <a:off x="16722725" y="4911725"/>
            <a:ext cx="14549438" cy="2047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4" type="body"/>
          </p:nvPr>
        </p:nvSpPr>
        <p:spPr>
          <a:xfrm>
            <a:off x="16722725" y="6959600"/>
            <a:ext cx="14549438" cy="126444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1646238" y="19985038"/>
            <a:ext cx="76803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11247438" y="19985038"/>
            <a:ext cx="104235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23591838" y="19985038"/>
            <a:ext cx="76803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9220200" y="533400"/>
            <a:ext cx="22631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1646238" y="19985038"/>
            <a:ext cx="76803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11247438" y="19985038"/>
            <a:ext cx="104235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23591838" y="19985038"/>
            <a:ext cx="76803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1646238" y="873125"/>
            <a:ext cx="10829925" cy="37195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869863" y="873125"/>
            <a:ext cx="18402300" cy="18730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1646238" y="4592638"/>
            <a:ext cx="10829925" cy="150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1646238" y="19985038"/>
            <a:ext cx="76803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11247438" y="19985038"/>
            <a:ext cx="104235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23591838" y="19985038"/>
            <a:ext cx="76803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451600" y="15362238"/>
            <a:ext cx="19751676" cy="18129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6451600" y="1960563"/>
            <a:ext cx="19751676" cy="13168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451600" y="17175163"/>
            <a:ext cx="19751676" cy="25765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1646238" y="19985038"/>
            <a:ext cx="76803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11247438" y="19985038"/>
            <a:ext cx="104235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23591838" y="19985038"/>
            <a:ext cx="76803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9220200" y="533400"/>
            <a:ext cx="22631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1646238" y="5121275"/>
            <a:ext cx="29625924" cy="14482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1206500" lvl="0" marL="457200" marR="0" rtl="0" algn="l"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Char char="•"/>
              <a:defRPr b="0" i="0" sz="1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0" lvl="1" marL="914400" marR="0" rtl="0" algn="l"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Char char="–"/>
              <a:defRPr b="0" i="0" sz="1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58850" lvl="2" marL="1371600" marR="0" rtl="0" algn="l"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Char char="•"/>
              <a:defRPr b="0" i="0" sz="1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38200" lvl="5" marL="27432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38200" lvl="6" marL="32004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38200" lvl="7" marL="36576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8200" lvl="8" marL="4114800" marR="0" rtl="0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1646238" y="19985038"/>
            <a:ext cx="76803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11247438" y="19985038"/>
            <a:ext cx="104235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23591838" y="19985038"/>
            <a:ext cx="768032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6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hape 15"/>
          <p:cNvCxnSpPr/>
          <p:nvPr/>
        </p:nvCxnSpPr>
        <p:spPr>
          <a:xfrm rot="10800000">
            <a:off x="5257800" y="457200"/>
            <a:ext cx="0" cy="3200400"/>
          </a:xfrm>
          <a:prstGeom prst="straightConnector1">
            <a:avLst/>
          </a:prstGeom>
          <a:noFill/>
          <a:ln cap="flat" cmpd="tri" w="101600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" name="Shape 16"/>
          <p:cNvGrpSpPr/>
          <p:nvPr/>
        </p:nvGrpSpPr>
        <p:grpSpPr>
          <a:xfrm>
            <a:off x="914400" y="457200"/>
            <a:ext cx="31089601" cy="21031201"/>
            <a:chOff x="576" y="576"/>
            <a:chExt cx="19584" cy="26496"/>
          </a:xfrm>
        </p:grpSpPr>
        <p:cxnSp>
          <p:nvCxnSpPr>
            <p:cNvPr id="17" name="Shape 17"/>
            <p:cNvCxnSpPr/>
            <p:nvPr/>
          </p:nvCxnSpPr>
          <p:spPr>
            <a:xfrm>
              <a:off x="576" y="576"/>
              <a:ext cx="19584" cy="0"/>
            </a:xfrm>
            <a:prstGeom prst="straightConnector1">
              <a:avLst/>
            </a:prstGeom>
            <a:noFill/>
            <a:ln cap="flat" cmpd="tri" w="101600">
              <a:solidFill>
                <a:srgbClr val="000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576" y="576"/>
              <a:ext cx="0" cy="26496"/>
            </a:xfrm>
            <a:prstGeom prst="straightConnector1">
              <a:avLst/>
            </a:prstGeom>
            <a:noFill/>
            <a:ln cap="flat" cmpd="tri" w="101600">
              <a:solidFill>
                <a:srgbClr val="000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576" y="27072"/>
              <a:ext cx="19584" cy="0"/>
            </a:xfrm>
            <a:prstGeom prst="straightConnector1">
              <a:avLst/>
            </a:prstGeom>
            <a:noFill/>
            <a:ln cap="flat" cmpd="tri" w="1016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10800000">
              <a:off x="20160" y="576"/>
              <a:ext cx="0" cy="26496"/>
            </a:xfrm>
            <a:prstGeom prst="straightConnector1">
              <a:avLst/>
            </a:prstGeom>
            <a:noFill/>
            <a:ln cap="flat" cmpd="tri" w="1016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576" y="4608"/>
              <a:ext cx="19584" cy="0"/>
            </a:xfrm>
            <a:prstGeom prst="straightConnector1">
              <a:avLst/>
            </a:prstGeom>
            <a:noFill/>
            <a:ln cap="flat" cmpd="tri" w="101600">
              <a:solidFill>
                <a:srgbClr val="000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11" Type="http://schemas.openxmlformats.org/officeDocument/2006/relationships/image" Target="../media/image8.jpg"/><Relationship Id="rId10" Type="http://schemas.openxmlformats.org/officeDocument/2006/relationships/image" Target="../media/image4.png"/><Relationship Id="rId12" Type="http://schemas.openxmlformats.org/officeDocument/2006/relationships/image" Target="../media/image7.jpg"/><Relationship Id="rId9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700" y="643050"/>
            <a:ext cx="3123082" cy="260307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>
            <a:off x="0" y="228600"/>
            <a:ext cx="5811838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550" y="643050"/>
            <a:ext cx="3899250" cy="28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11944375" y="849388"/>
            <a:ext cx="12444600" cy="16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James Bruska, Milton Griffin, Robin Kuhns, </a:t>
            </a:r>
            <a:endParaRPr b="1" sz="4200"/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/>
              <a:t>Tim Law, Ryan Shippee, Matt Strenk</a:t>
            </a:r>
            <a:endParaRPr b="1" sz="4200"/>
          </a:p>
        </p:txBody>
      </p:sp>
      <p:pic>
        <p:nvPicPr>
          <p:cNvPr id="100" name="Shape 100"/>
          <p:cNvPicPr preferRelativeResize="0"/>
          <p:nvPr/>
        </p:nvPicPr>
        <p:blipFill rotWithShape="1">
          <a:blip r:embed="rId5">
            <a:alphaModFix/>
          </a:blip>
          <a:srcRect b="9387" l="0" r="0" t="0"/>
          <a:stretch/>
        </p:blipFill>
        <p:spPr>
          <a:xfrm>
            <a:off x="27515025" y="730486"/>
            <a:ext cx="3899250" cy="1266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 rotWithShape="1">
          <a:blip r:embed="rId6">
            <a:alphaModFix/>
          </a:blip>
          <a:srcRect b="39659" l="1844" r="2571" t="12413"/>
          <a:stretch/>
        </p:blipFill>
        <p:spPr>
          <a:xfrm>
            <a:off x="27313312" y="2187712"/>
            <a:ext cx="4302675" cy="11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718582" y="2560000"/>
            <a:ext cx="15273743" cy="686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VMGUi.png" id="103" name="Shape 10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871151" y="4074075"/>
            <a:ext cx="9744825" cy="6282726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4" name="Shape 104"/>
          <p:cNvSpPr txBox="1"/>
          <p:nvPr/>
        </p:nvSpPr>
        <p:spPr>
          <a:xfrm>
            <a:off x="24420950" y="10356800"/>
            <a:ext cx="46452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PC Manual Controls</a:t>
            </a:r>
            <a:endParaRPr sz="3000"/>
          </a:p>
        </p:txBody>
      </p:sp>
      <p:sp>
        <p:nvSpPr>
          <p:cNvPr id="105" name="Shape 105"/>
          <p:cNvSpPr txBox="1"/>
          <p:nvPr/>
        </p:nvSpPr>
        <p:spPr>
          <a:xfrm>
            <a:off x="2437013" y="11018475"/>
            <a:ext cx="66390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Multiple Mode Selection</a:t>
            </a:r>
            <a:endParaRPr sz="3000"/>
          </a:p>
        </p:txBody>
      </p:sp>
      <p:pic>
        <p:nvPicPr>
          <p:cNvPr id="106" name="Shape 10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39425" y="4074075"/>
            <a:ext cx="8635851" cy="6944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07" name="Shape 10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39424" y="12081600"/>
            <a:ext cx="9744825" cy="6615363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8" name="Shape 108"/>
          <p:cNvSpPr txBox="1"/>
          <p:nvPr/>
        </p:nvSpPr>
        <p:spPr>
          <a:xfrm>
            <a:off x="2892325" y="18696975"/>
            <a:ext cx="66390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Accuracy Mode Autonomous Logic</a:t>
            </a:r>
            <a:endParaRPr sz="3000"/>
          </a:p>
        </p:txBody>
      </p:sp>
      <p:sp>
        <p:nvSpPr>
          <p:cNvPr id="109" name="Shape 109"/>
          <p:cNvSpPr txBox="1"/>
          <p:nvPr/>
        </p:nvSpPr>
        <p:spPr>
          <a:xfrm>
            <a:off x="12141288" y="12631375"/>
            <a:ext cx="8635800" cy="7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Hardware:</a:t>
            </a:r>
            <a:endParaRPr sz="3600"/>
          </a:p>
          <a:p>
            <a:pPr indent="-4191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US" sz="3000"/>
              <a:t>FRDM K64F or Zybo Zynq-7000</a:t>
            </a:r>
            <a:endParaRPr sz="3000"/>
          </a:p>
          <a:p>
            <a:pPr indent="-4191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US" sz="3000"/>
              <a:t>Pixy CMUcam5 Image Sensor</a:t>
            </a:r>
            <a:endParaRPr sz="3000"/>
          </a:p>
          <a:p>
            <a:pPr indent="-4191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US" sz="3000"/>
              <a:t>TAOS TSL1401-DB Linescan Camera</a:t>
            </a:r>
            <a:endParaRPr sz="3000"/>
          </a:p>
          <a:p>
            <a:pPr indent="-4191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US" sz="3000"/>
              <a:t>Cytron MDD10A Dual Drive Motor Driver</a:t>
            </a:r>
            <a:endParaRPr sz="3000"/>
          </a:p>
          <a:p>
            <a:pPr indent="-4191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US" sz="3000"/>
              <a:t>HiTEC HS-422 Deluxe High Speed Servo</a:t>
            </a:r>
            <a:endParaRPr sz="3000"/>
          </a:p>
          <a:p>
            <a:pPr indent="-4191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US" sz="3000"/>
              <a:t>AZ1084T 5V Linear Regulator</a:t>
            </a:r>
            <a:endParaRPr sz="3000"/>
          </a:p>
          <a:p>
            <a:pPr indent="-4191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US" sz="3000"/>
              <a:t>BA33DD0T 3.3V Linear Regulator</a:t>
            </a:r>
            <a:endParaRPr sz="3000"/>
          </a:p>
          <a:p>
            <a:pPr indent="-419100" lvl="0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-US" sz="3000"/>
              <a:t>FG24X5R1E226MRT06 22μF Capacitors</a:t>
            </a:r>
            <a:endParaRPr sz="3000"/>
          </a:p>
        </p:txBody>
      </p:sp>
      <p:sp>
        <p:nvSpPr>
          <p:cNvPr id="110" name="Shape 110"/>
          <p:cNvSpPr txBox="1"/>
          <p:nvPr/>
        </p:nvSpPr>
        <p:spPr>
          <a:xfrm>
            <a:off x="885900" y="19760100"/>
            <a:ext cx="31146600" cy="16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/>
              <a:t>Clarkson University Computer Engineering </a:t>
            </a:r>
            <a:r>
              <a:rPr b="1" i="1" lang="en-US" sz="3600"/>
              <a:t>Senior</a:t>
            </a:r>
            <a:r>
              <a:rPr b="1" i="1" lang="en-US" sz="3600"/>
              <a:t> Lab Fall 2017</a:t>
            </a:r>
            <a:endParaRPr b="1" i="1" sz="3600"/>
          </a:p>
        </p:txBody>
      </p:sp>
      <p:sp>
        <p:nvSpPr>
          <p:cNvPr id="111" name="Shape 111"/>
          <p:cNvSpPr txBox="1"/>
          <p:nvPr/>
        </p:nvSpPr>
        <p:spPr>
          <a:xfrm>
            <a:off x="22838900" y="11184750"/>
            <a:ext cx="7354800" cy="3930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The project task is to develop, design, build, and test a functional intelligent small-scale vehicle which has the ability to perform several different modes of operation. The underlying basis of each of these modes is a small track which the car must navigate in some fashion depending on the mode.</a:t>
            </a:r>
            <a:endParaRPr sz="3000"/>
          </a:p>
        </p:txBody>
      </p:sp>
      <p:pic>
        <p:nvPicPr>
          <p:cNvPr id="112" name="Shape 11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480674" y="4097174"/>
            <a:ext cx="10850956" cy="6944399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13" name="Shape 113"/>
          <p:cNvPicPr preferRelativeResize="0"/>
          <p:nvPr/>
        </p:nvPicPr>
        <p:blipFill rotWithShape="1">
          <a:blip r:embed="rId12">
            <a:alphaModFix/>
          </a:blip>
          <a:srcRect b="0" l="0" r="0" t="14588"/>
          <a:stretch/>
        </p:blipFill>
        <p:spPr>
          <a:xfrm>
            <a:off x="22838900" y="15260675"/>
            <a:ext cx="7354801" cy="43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