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57d038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557d038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57d038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57d038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557d0381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557d038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57d0381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557d0381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6afc906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6afc906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557d038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557d038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57d0381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57d0381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557d0381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557d0381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557d0381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557d0381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6afc906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6afc906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42ce5e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542ce5e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557d038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557d038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aef3f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aef3f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42ce5ef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542ce5ef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57d038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57d038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57d038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57d038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afc906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6afc906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afc906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afc906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57d038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57d038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557d038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557d038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oracle.com/en/database/oracle/oracle-database/19/sqlrf/About-Queries-and-Subqueries.html#GUID-DB7521FE-9329-415E-B583-EA4467E990A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racle.com/en/database/oracle/oracle-database/19/sqlrf/Function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en/database/oracle/oracle-database/19/sqlrf/RENAME.html#GUID-573347CE-3EB8-42E5-B4D5-EF71CA06FAFC" TargetMode="External"/><Relationship Id="rId4" Type="http://schemas.openxmlformats.org/officeDocument/2006/relationships/hyperlink" Target="https://docs.oracle.com/en/database/oracle/oracle-database/19/sqlrf/DROP-TABLE.html#GUID-39D89EDC-155D-4A24-837E-D45DDA757B45" TargetMode="External"/><Relationship Id="rId5" Type="http://schemas.openxmlformats.org/officeDocument/2006/relationships/hyperlink" Target="https://docs.oracle.com/en/database/oracle/oracle-database/19/sqlrf/FLASHBACK-TABLE.html#GUID-FA9AF2FD-2DAD-4387-9E62-14AFC26EA85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en/database/oracle/oracle-database/19/sqlrf/INSERT.html#GUID-903F8043-0254-4EE9-ACC1-CB8AC0AF34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en/database/oracle/oracle-database/19/sqlrf/UPDATE.html#GUID-027A462D-379D-4E35-8611-410F3AC8FDA5" TargetMode="External"/><Relationship Id="rId4" Type="http://schemas.openxmlformats.org/officeDocument/2006/relationships/hyperlink" Target="https://docs.oracle.com/en/database/oracle/oracle-database/19/sqlrf/DELETE.html#GUID-156845A5-B626-412B-9F95-8869B988ABD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>
                <a:solidFill>
                  <a:srgbClr val="000000"/>
                </a:solidFill>
              </a:rPr>
              <a:t>Bazy Danych 1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58600" y="37092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Laboratorium</a:t>
            </a:r>
            <a:r>
              <a:rPr lang="pl" sz="2800"/>
              <a:t> 3</a:t>
            </a:r>
            <a:endParaRPr sz="280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50" y="316450"/>
            <a:ext cx="2762950" cy="5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258600" y="2794800"/>
            <a:ext cx="8520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edycja 20Z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Ładowanie danych - skrypt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Pobierz skrypt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_data.sql </a:t>
            </a:r>
            <a:r>
              <a:rPr lang="pl"/>
              <a:t>i uruchom go.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Potwierdź, że dane zostały zapisane w tabeli.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0" y="2770000"/>
            <a:ext cx="2440225" cy="21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3176900" y="4308100"/>
            <a:ext cx="4796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💡 </a:t>
            </a:r>
            <a:r>
              <a:rPr lang="pl" sz="1600">
                <a:solidFill>
                  <a:schemeClr val="dk2"/>
                </a:solidFill>
              </a:rPr>
              <a:t>Ładowanie danych do tabeli z pliku tekstowego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95" name="Google Shape;195;p34"/>
          <p:cNvCxnSpPr>
            <a:stCxn id="194" idx="0"/>
            <a:endCxn id="193" idx="3"/>
          </p:cNvCxnSpPr>
          <p:nvPr/>
        </p:nvCxnSpPr>
        <p:spPr>
          <a:xfrm flipH="1" rot="5400000">
            <a:off x="4004600" y="2737600"/>
            <a:ext cx="446700" cy="2694300"/>
          </a:xfrm>
          <a:prstGeom prst="curvedConnector2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Polecenie SELECT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SELECT służy do pobrania danych z bazy danych.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musi operować na </a:t>
            </a:r>
            <a:r>
              <a:rPr lang="pl"/>
              <a:t>minimum </a:t>
            </a:r>
            <a:r>
              <a:rPr lang="pl"/>
              <a:t>1 tabeli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może ograniczyć zakres danych w pionie (kolumny) i poziomie (wiersze)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implementacja operacji selekcji (ograniczenie wierszy)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implementacja operacji projekcji (ograniczenie kolumn)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311700" y="2181600"/>
            <a:ext cx="7241100" cy="1515000"/>
          </a:xfrm>
          <a:prstGeom prst="rect">
            <a:avLst/>
          </a:prstGeom>
          <a:solidFill>
            <a:srgbClr val="DFE9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295675" y="1248175"/>
            <a:ext cx="7241100" cy="93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Podstawowa</a:t>
            </a:r>
            <a:r>
              <a:rPr lang="pl"/>
              <a:t> składnia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7335000" cy="23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columns_list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tabels_list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[WHERE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conditions]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[GROUP BY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grouping_expression [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group_conditions]]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[ORDER BY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columns_list [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ASC | DESC] 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6179825" y="1210075"/>
            <a:ext cx="149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obowiązkowe</a:t>
            </a:r>
            <a:endParaRPr b="1"/>
          </a:p>
        </p:txBody>
      </p:sp>
      <p:sp>
        <p:nvSpPr>
          <p:cNvPr id="211" name="Google Shape;211;p36"/>
          <p:cNvSpPr txBox="1"/>
          <p:nvPr/>
        </p:nvSpPr>
        <p:spPr>
          <a:xfrm>
            <a:off x="6408425" y="2193025"/>
            <a:ext cx="1238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99999"/>
                </a:solidFill>
              </a:rPr>
              <a:t>opcjonalne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295675" y="3943288"/>
            <a:ext cx="8339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W klauzulach SELECT, FROM, WHERE można również zagnieździć podzapytania.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387900" y="4478100"/>
            <a:ext cx="8079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📌  </a:t>
            </a:r>
            <a:r>
              <a:rPr lang="pl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SELECT - Oracle docs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SELECT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klauzuli SELECT można: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wylistować wszystkie kolumny (*)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wylistować </a:t>
            </a:r>
            <a:r>
              <a:rPr lang="pl"/>
              <a:t>wybrane kolumny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wybrać</a:t>
            </a:r>
            <a:r>
              <a:rPr lang="pl"/>
              <a:t> jedynie unikalne wartości kolumny lub kombinacji kolumn (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wykorzystać operatory arytmetyczne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wykorzystać </a:t>
            </a:r>
            <a:r>
              <a:rPr lang="pl"/>
              <a:t>funkcje DBMS i funkcje zdefiniowane przez użytkownika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stworzyć aliasy na nazwy kolumn/wyrażenia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jednowierszowe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numeryczne (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pl"/>
              <a:t>,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ROUND, CEIL</a:t>
            </a:r>
            <a:r>
              <a:rPr lang="pl"/>
              <a:t>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znakowe (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SUBSTR, CONCAT, LENGTH, LOWER, UPPER</a:t>
            </a:r>
            <a:r>
              <a:rPr lang="pl"/>
              <a:t>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konwersja (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TO_CHAR, TO_STRING, CAST)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operacje na datach (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SYSDATE, SYSTIMESTAMP, EXTRACT</a:t>
            </a:r>
            <a:r>
              <a:rPr lang="pl"/>
              <a:t>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operacje na NULL (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NVL, NULLIF</a:t>
            </a:r>
            <a:r>
              <a:rPr lang="pl"/>
              <a:t>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wielowierszowe (grupujące)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latin typeface="Consolas"/>
                <a:ea typeface="Consolas"/>
                <a:cs typeface="Consolas"/>
                <a:sym typeface="Consolas"/>
              </a:rPr>
              <a:t>COUNT, AVG, MIN, MAX</a:t>
            </a:r>
            <a:r>
              <a:rPr lang="pl"/>
              <a:t>,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pl"/>
              <a:t>,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/>
              <a:t>etc...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analityczne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latin typeface="Consolas"/>
                <a:ea typeface="Consolas"/>
                <a:cs typeface="Consolas"/>
                <a:sym typeface="Consolas"/>
              </a:rPr>
              <a:t>RANK, PERCENTILE</a:t>
            </a:r>
            <a:r>
              <a:rPr lang="pl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387900" y="4478100"/>
            <a:ext cx="8079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📌  </a:t>
            </a:r>
            <a:r>
              <a:rPr lang="pl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Functions - Oracle docs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FROM 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klauzuli FROM: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musi się znaleźć przynajmniej 1 tabela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możemy zdefiniować </a:t>
            </a:r>
            <a:r>
              <a:rPr lang="pl"/>
              <a:t>sposób</a:t>
            </a:r>
            <a:r>
              <a:rPr lang="pl"/>
              <a:t> złączenia tabel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kiedy nie ma potrzeby sięgania do żadnej tabeli po dane, </a:t>
            </a:r>
            <a:r>
              <a:rPr lang="pl"/>
              <a:t>można</a:t>
            </a:r>
            <a:r>
              <a:rPr lang="pl"/>
              <a:t> skorzystać z tabeli DUAL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SELECT</a:t>
            </a:r>
            <a:r>
              <a:rPr lang="pl"/>
              <a:t> - ćwiczenia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Wylistuj wszystkie dane z tabeli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departments.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Wylistuj wybrane 3 kolumny z tabeli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departments</a:t>
            </a:r>
            <a:r>
              <a:rPr lang="pl"/>
              <a:t>. W jakiej kolejności </a:t>
            </a:r>
            <a:r>
              <a:rPr lang="pl"/>
              <a:t>się</a:t>
            </a:r>
            <a:r>
              <a:rPr lang="pl"/>
              <a:t> pojawią?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Zmodyfikuj poprzednie zapytanie tak, aby nazwa zakładu pojawiła się wielkimi literami. Czy ma to wpływ na zawartość tabeli?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Pokaż id, </a:t>
            </a:r>
            <a:r>
              <a:rPr lang="pl"/>
              <a:t>imię</a:t>
            </a:r>
            <a:r>
              <a:rPr lang="pl"/>
              <a:t> i nazwisko pracowników ich wynagrodzenie oraz przewidywana wartość miesięcznych podatków przez nich </a:t>
            </a:r>
            <a:r>
              <a:rPr lang="pl"/>
              <a:t>płaconych</a:t>
            </a:r>
            <a:r>
              <a:rPr lang="pl"/>
              <a:t> (23%).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Zastosuj alias na kolumnę z podatkiem.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Ilu jest wszystkich pracowników?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Wylistuj wszystkie imiona pracowników. Ile ich jest?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Wylistuj unikalne imiona pracowników. Ile ich jest?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WHERE - selekcja, ograniczenie wierszowe 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klauzuli WHERE: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można wykorzystać operatory porównania: =, &lt;&gt;, !=, &gt;, &gt;=, &lt;, &lt;=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wykorzystać operatory logiczne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NOT, AND, 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wykorzystać operator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IS NULL, IS NOT 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wykorzystać operatory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BETWEEN .. AND, IN, LIKE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stałe znakowe i daty zapisujemy w apostrofach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l"/>
              <a:t>porównania znakowe są wrażliwe na wielkość liter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WHERE</a:t>
            </a:r>
            <a:r>
              <a:rPr lang="pl"/>
              <a:t> - ćwiczenia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Wylistuj wszystkich pracowników, którzy mają zarobki wyższe niż 3000.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Wylistuj wszystkich pracowników, którzy mają zarobki między niż 2000 a 3000. Ilu ich jest?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Wylistuj wszystkich pracowników, którzy mają zarobki między niż 2000 a 3000 i którzy są zatrudnieni po 2010. Ilu ich jest?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Wylistuj wszystkich pracowników, którzy płacą podatki mniejsze niż 500.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Pokaż kraje, które zaczynają się na </a:t>
            </a:r>
            <a:r>
              <a:rPr lang="pl"/>
              <a:t>literę</a:t>
            </a:r>
            <a:r>
              <a:rPr lang="pl"/>
              <a:t> “K”.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Pokaż</a:t>
            </a:r>
            <a:r>
              <a:rPr lang="pl"/>
              <a:t> </a:t>
            </a:r>
            <a:r>
              <a:rPr lang="pl"/>
              <a:t>pracowników,</a:t>
            </a:r>
            <a:r>
              <a:rPr lang="pl"/>
              <a:t> </a:t>
            </a:r>
            <a:r>
              <a:rPr lang="pl"/>
              <a:t>którzy</a:t>
            </a:r>
            <a:r>
              <a:rPr lang="pl"/>
              <a:t> nie pracują w żadnym zakładzie.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Pokaż </a:t>
            </a:r>
            <a:r>
              <a:rPr lang="pl"/>
              <a:t>pracowników,</a:t>
            </a:r>
            <a:r>
              <a:rPr lang="pl"/>
              <a:t> </a:t>
            </a:r>
            <a:r>
              <a:rPr lang="pl"/>
              <a:t>którzy</a:t>
            </a:r>
            <a:r>
              <a:rPr lang="pl"/>
              <a:t> </a:t>
            </a:r>
            <a:r>
              <a:rPr lang="pl"/>
              <a:t>pracują</a:t>
            </a:r>
            <a:r>
              <a:rPr lang="pl"/>
              <a:t> w </a:t>
            </a:r>
            <a:r>
              <a:rPr lang="pl"/>
              <a:t>zakładzie</a:t>
            </a:r>
            <a:r>
              <a:rPr lang="pl"/>
              <a:t> o kodzie 102, 103, lub 105.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Pokaż pracowników, którzy nie pracują zakładzie o kodzie 102, 103, lub 105.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 Wypisz imię i nazwisko pracowników którzy nie posiadają wynagrodzenia. Zmodyfikuj to zapytanie tak, aby zamiast NULL wypisywało wartość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⚠️ ⚡</a:t>
            </a:r>
            <a:r>
              <a:rPr lang="pl">
                <a:solidFill>
                  <a:srgbClr val="FFF2CC"/>
                </a:solidFill>
              </a:rPr>
              <a:t>Następne zajęcia - sprawdzian</a:t>
            </a:r>
            <a:r>
              <a:rPr lang="pl"/>
              <a:t> ⚡</a:t>
            </a:r>
            <a:r>
              <a:rPr lang="pl"/>
              <a:t>⚠️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2CC"/>
                </a:solidFill>
              </a:rPr>
              <a:t>Zakres: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pl">
                <a:solidFill>
                  <a:srgbClr val="FFF2CC"/>
                </a:solidFill>
              </a:rPr>
              <a:t>pojęcia z zakresu relacyjnych baz danych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pl">
                <a:solidFill>
                  <a:srgbClr val="FFF2CC"/>
                </a:solidFill>
              </a:rPr>
              <a:t>model ER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pl">
                <a:solidFill>
                  <a:srgbClr val="FFF2CC"/>
                </a:solidFill>
              </a:rPr>
              <a:t>model relacyjny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pl">
                <a:solidFill>
                  <a:srgbClr val="FFF2CC"/>
                </a:solidFill>
              </a:rPr>
              <a:t>język DDL (CREATE, ALTER, DROP, RENAME)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pl">
                <a:solidFill>
                  <a:srgbClr val="FFF2CC"/>
                </a:solidFill>
              </a:rPr>
              <a:t>język DML (INSERT, UPDATE, DELETE)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pl">
                <a:solidFill>
                  <a:srgbClr val="FFF2CC"/>
                </a:solidFill>
              </a:rPr>
              <a:t>polecenia SELECT (w zakresie jak na lab 3)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pl">
                <a:solidFill>
                  <a:srgbClr val="FFF2CC"/>
                </a:solidFill>
              </a:rPr>
              <a:t>funkcje: UPPER, LOWER, SUBSTR, LENGTH, ROUND, COUNT, MIN, MAX, AVG, SYSDATE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i przebieg laboratorium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✏️ </a:t>
            </a:r>
            <a:r>
              <a:rPr lang="pl"/>
              <a:t>DDL: polecenia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RENAME, DROP, FLASHBACK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⚙️ </a:t>
            </a:r>
            <a:r>
              <a:rPr lang="pl"/>
              <a:t>Uruchomienie skryptu zakładającego schemat bazy danych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✏️ </a:t>
            </a:r>
            <a:r>
              <a:rPr lang="pl"/>
              <a:t>DML: polecenia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INSERT,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UPDATE, DELETE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⚙️ Skrypt ładujący dane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✏️ </a:t>
            </a:r>
            <a:r>
              <a:rPr lang="pl"/>
              <a:t>Polecenia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🏠 </a:t>
            </a:r>
            <a:r>
              <a:rPr lang="pl"/>
              <a:t>Praca domowa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Wykonaj wszystkie polecenia i zapytania z przebiegu zajęć.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Zapoznaj się z mechanizmem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CTAS</a:t>
            </a:r>
            <a:r>
              <a:rPr lang="pl"/>
              <a:t> (Create Table As Select) i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IAS</a:t>
            </a:r>
            <a:r>
              <a:rPr lang="pl"/>
              <a:t> (Insert As Select). Wykonaj po jednym przykładzie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CTAS</a:t>
            </a:r>
            <a:r>
              <a:rPr lang="pl"/>
              <a:t> i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IAS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Usuń tabelę stworzoną poprzez mechanizm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CTAS</a:t>
            </a:r>
            <a:r>
              <a:rPr lang="pl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Usuń tabelę Zakłady. Co obserwujesz? Dlaczego? Jak wymusić usunięcie tabeli?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Przywróć tabelę Zakłady poleceniem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FLASHBACK tablename TO BEFORE DROP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Co zmienia klauzula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PURGE</a:t>
            </a:r>
            <a:r>
              <a:rPr lang="pl"/>
              <a:t> przy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lang="pl"/>
              <a:t>? Wypróbuj na tabeli Adresy. Jak wtedy odtworzyć dane?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7. Ile jest regionów zaczynających się na literę ‘A’?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8. Jaka jest maksymalna pensja wśród wszystkich pracowników?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9. Ilu jest pracowników bez przypisanego zakładu?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10. Wylistuj pracowników zatrudnionych po roku 2010.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11. Pokaż adresy przypisane do krajów o id 119 lub 118 lub 106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🏠 Praca domowa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Dodatkowe polecenia (DDL)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u="sng"/>
              <a:t>Z</a:t>
            </a:r>
            <a:r>
              <a:rPr b="1" lang="pl" u="sng"/>
              <a:t>miana nazwy tabeli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old_name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new_name;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u="sng"/>
              <a:t>U</a:t>
            </a:r>
            <a:r>
              <a:rPr b="1" lang="pl" u="sng"/>
              <a:t>sunięcie tabeli: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table [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CASCADE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CONSTRAINTS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PURGE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u="sng"/>
              <a:t>P</a:t>
            </a:r>
            <a:r>
              <a:rPr b="1" lang="pl" u="sng"/>
              <a:t>rzywrócenie tabeli: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FLASHBACK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TO BEFORE DROP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226825" y="4571625"/>
            <a:ext cx="863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</a:rPr>
              <a:t>📌 </a:t>
            </a:r>
            <a:r>
              <a:rPr lang="pl" sz="1600" u="sng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RENAME - Oracle docs</a:t>
            </a:r>
            <a:r>
              <a:rPr lang="pl" sz="1600">
                <a:solidFill>
                  <a:schemeClr val="dk1"/>
                </a:solidFill>
              </a:rPr>
              <a:t>  </a:t>
            </a:r>
            <a:r>
              <a:rPr lang="pl" sz="1600"/>
              <a:t>📌 </a:t>
            </a:r>
            <a:r>
              <a:rPr lang="pl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DROP - Oracle docs</a:t>
            </a:r>
            <a:r>
              <a:rPr lang="pl" sz="1600"/>
              <a:t>  </a:t>
            </a:r>
            <a:r>
              <a:rPr lang="pl" sz="1600">
                <a:solidFill>
                  <a:schemeClr val="dk1"/>
                </a:solidFill>
              </a:rPr>
              <a:t>📌 </a:t>
            </a:r>
            <a:r>
              <a:rPr lang="pl" sz="16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FLASHBACK - Oracle docs</a:t>
            </a:r>
            <a:r>
              <a:rPr lang="pl" sz="1600">
                <a:solidFill>
                  <a:schemeClr val="dk1"/>
                </a:solidFill>
              </a:rPr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Założenie schematu</a:t>
            </a:r>
            <a:r>
              <a:rPr lang="pl"/>
              <a:t> - skrypt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Pobierz skrypt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create_schema.sql</a:t>
            </a:r>
            <a:r>
              <a:rPr lang="pl"/>
              <a:t> i uruchom 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Odtwórz model relacyjny i ER utworzonego schematu.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Polecenie INSERT</a:t>
            </a: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173550" y="1108725"/>
            <a:ext cx="88224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 u="sng">
                <a:solidFill>
                  <a:srgbClr val="595959"/>
                </a:solidFill>
              </a:rPr>
              <a:t>Najkrótszy</a:t>
            </a:r>
            <a:r>
              <a:rPr b="1" lang="pl" sz="1600" u="sng">
                <a:solidFill>
                  <a:srgbClr val="595959"/>
                </a:solidFill>
              </a:rPr>
              <a:t> w zapisie </a:t>
            </a:r>
            <a:r>
              <a:rPr b="1" lang="pl" sz="1600" u="sng">
                <a:solidFill>
                  <a:srgbClr val="595959"/>
                </a:solidFill>
              </a:rPr>
              <a:t>sposób</a:t>
            </a:r>
            <a:r>
              <a:rPr b="1" lang="pl" sz="1600" u="sng">
                <a:solidFill>
                  <a:srgbClr val="595959"/>
                </a:solidFill>
              </a:rPr>
              <a:t> (należy </a:t>
            </a:r>
            <a:r>
              <a:rPr b="1" lang="pl" sz="1600" u="sng">
                <a:solidFill>
                  <a:srgbClr val="595959"/>
                </a:solidFill>
              </a:rPr>
              <a:t>znać</a:t>
            </a:r>
            <a:r>
              <a:rPr b="1" lang="pl" sz="1600" u="sng">
                <a:solidFill>
                  <a:srgbClr val="595959"/>
                </a:solidFill>
              </a:rPr>
              <a:t> </a:t>
            </a:r>
            <a:r>
              <a:rPr b="1" lang="pl" sz="1600" u="sng">
                <a:solidFill>
                  <a:srgbClr val="595959"/>
                </a:solidFill>
              </a:rPr>
              <a:t>kolejność</a:t>
            </a:r>
            <a:r>
              <a:rPr b="1" lang="pl" sz="1600" u="sng">
                <a:solidFill>
                  <a:srgbClr val="595959"/>
                </a:solidFill>
              </a:rPr>
              <a:t> kolumn i </a:t>
            </a:r>
            <a:r>
              <a:rPr b="1" lang="pl" sz="1600" u="sng">
                <a:solidFill>
                  <a:srgbClr val="595959"/>
                </a:solidFill>
              </a:rPr>
              <a:t>podać</a:t>
            </a:r>
            <a:r>
              <a:rPr b="1" lang="pl" sz="1600" u="sng">
                <a:solidFill>
                  <a:srgbClr val="595959"/>
                </a:solidFill>
              </a:rPr>
              <a:t> wszystkie </a:t>
            </a:r>
            <a:r>
              <a:rPr b="1" lang="pl" sz="1600" u="sng">
                <a:solidFill>
                  <a:srgbClr val="595959"/>
                </a:solidFill>
              </a:rPr>
              <a:t>wartości</a:t>
            </a:r>
            <a:r>
              <a:rPr b="1" lang="pl" sz="1600" u="sng">
                <a:solidFill>
                  <a:srgbClr val="595959"/>
                </a:solidFill>
              </a:rPr>
              <a:t>)</a:t>
            </a:r>
            <a:endParaRPr sz="1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Char char="➢"/>
            </a:pP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(val1 [ DEFAULT ] [ NULL ],...,valN); 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600" u="sng">
                <a:solidFill>
                  <a:srgbClr val="595959"/>
                </a:solidFill>
              </a:rPr>
              <a:t>Wstawienie </a:t>
            </a:r>
            <a:r>
              <a:rPr b="1" lang="pl" sz="1600" u="sng">
                <a:solidFill>
                  <a:srgbClr val="595959"/>
                </a:solidFill>
              </a:rPr>
              <a:t>wartości</a:t>
            </a:r>
            <a:r>
              <a:rPr b="1" lang="pl" sz="1600" u="sng">
                <a:solidFill>
                  <a:srgbClr val="595959"/>
                </a:solidFill>
              </a:rPr>
              <a:t> dla podzbioru elementów w dowolnej </a:t>
            </a:r>
            <a:r>
              <a:rPr b="1" lang="pl" sz="1600" u="sng">
                <a:solidFill>
                  <a:srgbClr val="595959"/>
                </a:solidFill>
              </a:rPr>
              <a:t>kolejności</a:t>
            </a:r>
            <a:endParaRPr b="1" sz="1600" u="sng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nsolas"/>
              <a:buChar char="➢"/>
            </a:pP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(attr1,..,attrN) </a:t>
            </a: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(val1 [DEFAULT][NULL],., valN);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600" u="sng">
                <a:solidFill>
                  <a:srgbClr val="595959"/>
                </a:solidFill>
              </a:rPr>
              <a:t>Wstawienie wyniku zapytania SELECT</a:t>
            </a:r>
            <a:endParaRPr b="1" sz="1600" u="sng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nsolas"/>
              <a:buChar char="➢"/>
            </a:pP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expr1, ..., exprN </a:t>
            </a: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…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87900" y="4478100"/>
            <a:ext cx="8079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📌  </a:t>
            </a:r>
            <a:r>
              <a:rPr lang="pl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INSERT - Oracle docs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Polecenie UPDATE / DELETE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173550" y="1108725"/>
            <a:ext cx="88224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 u="sng">
                <a:solidFill>
                  <a:srgbClr val="595959"/>
                </a:solidFill>
              </a:rPr>
              <a:t>Aktualizacja wierszy w tabeli:</a:t>
            </a:r>
            <a:endParaRPr b="1" sz="1600" u="sng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Char char="➢"/>
            </a:pP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column1 = expression1, column2 = expression2, …     [</a:t>
            </a: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conditions];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600" u="sng">
                <a:solidFill>
                  <a:schemeClr val="dk2"/>
                </a:solidFill>
              </a:rPr>
              <a:t>Usunięcie wierszy z tabeli: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Char char="➢"/>
            </a:pPr>
            <a:r>
              <a:rPr b="1"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table [</a:t>
            </a:r>
            <a:r>
              <a:rPr b="1"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l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condition];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387900" y="4478100"/>
            <a:ext cx="8079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📌  </a:t>
            </a:r>
            <a:r>
              <a:rPr lang="pl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UPDATE - Oracle docs</a:t>
            </a:r>
            <a:r>
              <a:rPr lang="pl" sz="1600"/>
              <a:t>     </a:t>
            </a:r>
            <a:r>
              <a:rPr lang="pl" sz="1600">
                <a:solidFill>
                  <a:schemeClr val="dk1"/>
                </a:solidFill>
              </a:rPr>
              <a:t>📌  </a:t>
            </a:r>
            <a:r>
              <a:rPr lang="pl" sz="1600" u="sng">
                <a:solidFill>
                  <a:schemeClr val="accent5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DELETE - Oracle docs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Zatwierdzanie zmian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173550" y="1108725"/>
            <a:ext cx="88224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 u="sng">
                <a:solidFill>
                  <a:schemeClr val="dk2"/>
                </a:solidFill>
              </a:rPr>
              <a:t>Po wykonaniu poleceń DML modyfikujących stan bazy danych</a:t>
            </a:r>
            <a:r>
              <a:rPr b="1" lang="pl" sz="1600" u="sng">
                <a:solidFill>
                  <a:schemeClr val="dk2"/>
                </a:solidFill>
              </a:rPr>
              <a:t>: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Char char="➢"/>
            </a:pP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l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-- zatwierdzenie zmian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Char char="➢"/>
            </a:pPr>
            <a:r>
              <a:rPr b="1"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  <a:r>
              <a:rPr lang="pl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l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-- cofnięcie zmian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</a:rPr>
              <a:t>Bez zatwierdzenia zmian poleceniem commit: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</a:rPr>
              <a:t>⚠️ zmiany</a:t>
            </a:r>
            <a:r>
              <a:rPr lang="pl" sz="1600">
                <a:solidFill>
                  <a:srgbClr val="595959"/>
                </a:solidFill>
              </a:rPr>
              <a:t> są widoczne jedynie dla użytkownika wykonującego polecenia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</a:rPr>
              <a:t>⚠️ </a:t>
            </a:r>
            <a:r>
              <a:rPr lang="pl" sz="1600">
                <a:solidFill>
                  <a:srgbClr val="595959"/>
                </a:solidFill>
              </a:rPr>
              <a:t>w razie awarii dane mogą zostać utracone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236800" y="4558125"/>
            <a:ext cx="768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solidFill>
                  <a:schemeClr val="dk2"/>
                </a:solidFill>
              </a:rPr>
              <a:t>✅ </a:t>
            </a:r>
            <a:r>
              <a:rPr lang="pl" sz="1600">
                <a:solidFill>
                  <a:srgbClr val="999999"/>
                </a:solidFill>
              </a:rPr>
              <a:t>W niektórych klientach SQL jest ustawienie auto-commit.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Format daty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Format daty możemy ustawić na poziomie sesji połączenia z bazą danych korzystając z polecenia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ALTER SESSION</a:t>
            </a:r>
            <a:r>
              <a:rPr lang="pl"/>
              <a:t> i zmiennej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NLS_DATE_FORMAT</a:t>
            </a:r>
            <a:r>
              <a:rPr lang="pl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 sprawdź aktualny format daty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value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nls_session_parameters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 parameter = 'NLS_DATE_FORMAT';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lang="pl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zmień</a:t>
            </a:r>
            <a:r>
              <a:rPr lang="pl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format na ustalony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NLS_DATE_FORMAT = "DD/MM/YY";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 sprawdź jak formatuje się data aktualna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SYSDATE </a:t>
            </a:r>
            <a:r>
              <a:rPr b="1" lang="pl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 DUAL;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INSERT / UPDATE / DELETE - ćwiczenia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6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Wprowadź dane do tabel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regions</a:t>
            </a:r>
            <a:r>
              <a:rPr lang="pl"/>
              <a:t> (2 wiersze),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countries</a:t>
            </a:r>
            <a:r>
              <a:rPr lang="pl"/>
              <a:t> (3 wiersze),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addresses</a:t>
            </a:r>
            <a:r>
              <a:rPr lang="pl"/>
              <a:t> (2 wiersze)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Wprowadź dane nieprawidłowe (niezachowanie więzów referencyjnych, duplikaty kluczy, niepoprawne typy danych etc). Obserwuj komunikaty błędów.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Zmodyfikuj nazwy wszystkich krajów na ‘NIEZNANY’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Usuń dane z tabeli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countries</a:t>
            </a:r>
            <a:r>
              <a:rPr lang="pl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l"/>
              <a:t>Usuń dane z tabeli </a:t>
            </a:r>
            <a:r>
              <a:rPr lang="pl">
                <a:latin typeface="Consolas"/>
                <a:ea typeface="Consolas"/>
                <a:cs typeface="Consolas"/>
                <a:sym typeface="Consolas"/>
              </a:rPr>
              <a:t>addresses</a:t>
            </a:r>
            <a:r>
              <a:rPr lang="pl"/>
              <a:t> bez usuwania tabeli (na 2 sposoby).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