
<file path=[Content_Types].xml><?xml version="1.0" encoding="utf-8"?>
<Types xmlns="http://schemas.openxmlformats.org/package/2006/content-types">
  <Default Extension="tmp" ContentType="image/png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4"/>
  </p:notesMasterIdLst>
  <p:handoutMasterIdLst>
    <p:handoutMasterId r:id="rId25"/>
  </p:handoutMasterIdLst>
  <p:sldIdLst>
    <p:sldId id="256" r:id="rId3"/>
    <p:sldId id="257" r:id="rId4"/>
    <p:sldId id="259" r:id="rId5"/>
    <p:sldId id="258" r:id="rId6"/>
    <p:sldId id="260" r:id="rId7"/>
    <p:sldId id="274" r:id="rId8"/>
    <p:sldId id="275" r:id="rId9"/>
    <p:sldId id="261" r:id="rId10"/>
    <p:sldId id="262" r:id="rId11"/>
    <p:sldId id="263" r:id="rId12"/>
    <p:sldId id="265" r:id="rId13"/>
    <p:sldId id="264" r:id="rId14"/>
    <p:sldId id="267" r:id="rId15"/>
    <p:sldId id="266" r:id="rId16"/>
    <p:sldId id="270" r:id="rId17"/>
    <p:sldId id="268" r:id="rId18"/>
    <p:sldId id="269" r:id="rId19"/>
    <p:sldId id="276" r:id="rId20"/>
    <p:sldId id="271" r:id="rId21"/>
    <p:sldId id="272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1" autoAdjust="0"/>
    <p:restoredTop sz="91048" autoAdjust="0"/>
  </p:normalViewPr>
  <p:slideViewPr>
    <p:cSldViewPr snapToGrid="0" snapToObjects="1">
      <p:cViewPr varScale="1">
        <p:scale>
          <a:sx n="120" d="100"/>
          <a:sy n="120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2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12/13/2016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AF6D3-AF80-4F30-B2F3-7098CEAF72E0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10682-0DE4-4DE6-B62A-FB30451B21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44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0682-0DE4-4DE6-B62A-FB30451B21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63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quick? Consistent?</a:t>
            </a:r>
          </a:p>
          <a:p>
            <a:r>
              <a:rPr lang="en-US" dirty="0"/>
              <a:t>Everyone wants a fast app, we want everyone to use it</a:t>
            </a:r>
          </a:p>
          <a:p>
            <a:r>
              <a:rPr lang="en-US" dirty="0"/>
              <a:t>Bloated smartphone is significantly slower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0682-0DE4-4DE6-B62A-FB30451B21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36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quick? Consistent?</a:t>
            </a:r>
          </a:p>
          <a:p>
            <a:r>
              <a:rPr lang="en-US" dirty="0"/>
              <a:t>API is between GUI and back-end</a:t>
            </a:r>
          </a:p>
          <a:p>
            <a:r>
              <a:rPr lang="en-US" dirty="0"/>
              <a:t>Mind the double vertical-axes!</a:t>
            </a:r>
          </a:p>
          <a:p>
            <a:r>
              <a:rPr lang="en-US" dirty="0"/>
              <a:t>Consistent, but slower ;  1</a:t>
            </a:r>
            <a:r>
              <a:rPr lang="en-US" baseline="30000" dirty="0"/>
              <a:t>st</a:t>
            </a:r>
            <a:r>
              <a:rPr lang="en-US" dirty="0"/>
              <a:t> order derivative of red line (response size) -&gt; seems to coincide with large amplitude (response time)</a:t>
            </a:r>
          </a:p>
          <a:p>
            <a:r>
              <a:rPr lang="en-US" dirty="0"/>
              <a:t>Probably because </a:t>
            </a:r>
            <a:r>
              <a:rPr lang="en-US"/>
              <a:t>of JSON serialization -&gt; </a:t>
            </a:r>
            <a:r>
              <a:rPr lang="en-US" dirty="0"/>
              <a:t>Increase </a:t>
            </a:r>
            <a:r>
              <a:rPr lang="en-US"/>
              <a:t>response time, with </a:t>
            </a:r>
            <a:r>
              <a:rPr lang="en-US" dirty="0"/>
              <a:t>increase in response size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0682-0DE4-4DE6-B62A-FB30451B21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27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Max total 40%  -&gt; leaves 60% free -&gt; if CPU bound -&gt; room for multi-core processing optimization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0682-0DE4-4DE6-B62A-FB30451B21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98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0682-0DE4-4DE6-B62A-FB30451B21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07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0682-0DE4-4DE6-B62A-FB30451B21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48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0682-0DE4-4DE6-B62A-FB30451B21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44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0682-0DE4-4DE6-B62A-FB30451B21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28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 networking -&gt; very usable in problem situations -&gt; distributed networking solutions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0682-0DE4-4DE6-B62A-FB30451B21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84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Python core</a:t>
            </a:r>
          </a:p>
          <a:p>
            <a:r>
              <a:rPr lang="en-US" dirty="0"/>
              <a:t>API -&gt; modularity &amp; maintain-ability</a:t>
            </a:r>
          </a:p>
          <a:p>
            <a:r>
              <a:rPr lang="en-US" dirty="0"/>
              <a:t>Android OS -&gt; cross-compile (not exactly </a:t>
            </a:r>
            <a:r>
              <a:rPr lang="en-US" dirty="0" err="1"/>
              <a:t>linux</a:t>
            </a:r>
            <a:r>
              <a:rPr lang="en-US" dirty="0"/>
              <a:t>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0682-0DE4-4DE6-B62A-FB30451B21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61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Device-2-device enabled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0682-0DE4-4DE6-B62A-FB30451B21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75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IT WORKS – NOW TO UNDERSTAND HOW WEL IT WORKS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0682-0DE4-4DE6-B62A-FB30451B21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78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0682-0DE4-4DE6-B62A-FB30451B21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87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quick? Scalable?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Clusters of 9?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0682-0DE4-4DE6-B62A-FB30451B21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6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scalable?</a:t>
            </a:r>
            <a:r>
              <a:rPr lang="nl-NL" dirty="0"/>
              <a:t> CPU or IO </a:t>
            </a:r>
            <a:r>
              <a:rPr lang="nl-NL" dirty="0" err="1"/>
              <a:t>bound</a:t>
            </a:r>
            <a:r>
              <a:rPr lang="nl-NL" dirty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</a:t>
            </a:r>
            <a:r>
              <a:rPr lang="nl-NL" dirty="0"/>
              <a:t>he slower the </a:t>
            </a:r>
            <a:r>
              <a:rPr lang="nl-NL" dirty="0" err="1"/>
              <a:t>cpu</a:t>
            </a:r>
            <a:r>
              <a:rPr lang="nl-NL" dirty="0"/>
              <a:t>, the </a:t>
            </a:r>
            <a:r>
              <a:rPr lang="nl-NL" dirty="0" err="1"/>
              <a:t>less</a:t>
            </a:r>
            <a:r>
              <a:rPr lang="nl-NL" dirty="0"/>
              <a:t> </a:t>
            </a:r>
            <a:r>
              <a:rPr lang="nl-NL" dirty="0" err="1"/>
              <a:t>amount</a:t>
            </a:r>
            <a:r>
              <a:rPr lang="nl-NL" dirty="0"/>
              <a:t> of </a:t>
            </a:r>
            <a:r>
              <a:rPr lang="nl-NL" dirty="0" err="1"/>
              <a:t>blocks</a:t>
            </a:r>
            <a:r>
              <a:rPr lang="nl-NL" dirty="0"/>
              <a:t> per second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</a:t>
            </a:r>
            <a:r>
              <a:rPr lang="nl-NL" dirty="0"/>
              <a:t>he </a:t>
            </a:r>
            <a:r>
              <a:rPr lang="nl-NL" dirty="0" err="1"/>
              <a:t>caracteristics</a:t>
            </a:r>
            <a:r>
              <a:rPr lang="nl-NL" dirty="0"/>
              <a:t> of the </a:t>
            </a:r>
            <a:r>
              <a:rPr lang="nl-NL" dirty="0" err="1"/>
              <a:t>graph</a:t>
            </a:r>
            <a:r>
              <a:rPr lang="nl-NL" dirty="0"/>
              <a:t> show IO </a:t>
            </a:r>
            <a:r>
              <a:rPr lang="nl-NL" dirty="0" err="1"/>
              <a:t>bound</a:t>
            </a:r>
            <a:r>
              <a:rPr lang="nl-NL" dirty="0"/>
              <a:t>: </a:t>
            </a:r>
            <a:r>
              <a:rPr lang="nl-NL" dirty="0" err="1"/>
              <a:t>larger</a:t>
            </a:r>
            <a:r>
              <a:rPr lang="nl-NL" dirty="0"/>
              <a:t> database, slower </a:t>
            </a:r>
            <a:r>
              <a:rPr lang="nl-NL" dirty="0" err="1"/>
              <a:t>blocks</a:t>
            </a:r>
            <a:r>
              <a:rPr lang="nl-NL" dirty="0"/>
              <a:t> per second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</a:t>
            </a:r>
            <a:r>
              <a:rPr lang="nl-NL" dirty="0" err="1"/>
              <a:t>itcoin</a:t>
            </a:r>
            <a:r>
              <a:rPr lang="nl-NL" dirty="0"/>
              <a:t>: 7 transactions per second &amp; 10 + minutes </a:t>
            </a:r>
            <a:r>
              <a:rPr lang="nl-NL" dirty="0" err="1"/>
              <a:t>confirmation</a:t>
            </a:r>
            <a:r>
              <a:rPr lang="nl-NL" dirty="0"/>
              <a:t> time </a:t>
            </a:r>
            <a:r>
              <a:rPr lang="nl-NL" dirty="0" err="1"/>
              <a:t>global</a:t>
            </a:r>
            <a:r>
              <a:rPr lang="nl-NL" dirty="0"/>
              <a:t> consensus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</a:t>
            </a:r>
            <a:r>
              <a:rPr lang="nl-NL" dirty="0" err="1"/>
              <a:t>exus</a:t>
            </a:r>
            <a:r>
              <a:rPr lang="nl-NL" dirty="0"/>
              <a:t> 6 starts </a:t>
            </a:r>
            <a:r>
              <a:rPr lang="nl-NL" dirty="0" err="1"/>
              <a:t>with</a:t>
            </a:r>
            <a:r>
              <a:rPr lang="nl-NL" dirty="0"/>
              <a:t> 40 transactions per second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ends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3,5 ; </a:t>
            </a:r>
            <a:r>
              <a:rPr lang="nl-NL" dirty="0" err="1"/>
              <a:t>only</a:t>
            </a:r>
            <a:r>
              <a:rPr lang="nl-NL" dirty="0"/>
              <a:t> 1 per 10 minutes </a:t>
            </a:r>
            <a:r>
              <a:rPr lang="nl-NL" dirty="0" err="1"/>
              <a:t>needed</a:t>
            </a:r>
            <a:r>
              <a:rPr lang="nl-NL" dirty="0"/>
              <a:t>!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0682-0DE4-4DE6-B62A-FB30451B21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41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822995"/>
            <a:ext cx="7265534" cy="2972717"/>
          </a:xfrm>
        </p:spPr>
        <p:txBody>
          <a:bodyPr>
            <a:noAutofit/>
          </a:bodyPr>
          <a:lstStyle>
            <a:lvl1pPr algn="l">
              <a:defRPr sz="78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4271063"/>
            <a:ext cx="7067378" cy="1367736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55821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74638"/>
            <a:ext cx="71064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600200"/>
            <a:ext cx="7106464" cy="4648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28"/>
          <p:cNvSpPr>
            <a:spLocks noChangeArrowheads="1"/>
          </p:cNvSpPr>
          <p:nvPr userDrawn="1"/>
        </p:nvSpPr>
        <p:spPr bwMode="auto">
          <a:xfrm>
            <a:off x="-1" y="13"/>
            <a:ext cx="1576384" cy="6857987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 dirty="0">
              <a:latin typeface="Tahoma" pitchFamily="34" charset="0"/>
            </a:endParaRP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3" y="6108245"/>
            <a:ext cx="1368883" cy="843232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50000"/>
        </a:lnSpc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50000"/>
        </a:lnSpc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50000"/>
        </a:lnSpc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583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3583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Afbeelding 2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50000"/>
        </a:lnSpc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50000"/>
        </a:lnSpc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50000"/>
        </a:lnSpc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jdelijke aanduiding voor inhoud 7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17301" r="18126"/>
          <a:stretch/>
        </p:blipFill>
        <p:spPr>
          <a:xfrm>
            <a:off x="1580146" y="1"/>
            <a:ext cx="7563854" cy="6858000"/>
          </a:xfrm>
        </p:spPr>
      </p:pic>
      <p:sp>
        <p:nvSpPr>
          <p:cNvPr id="10" name="Ondertitel 9"/>
          <p:cNvSpPr>
            <a:spLocks noGrp="1"/>
          </p:cNvSpPr>
          <p:nvPr>
            <p:ph type="subTitle" idx="1"/>
          </p:nvPr>
        </p:nvSpPr>
        <p:spPr>
          <a:xfrm>
            <a:off x="1802192" y="4271062"/>
            <a:ext cx="7067378" cy="1704621"/>
          </a:xfrm>
        </p:spPr>
        <p:txBody>
          <a:bodyPr anchor="b">
            <a:normAutofit/>
          </a:bodyPr>
          <a:lstStyle/>
          <a:p>
            <a:r>
              <a:rPr lang="en-US"/>
              <a:t>P.W.G. Brussee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822995"/>
            <a:ext cx="7265534" cy="2582357"/>
          </a:xfrm>
          <a:solidFill>
            <a:srgbClr val="00A6D6"/>
          </a:solidFill>
        </p:spPr>
        <p:txBody>
          <a:bodyPr anchor="t">
            <a:no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Attack-resilient media using phone-to-phone networking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Content discovery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Multichain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Startup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API responsiveness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CPU utilization</a:t>
            </a:r>
          </a:p>
          <a:p>
            <a:pPr marL="0" indent="0">
              <a:buNone/>
            </a:pPr>
            <a:r>
              <a:rPr lang="en-US" dirty="0"/>
              <a:t>And more</a:t>
            </a:r>
          </a:p>
        </p:txBody>
      </p:sp>
    </p:spTree>
    <p:extLst>
      <p:ext uri="{BB962C8B-B14F-4D97-AF65-F5344CB8AC3E}">
        <p14:creationId xmlns:p14="http://schemas.microsoft.com/office/powerpoint/2010/main" val="745960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Content discovery – Setup</a:t>
            </a:r>
          </a:p>
        </p:txBody>
      </p:sp>
      <p:pic>
        <p:nvPicPr>
          <p:cNvPr id="4" name="Tijdelijke aanduiding voor inhoud 4" descr="viral_spreading.pdf - Foxit Reader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4014" t="9939" r="47578" b="5431"/>
          <a:stretch/>
        </p:blipFill>
        <p:spPr>
          <a:xfrm>
            <a:off x="182149" y="1782924"/>
            <a:ext cx="2907892" cy="3891237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4"/>
          <a:srcRect l="4192" t="1654" r="3014" b="1956"/>
          <a:stretch/>
        </p:blipFill>
        <p:spPr>
          <a:xfrm>
            <a:off x="3421117" y="1623847"/>
            <a:ext cx="6922820" cy="42093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" name="Rechthoek 5"/>
          <p:cNvSpPr/>
          <p:nvPr/>
        </p:nvSpPr>
        <p:spPr>
          <a:xfrm>
            <a:off x="111204" y="1717183"/>
            <a:ext cx="1433816" cy="3317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52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Content discovery – Sequence</a:t>
            </a:r>
          </a:p>
        </p:txBody>
      </p:sp>
      <p:pic>
        <p:nvPicPr>
          <p:cNvPr id="17" name="Tijdelijke aanduiding voor inhoud 11" descr="content_dissemination.pdf - Foxit Reader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686" t="21832" r="1018" b="16915"/>
          <a:stretch/>
        </p:blipFill>
        <p:spPr>
          <a:xfrm>
            <a:off x="457200" y="1886219"/>
            <a:ext cx="8358188" cy="322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87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Content discovery – Results</a:t>
            </a:r>
            <a:endParaRPr lang="en-US" dirty="0"/>
          </a:p>
        </p:txBody>
      </p:sp>
      <p:pic>
        <p:nvPicPr>
          <p:cNvPr id="9" name="Tijdelijke aanduiding voor inhoud 3" descr="boxplot-nrofdevices-130.pdf - Foxit Reader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049" t="25301" r="2286" b="22461"/>
          <a:stretch/>
        </p:blipFill>
        <p:spPr>
          <a:xfrm>
            <a:off x="141890" y="2090599"/>
            <a:ext cx="8915400" cy="3019592"/>
          </a:xfrm>
        </p:spPr>
      </p:pic>
    </p:spTree>
    <p:extLst>
      <p:ext uri="{BB962C8B-B14F-4D97-AF65-F5344CB8AC3E}">
        <p14:creationId xmlns:p14="http://schemas.microsoft.com/office/powerpoint/2010/main" val="1226143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2. Multichain</a:t>
            </a:r>
            <a:endParaRPr lang="en-US" dirty="0"/>
          </a:p>
        </p:txBody>
      </p:sp>
      <p:pic>
        <p:nvPicPr>
          <p:cNvPr id="4" name="Tijdelijke aanduiding voor inhoud 3" descr="multichain_scale_2599_25k.pdf - Foxit Reader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810" t="15570" r="2102" b="7517"/>
          <a:stretch/>
        </p:blipFill>
        <p:spPr>
          <a:xfrm>
            <a:off x="78828" y="1571968"/>
            <a:ext cx="8899635" cy="4371631"/>
          </a:xfrm>
        </p:spPr>
      </p:pic>
    </p:spTree>
    <p:extLst>
      <p:ext uri="{BB962C8B-B14F-4D97-AF65-F5344CB8AC3E}">
        <p14:creationId xmlns:p14="http://schemas.microsoft.com/office/powerpoint/2010/main" val="800551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3. Startup time</a:t>
            </a:r>
            <a:endParaRPr lang="en-US" dirty="0"/>
          </a:p>
        </p:txBody>
      </p:sp>
      <p:pic>
        <p:nvPicPr>
          <p:cNvPr id="4" name="Tijdelijke aanduiding voor inhoud 3" descr="boxplot-startup.pdf - Foxit Reader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0320" t="35356" r="10352" b="31552"/>
          <a:stretch/>
        </p:blipFill>
        <p:spPr>
          <a:xfrm>
            <a:off x="138991" y="2120462"/>
            <a:ext cx="8786756" cy="2225986"/>
          </a:xfrm>
        </p:spPr>
      </p:pic>
    </p:spTree>
    <p:extLst>
      <p:ext uri="{BB962C8B-B14F-4D97-AF65-F5344CB8AC3E}">
        <p14:creationId xmlns:p14="http://schemas.microsoft.com/office/powerpoint/2010/main" val="788156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285" y="506181"/>
            <a:ext cx="4389129" cy="3291847"/>
          </a:xfrm>
          <a:prstGeom prst="rect">
            <a:avLst/>
          </a:prstGeom>
        </p:spPr>
      </p:pic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5145" y="506181"/>
            <a:ext cx="4389129" cy="3291847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561" y="3523708"/>
            <a:ext cx="4389129" cy="3291847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4997" y="3523708"/>
            <a:ext cx="4357417" cy="329184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358328" cy="1417638"/>
          </a:xfrm>
        </p:spPr>
        <p:txBody>
          <a:bodyPr anchor="t"/>
          <a:lstStyle/>
          <a:p>
            <a:r>
              <a:rPr lang="en-US" dirty="0"/>
              <a:t>4. API responsiveness</a:t>
            </a:r>
          </a:p>
        </p:txBody>
      </p:sp>
      <p:sp>
        <p:nvSpPr>
          <p:cNvPr id="3" name="Rechthoek 2"/>
          <p:cNvSpPr/>
          <p:nvPr/>
        </p:nvSpPr>
        <p:spPr>
          <a:xfrm>
            <a:off x="503780" y="676553"/>
            <a:ext cx="947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 indent="0" algn="ctr">
              <a:lnSpc>
                <a:spcPct val="100000"/>
              </a:lnSpc>
              <a:buNone/>
            </a:pP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Laptop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hoek 7"/>
          <p:cNvSpPr/>
          <p:nvPr/>
        </p:nvSpPr>
        <p:spPr>
          <a:xfrm>
            <a:off x="4998460" y="676553"/>
            <a:ext cx="1499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 indent="0" algn="ctr">
              <a:lnSpc>
                <a:spcPct val="100000"/>
              </a:lnSpc>
              <a:buNone/>
            </a:pP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Smartphone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17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38" y="5086783"/>
            <a:ext cx="8815528" cy="1577288"/>
          </a:xfrm>
          <a:prstGeom prst="rect">
            <a:avLst/>
          </a:prstGeom>
        </p:spPr>
      </p:pic>
      <p:pic>
        <p:nvPicPr>
          <p:cNvPr id="10" name="Tijdelijke aanduiding voor inhoud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38" y="3088237"/>
            <a:ext cx="8815528" cy="1577288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538" y="1089691"/>
            <a:ext cx="8815528" cy="157728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358328" cy="1143000"/>
          </a:xfrm>
        </p:spPr>
        <p:txBody>
          <a:bodyPr anchor="t"/>
          <a:lstStyle/>
          <a:p>
            <a:r>
              <a:rPr lang="en-US" dirty="0"/>
              <a:t>5. CPU utilization – HD video streaming</a:t>
            </a: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>
          <a:xfrm>
            <a:off x="0" y="1089691"/>
            <a:ext cx="8915400" cy="5768310"/>
          </a:xfrm>
        </p:spPr>
        <p:txBody>
          <a:bodyPr>
            <a:normAutofit/>
          </a:bodyPr>
          <a:lstStyle/>
          <a:p>
            <a:pPr marL="57150" indent="0" algn="ctr">
              <a:lnSpc>
                <a:spcPct val="100000"/>
              </a:lnSpc>
              <a:buNone/>
            </a:pPr>
            <a:r>
              <a:rPr lang="nl-NL" sz="2000" dirty="0"/>
              <a:t>Tribler GUI</a:t>
            </a:r>
            <a:endParaRPr lang="en-US" sz="2000" dirty="0"/>
          </a:p>
          <a:p>
            <a:pPr marL="0" indent="0" algn="ctr">
              <a:lnSpc>
                <a:spcPct val="200000"/>
              </a:lnSpc>
              <a:buNone/>
            </a:pPr>
            <a:endParaRPr lang="nl-NL" sz="2000" dirty="0"/>
          </a:p>
          <a:p>
            <a:pPr marL="0" indent="0" algn="ctr">
              <a:lnSpc>
                <a:spcPct val="200000"/>
              </a:lnSpc>
              <a:buNone/>
            </a:pPr>
            <a:endParaRPr lang="nl-NL" sz="2000" dirty="0"/>
          </a:p>
          <a:p>
            <a:pPr marL="57150" indent="0" algn="ctr">
              <a:lnSpc>
                <a:spcPct val="200000"/>
              </a:lnSpc>
              <a:buNone/>
            </a:pPr>
            <a:r>
              <a:rPr lang="en-US" sz="2000" dirty="0"/>
              <a:t>Tribler service: downloading and streaming</a:t>
            </a:r>
          </a:p>
          <a:p>
            <a:pPr marL="57150" indent="0" algn="ctr">
              <a:lnSpc>
                <a:spcPct val="200000"/>
              </a:lnSpc>
              <a:buNone/>
            </a:pPr>
            <a:endParaRPr lang="nl-NL" sz="2000" dirty="0"/>
          </a:p>
          <a:p>
            <a:pPr marL="57150" indent="0" algn="ctr">
              <a:lnSpc>
                <a:spcPct val="200000"/>
              </a:lnSpc>
              <a:buNone/>
            </a:pPr>
            <a:endParaRPr lang="nl-NL" sz="2000" dirty="0"/>
          </a:p>
          <a:p>
            <a:pPr marL="0" indent="0" algn="ctr">
              <a:lnSpc>
                <a:spcPct val="200000"/>
              </a:lnSpc>
              <a:buNone/>
            </a:pPr>
            <a:r>
              <a:rPr lang="en-US" sz="2000" dirty="0"/>
              <a:t>VLC video player</a:t>
            </a:r>
          </a:p>
        </p:txBody>
      </p:sp>
    </p:spTree>
    <p:extLst>
      <p:ext uri="{BB962C8B-B14F-4D97-AF65-F5344CB8AC3E}">
        <p14:creationId xmlns:p14="http://schemas.microsoft.com/office/powerpoint/2010/main" val="4010321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now have a feasible mobile solution with Tribler</a:t>
            </a:r>
          </a:p>
          <a:p>
            <a:r>
              <a:rPr lang="en-US" dirty="0"/>
              <a:t>First step to overcoming state censorship</a:t>
            </a:r>
          </a:p>
          <a:p>
            <a:r>
              <a:rPr lang="en-US" dirty="0"/>
              <a:t>Potential user base of millions of people</a:t>
            </a:r>
          </a:p>
        </p:txBody>
      </p:sp>
    </p:spTree>
    <p:extLst>
      <p:ext uri="{BB962C8B-B14F-4D97-AF65-F5344CB8AC3E}">
        <p14:creationId xmlns:p14="http://schemas.microsoft.com/office/powerpoint/2010/main" val="3387431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work – Implementation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Multi-core optimization</a:t>
            </a:r>
          </a:p>
          <a:p>
            <a:r>
              <a:rPr lang="en-US" dirty="0"/>
              <a:t>Streaming API</a:t>
            </a:r>
          </a:p>
          <a:p>
            <a:r>
              <a:rPr lang="en-US" dirty="0"/>
              <a:t>Towards other platforms</a:t>
            </a:r>
          </a:p>
          <a:p>
            <a:r>
              <a:rPr lang="en-US" dirty="0"/>
              <a:t>Self-compilation and morphing stealth capabilities</a:t>
            </a:r>
          </a:p>
        </p:txBody>
      </p:sp>
    </p:spTree>
    <p:extLst>
      <p:ext uri="{BB962C8B-B14F-4D97-AF65-F5344CB8AC3E}">
        <p14:creationId xmlns:p14="http://schemas.microsoft.com/office/powerpoint/2010/main" val="956358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reuters-news-sources-ages.pdf - Foxit Reader"/>
          <p:cNvPicPr>
            <a:picLocks noChangeAspect="1"/>
          </p:cNvPicPr>
          <p:nvPr/>
        </p:nvPicPr>
        <p:blipFill rotWithShape="1">
          <a:blip r:embed="rId3"/>
          <a:srcRect l="3018" t="28787" r="15483" b="25931"/>
          <a:stretch/>
        </p:blipFill>
        <p:spPr>
          <a:xfrm>
            <a:off x="211747" y="3074276"/>
            <a:ext cx="8743067" cy="2950137"/>
          </a:xfrm>
          <a:prstGeom prst="rect">
            <a:avLst/>
          </a:prstGeom>
        </p:spPr>
      </p:pic>
      <p:pic>
        <p:nvPicPr>
          <p:cNvPr id="5" name="Afbeelding 4" descr="reuters-news-sources-ages.pdf - Foxit Reader"/>
          <p:cNvPicPr>
            <a:picLocks noChangeAspect="1"/>
          </p:cNvPicPr>
          <p:nvPr/>
        </p:nvPicPr>
        <p:blipFill rotWithShape="1">
          <a:blip r:embed="rId3"/>
          <a:srcRect l="90478" t="32213" r="2155" b="45285"/>
          <a:stretch/>
        </p:blipFill>
        <p:spPr>
          <a:xfrm>
            <a:off x="5389169" y="2972526"/>
            <a:ext cx="688427" cy="12770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11747" y="1222310"/>
            <a:ext cx="8932253" cy="4903853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Smartphones are used for calling, mailing, navigating, dating, etc.</a:t>
            </a:r>
          </a:p>
          <a:p>
            <a:pPr>
              <a:lnSpc>
                <a:spcPct val="114000"/>
              </a:lnSpc>
            </a:pPr>
            <a:r>
              <a:rPr lang="en-US" dirty="0"/>
              <a:t>Also: news consumption, production and distribution</a:t>
            </a:r>
          </a:p>
        </p:txBody>
      </p:sp>
    </p:spTree>
    <p:extLst>
      <p:ext uri="{BB962C8B-B14F-4D97-AF65-F5344CB8AC3E}">
        <p14:creationId xmlns:p14="http://schemas.microsoft.com/office/powerpoint/2010/main" val="3779964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– Research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New directions in Tribler research</a:t>
            </a:r>
          </a:p>
          <a:p>
            <a:pPr lvl="1"/>
            <a:r>
              <a:rPr lang="en-US" dirty="0"/>
              <a:t>How viral spreading of eyewitness content behaves in the real world</a:t>
            </a:r>
          </a:p>
          <a:p>
            <a:pPr lvl="1"/>
            <a:r>
              <a:rPr lang="en-US" dirty="0"/>
              <a:t>Effects of local crowds on anonymity with onion routing</a:t>
            </a:r>
          </a:p>
          <a:p>
            <a:pPr lvl="1"/>
            <a:r>
              <a:rPr lang="en-US" dirty="0"/>
              <a:t>Large-scale experiment with various degrees of powerful censors</a:t>
            </a:r>
          </a:p>
          <a:p>
            <a:pPr lvl="1"/>
            <a:r>
              <a:rPr lang="en-US" dirty="0"/>
              <a:t>Credit mining using shared private keychain</a:t>
            </a:r>
          </a:p>
        </p:txBody>
      </p:sp>
    </p:spTree>
    <p:extLst>
      <p:ext uri="{BB962C8B-B14F-4D97-AF65-F5344CB8AC3E}">
        <p14:creationId xmlns:p14="http://schemas.microsoft.com/office/powerpoint/2010/main" val="232209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1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Adversary</a:t>
            </a:r>
            <a:r>
              <a:rPr lang="nl-NL" dirty="0"/>
              <a:t> model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Internet access is sometimes limited:</a:t>
            </a:r>
            <a:endParaRPr lang="nl-NL" dirty="0"/>
          </a:p>
          <a:p>
            <a:r>
              <a:rPr lang="nl-NL" dirty="0" err="1"/>
              <a:t>Censorship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kill</a:t>
            </a:r>
            <a:r>
              <a:rPr lang="nl-NL" dirty="0"/>
              <a:t>-switches</a:t>
            </a:r>
          </a:p>
          <a:p>
            <a:pPr lvl="1"/>
            <a:r>
              <a:rPr lang="nl-NL" dirty="0"/>
              <a:t>Egypt, Syria, Turkey</a:t>
            </a:r>
          </a:p>
          <a:p>
            <a:r>
              <a:rPr lang="nl-NL" dirty="0"/>
              <a:t>Natural disasters</a:t>
            </a:r>
          </a:p>
          <a:p>
            <a:pPr lvl="1"/>
            <a:r>
              <a:rPr lang="en-US" dirty="0"/>
              <a:t>K</a:t>
            </a:r>
            <a:r>
              <a:rPr lang="nl-NL" dirty="0" err="1"/>
              <a:t>atrina</a:t>
            </a:r>
            <a:r>
              <a:rPr lang="nl-NL" dirty="0"/>
              <a:t>, Nepal</a:t>
            </a:r>
          </a:p>
          <a:p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solved</a:t>
            </a:r>
            <a:r>
              <a:rPr lang="nl-NL" dirty="0"/>
              <a:t> </a:t>
            </a:r>
            <a:r>
              <a:rPr lang="nl-NL" dirty="0" err="1"/>
              <a:t>yet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305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Off-line information spreading</a:t>
            </a:r>
          </a:p>
        </p:txBody>
      </p:sp>
      <p:pic>
        <p:nvPicPr>
          <p:cNvPr id="5" name="Tijdelijke aanduiding voor inhoud 4" descr="viral_spreading.pdf - Foxit Reader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3117" t="8564" r="11401" b="3726"/>
          <a:stretch/>
        </p:blipFill>
        <p:spPr>
          <a:xfrm>
            <a:off x="2023083" y="1600200"/>
            <a:ext cx="6586910" cy="4648200"/>
          </a:xfrm>
        </p:spPr>
      </p:pic>
    </p:spTree>
    <p:extLst>
      <p:ext uri="{BB962C8B-B14F-4D97-AF65-F5344CB8AC3E}">
        <p14:creationId xmlns:p14="http://schemas.microsoft.com/office/powerpoint/2010/main" val="654095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solution: Tribler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TU Delft research project</a:t>
            </a:r>
          </a:p>
          <a:p>
            <a:r>
              <a:rPr lang="en-US" dirty="0"/>
              <a:t>Distributed information sharing platform</a:t>
            </a:r>
          </a:p>
          <a:p>
            <a:r>
              <a:rPr lang="en-US" dirty="0"/>
              <a:t>Attack-resilience: hard to take down</a:t>
            </a:r>
          </a:p>
          <a:p>
            <a:pPr lvl="1"/>
            <a:r>
              <a:rPr lang="en-US" dirty="0"/>
              <a:t>Fully decentralized</a:t>
            </a:r>
          </a:p>
          <a:p>
            <a:r>
              <a:rPr lang="nl-NL" dirty="0"/>
              <a:t>Route traffic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others</a:t>
            </a:r>
            <a:endParaRPr lang="nl-NL" dirty="0"/>
          </a:p>
          <a:p>
            <a:pPr lvl="1"/>
            <a:r>
              <a:rPr lang="en-US" dirty="0"/>
              <a:t>Trust: blockchain</a:t>
            </a:r>
          </a:p>
          <a:p>
            <a:r>
              <a:rPr lang="en-US" dirty="0"/>
              <a:t>Now: to mobile</a:t>
            </a:r>
          </a:p>
        </p:txBody>
      </p:sp>
      <p:pic>
        <p:nvPicPr>
          <p:cNvPr id="8" name="Tijdelijke aanduiding voor inhou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498" y="0"/>
            <a:ext cx="790685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97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feasible is it to run all Tribler functionality on mobile devices?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Given the constraints and unique abilities of mobile devices, what functionality of Tribler can be added or enhanced?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53448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Constraints and unique abilities of mobile devices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Connectable: Wi-Fi, Bluetooth, NFC</a:t>
            </a:r>
          </a:p>
          <a:p>
            <a:r>
              <a:rPr lang="en-US"/>
              <a:t>Ubiquitous</a:t>
            </a:r>
          </a:p>
          <a:p>
            <a:r>
              <a:rPr lang="en-US"/>
              <a:t>Resource limited: battery, processing 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89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design</a:t>
            </a:r>
          </a:p>
        </p:txBody>
      </p:sp>
      <p:pic>
        <p:nvPicPr>
          <p:cNvPr id="15" name="Tijdelijke aanduiding voor inhoud 1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86283" y="1600200"/>
            <a:ext cx="5860509" cy="4648200"/>
          </a:xfrm>
        </p:spPr>
      </p:pic>
    </p:spTree>
    <p:extLst>
      <p:ext uri="{BB962C8B-B14F-4D97-AF65-F5344CB8AC3E}">
        <p14:creationId xmlns:p14="http://schemas.microsoft.com/office/powerpoint/2010/main" val="98088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99" y="0"/>
            <a:ext cx="3857625" cy="6858000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856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78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</TotalTime>
  <Words>533</Words>
  <Application>Microsoft Office PowerPoint</Application>
  <PresentationFormat>Diavoorstelling (4:3)</PresentationFormat>
  <Paragraphs>105</Paragraphs>
  <Slides>21</Slides>
  <Notes>15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21</vt:i4>
      </vt:variant>
    </vt:vector>
  </HeadingPairs>
  <TitlesOfParts>
    <vt:vector size="26" baseType="lpstr">
      <vt:lpstr>Arial</vt:lpstr>
      <vt:lpstr>Calibri</vt:lpstr>
      <vt:lpstr>Tahoma</vt:lpstr>
      <vt:lpstr>Office Theme</vt:lpstr>
      <vt:lpstr>Custom Design</vt:lpstr>
      <vt:lpstr>Attack-resilient media using phone-to-phone networking</vt:lpstr>
      <vt:lpstr>Context</vt:lpstr>
      <vt:lpstr>Adversary model</vt:lpstr>
      <vt:lpstr>Off-line information spreading</vt:lpstr>
      <vt:lpstr>Possible solution: Tribler</vt:lpstr>
      <vt:lpstr>Research questions</vt:lpstr>
      <vt:lpstr>Constraints and unique abilities of mobile devices</vt:lpstr>
      <vt:lpstr>System architecture design</vt:lpstr>
      <vt:lpstr>PowerPoint-presentatie</vt:lpstr>
      <vt:lpstr>Experiments</vt:lpstr>
      <vt:lpstr>1. Content discovery – Setup</vt:lpstr>
      <vt:lpstr>1. Content discovery – Sequence</vt:lpstr>
      <vt:lpstr>1. Content discovery – Results</vt:lpstr>
      <vt:lpstr>2. Multichain</vt:lpstr>
      <vt:lpstr>3. Startup time</vt:lpstr>
      <vt:lpstr>4. API responsiveness</vt:lpstr>
      <vt:lpstr>5. CPU utilization – HD video streaming</vt:lpstr>
      <vt:lpstr>Conclusions</vt:lpstr>
      <vt:lpstr>Future work – Implementation</vt:lpstr>
      <vt:lpstr>Future work – Research</vt:lpstr>
      <vt:lpstr>Questions?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   </dc:creator>
  <cp:lastModifiedBy>Paul Brussee</cp:lastModifiedBy>
  <cp:revision>51</cp:revision>
  <dcterms:created xsi:type="dcterms:W3CDTF">2015-07-09T11:57:30Z</dcterms:created>
  <dcterms:modified xsi:type="dcterms:W3CDTF">2016-12-13T00:16:11Z</dcterms:modified>
</cp:coreProperties>
</file>