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4" r:id="rId3"/>
    <p:sldId id="265" r:id="rId4"/>
    <p:sldId id="257" r:id="rId5"/>
    <p:sldId id="263" r:id="rId6"/>
    <p:sldId id="266" r:id="rId7"/>
    <p:sldId id="267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10" autoAdjust="0"/>
  </p:normalViewPr>
  <p:slideViewPr>
    <p:cSldViewPr showGuides="1">
      <p:cViewPr varScale="1">
        <p:scale>
          <a:sx n="79" d="100"/>
          <a:sy n="79" d="100"/>
        </p:scale>
        <p:origin x="1507" y="72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Downloads\Account%20Sales%20Data%20for%20Analysis%20v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Downloads\Account%20Sales%20Data%20for%20Analysis%20v2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lice\Downloads\Account%20Sales%20Data%20for%20Analysis%20v2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 (1).xlsx]Sheet2!PivotTable5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 CAGR per tip de client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Sheet2!$A$4:$A$7</c:f>
              <c:strCache>
                <c:ptCount val="4"/>
                <c:pt idx="0">
                  <c:v>Restaurant</c:v>
                </c:pt>
                <c:pt idx="1">
                  <c:v>Bar</c:v>
                </c:pt>
                <c:pt idx="2">
                  <c:v>Hotel</c:v>
                </c:pt>
                <c:pt idx="3">
                  <c:v>Club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4"/>
                <c:pt idx="0">
                  <c:v>0.38466666666666677</c:v>
                </c:pt>
                <c:pt idx="1">
                  <c:v>0.30400000000000005</c:v>
                </c:pt>
                <c:pt idx="2">
                  <c:v>0.26066666666666671</c:v>
                </c:pt>
                <c:pt idx="3">
                  <c:v>0.25666666666666677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B-41D2-8E36-26527595D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373855"/>
        <c:axId val="690361375"/>
      </c:barChart>
      <c:catAx>
        <c:axId val="69037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1375"/>
        <c:crosses val="autoZero"/>
        <c:auto val="1"/>
        <c:lblAlgn val="ctr"/>
        <c:lblOffset val="100"/>
        <c:noMultiLvlLbl val="0"/>
      </c:catAx>
      <c:valAx>
        <c:axId val="69036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 (1).xlsx]Sheet3!PivotTable62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Vânzările per tipuri</a:t>
            </a:r>
            <a:r>
              <a:rPr lang="en-US" baseline="0" dirty="0"/>
              <a:t> clienți și ani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Suma din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4"/>
                <c:pt idx="0">
                  <c:v>53492</c:v>
                </c:pt>
                <c:pt idx="1">
                  <c:v>64683</c:v>
                </c:pt>
                <c:pt idx="2">
                  <c:v>51972</c:v>
                </c:pt>
                <c:pt idx="3">
                  <c:v>47079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B-4644-B3A5-ED92D2E0109F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Suma din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4"/>
                <c:pt idx="0">
                  <c:v>60055</c:v>
                </c:pt>
                <c:pt idx="1">
                  <c:v>66762</c:v>
                </c:pt>
                <c:pt idx="2">
                  <c:v>50477</c:v>
                </c:pt>
                <c:pt idx="3">
                  <c:v>59242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DB-4644-B3A5-ED92D2E0109F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Suma din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Sheet3!$D$4:$D$7</c:f>
              <c:numCache>
                <c:formatCode>General</c:formatCode>
                <c:ptCount val="4"/>
                <c:pt idx="0">
                  <c:v>58336</c:v>
                </c:pt>
                <c:pt idx="1">
                  <c:v>76723</c:v>
                </c:pt>
                <c:pt idx="2">
                  <c:v>69508</c:v>
                </c:pt>
                <c:pt idx="3">
                  <c:v>77638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DB-4644-B3A5-ED92D2E0109F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Suma din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Sheet3!$E$4:$E$7</c:f>
              <c:numCache>
                <c:formatCode>General</c:formatCode>
                <c:ptCount val="4"/>
                <c:pt idx="0">
                  <c:v>74793</c:v>
                </c:pt>
                <c:pt idx="1">
                  <c:v>107181</c:v>
                </c:pt>
                <c:pt idx="2">
                  <c:v>82942</c:v>
                </c:pt>
                <c:pt idx="3">
                  <c:v>87184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DB-4644-B3A5-ED92D2E0109F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Suma din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Sheet3!$F$4:$F$7</c:f>
              <c:numCache>
                <c:formatCode>General</c:formatCode>
                <c:ptCount val="4"/>
                <c:pt idx="0">
                  <c:v>93649</c:v>
                </c:pt>
                <c:pt idx="1">
                  <c:v>116149</c:v>
                </c:pt>
                <c:pt idx="2">
                  <c:v>97283</c:v>
                </c:pt>
                <c:pt idx="3">
                  <c:v>100939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DB-4644-B3A5-ED92D2E01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517087"/>
        <c:axId val="699533407"/>
      </c:barChart>
      <c:catAx>
        <c:axId val="69951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33407"/>
        <c:crosses val="autoZero"/>
        <c:auto val="1"/>
        <c:lblAlgn val="ctr"/>
        <c:lblOffset val="100"/>
        <c:noMultiLvlLbl val="0"/>
      </c:catAx>
      <c:valAx>
        <c:axId val="69953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1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Sheet1!$A$5:$A$1000</cx:f>
        <cx:lvl ptCount="996">
          <cx:pt idx="0">Bar 13</cx:pt>
          <cx:pt idx="1">Bar 14</cx:pt>
          <cx:pt idx="2">Bar 4</cx:pt>
          <cx:pt idx="3">Bar 3</cx:pt>
          <cx:pt idx="4">Bar 8</cx:pt>
          <cx:pt idx="5">Bar 1</cx:pt>
          <cx:pt idx="6">Bar 5</cx:pt>
          <cx:pt idx="7">Bar 10</cx:pt>
          <cx:pt idx="8">Bar 6</cx:pt>
          <cx:pt idx="9">Bar 12</cx:pt>
          <cx:pt idx="10">Bar 2</cx:pt>
          <cx:pt idx="11">Bar 11</cx:pt>
          <cx:pt idx="12">Bar 9</cx:pt>
          <cx:pt idx="13">Bar 7</cx:pt>
          <cx:pt idx="14">Bar 15</cx:pt>
          <cx:pt idx="15">Nightclub 2</cx:pt>
          <cx:pt idx="16">Nightclub 10</cx:pt>
          <cx:pt idx="17">Nightclub 7</cx:pt>
          <cx:pt idx="18">Nightclub 5</cx:pt>
          <cx:pt idx="19">Nightclub 14</cx:pt>
          <cx:pt idx="20">Nightclub 12</cx:pt>
          <cx:pt idx="21">Nightclub 6</cx:pt>
          <cx:pt idx="22">Nightclub 1</cx:pt>
          <cx:pt idx="23">Nightclub 4</cx:pt>
          <cx:pt idx="24">Nightclub 9</cx:pt>
          <cx:pt idx="25">Nightclub 15</cx:pt>
          <cx:pt idx="26">Nightclub 3</cx:pt>
          <cx:pt idx="27">Nightclub 13</cx:pt>
          <cx:pt idx="28">Nightclub 11</cx:pt>
          <cx:pt idx="29">Nightclub 8</cx:pt>
          <cx:pt idx="30">Event Venue 11</cx:pt>
          <cx:pt idx="31">Event Venue 2</cx:pt>
          <cx:pt idx="32">Event Venue 10</cx:pt>
          <cx:pt idx="33">Event Venue 7</cx:pt>
          <cx:pt idx="34">Event Venue 13</cx:pt>
          <cx:pt idx="35">Event Venue 6</cx:pt>
          <cx:pt idx="36">Event Venue 14</cx:pt>
          <cx:pt idx="37">Event Venue 9</cx:pt>
          <cx:pt idx="38">Event Venue 5</cx:pt>
          <cx:pt idx="39">Event Venue 15</cx:pt>
          <cx:pt idx="40">Event Venue 3</cx:pt>
          <cx:pt idx="41">Event Venue 8</cx:pt>
          <cx:pt idx="42">Event Venue 12</cx:pt>
          <cx:pt idx="43">Event Venue 4</cx:pt>
          <cx:pt idx="44">Event Venue 1</cx:pt>
          <cx:pt idx="45">Restaurant 5</cx:pt>
          <cx:pt idx="46">Restaurant 12</cx:pt>
          <cx:pt idx="47">Restaurant 6</cx:pt>
          <cx:pt idx="48">Restaurant 3</cx:pt>
          <cx:pt idx="49">Restaurant 14</cx:pt>
          <cx:pt idx="50">Restaurant 7</cx:pt>
          <cx:pt idx="51">Restaurant 10</cx:pt>
          <cx:pt idx="52">Restaurant 9</cx:pt>
          <cx:pt idx="53">Restaurant 1</cx:pt>
          <cx:pt idx="54">Restaurant 15</cx:pt>
          <cx:pt idx="55">Restaurant 2</cx:pt>
          <cx:pt idx="56">Restaurant 13</cx:pt>
          <cx:pt idx="57">Restaurant 4</cx:pt>
          <cx:pt idx="58">Restaurant 11</cx:pt>
          <cx:pt idx="59">Restaurant 8</cx:pt>
        </cx:lvl>
      </cx:strDim>
      <cx:numDim type="val">
        <cx:f>Sheet1!$R$5:$R$1000</cx:f>
        <cx:lvl ptCount="996" formatCode="0%">
          <cx:pt idx="0">2.2400000000000002</cx:pt>
          <cx:pt idx="1">0.60999999999999999</cx:pt>
          <cx:pt idx="2">0.5</cx:pt>
          <cx:pt idx="3">0.45000000000000001</cx:pt>
          <cx:pt idx="4">0.41999999999999998</cx:pt>
          <cx:pt idx="5">0.35999999999999999</cx:pt>
          <cx:pt idx="6">0.33000000000000002</cx:pt>
          <cx:pt idx="7">0.31</cx:pt>
          <cx:pt idx="8">0.29999999999999999</cx:pt>
          <cx:pt idx="9">0.28999999999999998</cx:pt>
          <cx:pt idx="10">0.13</cx:pt>
          <cx:pt idx="11">-0.20999999999999999</cx:pt>
          <cx:pt idx="12">-0.25</cx:pt>
          <cx:pt idx="13">-0.45000000000000001</cx:pt>
          <cx:pt idx="14">-0.46999999999999997</cx:pt>
          <cx:pt idx="15">0.97999999999999998</cx:pt>
          <cx:pt idx="16">0.81999999999999995</cx:pt>
          <cx:pt idx="17">0.64000000000000001</cx:pt>
          <cx:pt idx="18">0.54000000000000004</cx:pt>
          <cx:pt idx="19">0.46999999999999997</cx:pt>
          <cx:pt idx="20">0.22</cx:pt>
          <cx:pt idx="21">0.20000000000000001</cx:pt>
          <cx:pt idx="22">0.17000000000000001</cx:pt>
          <cx:pt idx="23">0.14999999999999999</cx:pt>
          <cx:pt idx="24">0.11</cx:pt>
          <cx:pt idx="25">0.059999999999999998</cx:pt>
          <cx:pt idx="26">-0.050000000000000003</cx:pt>
          <cx:pt idx="27">-0.089999999999999997</cx:pt>
          <cx:pt idx="28">-0.12</cx:pt>
          <cx:pt idx="29">-0.25</cx:pt>
          <cx:pt idx="30">0.72999999999999998</cx:pt>
          <cx:pt idx="31">0.68999999999999995</cx:pt>
          <cx:pt idx="32">0.55000000000000004</cx:pt>
          <cx:pt idx="33">0.51000000000000001</cx:pt>
          <cx:pt idx="34">0.5</cx:pt>
          <cx:pt idx="35">0.46000000000000002</cx:pt>
          <cx:pt idx="36">0.44</cx:pt>
          <cx:pt idx="37">0.35999999999999999</cx:pt>
          <cx:pt idx="38">0.32000000000000001</cx:pt>
          <cx:pt idx="39">0.28000000000000003</cx:pt>
          <cx:pt idx="40">0.11</cx:pt>
          <cx:pt idx="41">-0.13</cx:pt>
          <cx:pt idx="42">-0.17000000000000001</cx:pt>
          <cx:pt idx="43">-0.27000000000000002</cx:pt>
          <cx:pt idx="44">-0.46999999999999997</cx:pt>
          <cx:pt idx="45">1.5600000000000001</cx:pt>
          <cx:pt idx="46">1.0900000000000001</cx:pt>
          <cx:pt idx="47">1.03</cx:pt>
          <cx:pt idx="48">0.68000000000000005</cx:pt>
          <cx:pt idx="49">0.54000000000000004</cx:pt>
          <cx:pt idx="50">0.48999999999999999</cx:pt>
          <cx:pt idx="51">0.48999999999999999</cx:pt>
          <cx:pt idx="52">0.40000000000000002</cx:pt>
          <cx:pt idx="53">0.20999999999999999</cx:pt>
          <cx:pt idx="54">0.14000000000000001</cx:pt>
          <cx:pt idx="55">0.12</cx:pt>
          <cx:pt idx="56">-0.040000000000000001</cx:pt>
          <cx:pt idx="57">-0.17000000000000001</cx:pt>
          <cx:pt idx="58">-0.31</cx:pt>
          <cx:pt idx="59">-0.46000000000000002</cx:pt>
        </cx:lvl>
      </cx:numDim>
    </cx:data>
  </cx:chartData>
  <cx:chart>
    <cx:title pos="t" align="ctr" overlay="0">
      <cx:tx>
        <cx:txData>
          <cx:v>CAGR după numele clientului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CAGR după numele clientului</a:t>
          </a:r>
        </a:p>
      </cx:txPr>
    </cx:title>
    <cx:plotArea>
      <cx:plotAreaRegion>
        <cx:series layoutId="clusteredColumn" uniqueId="{C3504012-704C-4049-8A27-F0590E82815B}">
          <cx:tx>
            <cx:txData>
              <cx:f>Sheet1!$R$1:$R$4</cx:f>
              <cx:v>CAGR</cx:v>
            </cx:txData>
          </cx:tx>
          <cx:dataLabels pos="out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748941D2-BCFD-4BEE-8E31-913C192A1E89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53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14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simulations/red-bull/on-premise-sales-waz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s://docs.google.com/spreadsheets/d/1Zz5-RPvliMjRg4HJiL-HnegKfyvG0QEsZ9ZBwYVGrek/edit?usp=sharing" TargetMode="External"/><Relationship Id="rId4" Type="http://schemas.openxmlformats.org/officeDocument/2006/relationships/hyperlink" Target="https://docs.google.com/spreadsheets/d/1CSDpkEhHYvQrQkM0CnOXkcY_iSDSZQi7GnVy0R4y4tg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Analysis: </a:t>
            </a:r>
            <a:r>
              <a:rPr lang="en-US" sz="2400" b="1" dirty="0"/>
              <a:t>Red Bull Vânzări Clienți (2017-2021)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0CFA-A9DC-ADA0-ACFD-1DCDC1C40A48}"/>
              </a:ext>
            </a:extLst>
          </p:cNvPr>
          <p:cNvSpPr txBox="1"/>
          <p:nvPr/>
        </p:nvSpPr>
        <p:spPr>
          <a:xfrm>
            <a:off x="251520" y="54868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Alice – Milena Sprînceană</a:t>
            </a:r>
          </a:p>
        </p:txBody>
      </p:sp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Creșteri de vânzări în funcție de client și tipul de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309600" y="1221159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Grafic(e) cu tendințe și date privind vânzările per client și/sau tip de client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F1EF86-236A-C3C3-72DF-FC298F4A8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616991"/>
              </p:ext>
            </p:extLst>
          </p:nvPr>
        </p:nvGraphicFramePr>
        <p:xfrm>
          <a:off x="163635" y="1916832"/>
          <a:ext cx="44083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142A448-CB62-EF0F-037B-7D895661B1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77432861"/>
                  </p:ext>
                </p:extLst>
              </p:nvPr>
            </p:nvGraphicFramePr>
            <p:xfrm>
              <a:off x="4529089" y="1916832"/>
              <a:ext cx="4451276" cy="32777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142A448-CB62-EF0F-037B-7D895661B1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9089" y="1916832"/>
                <a:ext cx="4451276" cy="32777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Clienți cu cele mai bune și cele mai slabe performanțe în funcție de tipul de client (CAGR pe 5 ani)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67975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42302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 Venue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Primii 2</a:t>
            </a:r>
          </a:p>
          <a:p>
            <a:r>
              <a:rPr lang="en-US" dirty="0"/>
              <a:t>clienți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Ultimii 2</a:t>
            </a:r>
          </a:p>
          <a:p>
            <a:r>
              <a:rPr lang="en-US" dirty="0"/>
              <a:t>clienți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Vânzări totale per tipurile de clienți și an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251520" y="1124744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Grafic cu tendințele și datele pentru vânzările totale per tipurile de conturi și an…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BF14FA-AB6E-52C3-CCB0-9C16323FF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48257"/>
              </p:ext>
            </p:extLst>
          </p:nvPr>
        </p:nvGraphicFramePr>
        <p:xfrm>
          <a:off x="309600" y="1628800"/>
          <a:ext cx="836685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Observații și principalele concluzii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B60319-8BB7-1CE8-E582-9A1CAFA2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26883"/>
              </p:ext>
            </p:extLst>
          </p:nvPr>
        </p:nvGraphicFramePr>
        <p:xfrm>
          <a:off x="5436095" y="1123008"/>
          <a:ext cx="3600401" cy="2955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818">
                  <a:extLst>
                    <a:ext uri="{9D8B030D-6E8A-4147-A177-3AD203B41FA5}">
                      <a16:colId xmlns:a16="http://schemas.microsoft.com/office/drawing/2014/main" val="1344602162"/>
                    </a:ext>
                  </a:extLst>
                </a:gridCol>
                <a:gridCol w="692385">
                  <a:extLst>
                    <a:ext uri="{9D8B030D-6E8A-4147-A177-3AD203B41FA5}">
                      <a16:colId xmlns:a16="http://schemas.microsoft.com/office/drawing/2014/main" val="486855146"/>
                    </a:ext>
                  </a:extLst>
                </a:gridCol>
                <a:gridCol w="553908">
                  <a:extLst>
                    <a:ext uri="{9D8B030D-6E8A-4147-A177-3AD203B41FA5}">
                      <a16:colId xmlns:a16="http://schemas.microsoft.com/office/drawing/2014/main" val="1025871668"/>
                    </a:ext>
                  </a:extLst>
                </a:gridCol>
                <a:gridCol w="862818">
                  <a:extLst>
                    <a:ext uri="{9D8B030D-6E8A-4147-A177-3AD203B41FA5}">
                      <a16:colId xmlns:a16="http://schemas.microsoft.com/office/drawing/2014/main" val="768625715"/>
                    </a:ext>
                  </a:extLst>
                </a:gridCol>
                <a:gridCol w="628472">
                  <a:extLst>
                    <a:ext uri="{9D8B030D-6E8A-4147-A177-3AD203B41FA5}">
                      <a16:colId xmlns:a16="http://schemas.microsoft.com/office/drawing/2014/main" val="2232208917"/>
                    </a:ext>
                  </a:extLst>
                </a:gridCol>
              </a:tblGrid>
              <a:tr h="445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Tipuri clienți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Regular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Fără Zahăr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Yellow Edition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Suma CAGR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16956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49600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001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458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22360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5843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0091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40494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53746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5136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Restaurant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79245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Restaurant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41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19261E-6245-50F1-507E-DA646FB3E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03205"/>
              </p:ext>
            </p:extLst>
          </p:nvPr>
        </p:nvGraphicFramePr>
        <p:xfrm>
          <a:off x="107504" y="1123008"/>
          <a:ext cx="5242757" cy="4153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003">
                  <a:extLst>
                    <a:ext uri="{9D8B030D-6E8A-4147-A177-3AD203B41FA5}">
                      <a16:colId xmlns:a16="http://schemas.microsoft.com/office/drawing/2014/main" val="387056839"/>
                    </a:ext>
                  </a:extLst>
                </a:gridCol>
                <a:gridCol w="680550">
                  <a:extLst>
                    <a:ext uri="{9D8B030D-6E8A-4147-A177-3AD203B41FA5}">
                      <a16:colId xmlns:a16="http://schemas.microsoft.com/office/drawing/2014/main" val="3445190739"/>
                    </a:ext>
                  </a:extLst>
                </a:gridCol>
                <a:gridCol w="970414">
                  <a:extLst>
                    <a:ext uri="{9D8B030D-6E8A-4147-A177-3AD203B41FA5}">
                      <a16:colId xmlns:a16="http://schemas.microsoft.com/office/drawing/2014/main" val="1756185462"/>
                    </a:ext>
                  </a:extLst>
                </a:gridCol>
                <a:gridCol w="1222470">
                  <a:extLst>
                    <a:ext uri="{9D8B030D-6E8A-4147-A177-3AD203B41FA5}">
                      <a16:colId xmlns:a16="http://schemas.microsoft.com/office/drawing/2014/main" val="4206583981"/>
                    </a:ext>
                  </a:extLst>
                </a:gridCol>
                <a:gridCol w="705756">
                  <a:extLst>
                    <a:ext uri="{9D8B030D-6E8A-4147-A177-3AD203B41FA5}">
                      <a16:colId xmlns:a16="http://schemas.microsoft.com/office/drawing/2014/main" val="3151874685"/>
                    </a:ext>
                  </a:extLst>
                </a:gridCol>
                <a:gridCol w="743564">
                  <a:extLst>
                    <a:ext uri="{9D8B030D-6E8A-4147-A177-3AD203B41FA5}">
                      <a16:colId xmlns:a16="http://schemas.microsoft.com/office/drawing/2014/main" val="789954199"/>
                    </a:ext>
                  </a:extLst>
                </a:gridCol>
              </a:tblGrid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Tipuri clienți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Răcitor?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Ecran digital?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Includere meniu?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Postere?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Suma CAGR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2177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55803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73351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56307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934169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24741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14934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38283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64236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8102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41635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1966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52577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27087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95178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28706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36842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Hotel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30588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Restaurant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30845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Restaurant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477196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Restaurant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45350"/>
                  </a:ext>
                </a:extLst>
              </a:tr>
              <a:tr h="18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Restaurant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8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Observații și principalele concluzii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1E824-71AD-93B1-A6DF-B70590B22D04}"/>
              </a:ext>
            </a:extLst>
          </p:cNvPr>
          <p:cNvSpPr txBox="1"/>
          <p:nvPr/>
        </p:nvSpPr>
        <p:spPr>
          <a:xfrm>
            <a:off x="179512" y="1060378"/>
            <a:ext cx="85504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algn="ctr">
              <a:lnSpc>
                <a:spcPct val="150000"/>
              </a:lnSpc>
            </a:pPr>
            <a:r>
              <a:rPr lang="en-US" sz="1400" b="1" dirty="0"/>
              <a:t>Observații</a:t>
            </a:r>
          </a:p>
          <a:p>
            <a:pPr marL="9144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400" dirty="0"/>
              <a:t>Precum s-a observat din statisticile anterioare, entitățile care au avut cele mai mici scoruri CAGR li s-a datorat în principal din lipsa disponibilității gamelor de produse, respectiv a lipsei eforturilor de marketing.</a:t>
            </a:r>
          </a:p>
          <a:p>
            <a:pPr marL="9144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400" dirty="0"/>
              <a:t>Figura din stânga de pe slide-ul anterior (evidențiată în albastru) prezintă impactul diferitelor programe de marketing/promovare asupra CAGR-ului, în funcție de tipurile de clienți.</a:t>
            </a:r>
          </a:p>
          <a:p>
            <a:pPr marL="9144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400" dirty="0"/>
              <a:t>Figura din dreapta de pe slide-ul anterior (evidențiată în verde) prezintă corelația dintre diferitele game de produse și impactul lor asupra CAGR-ului, în funcție de tipurile de clienți.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FF3F6-EB09-8870-F67F-406895C5CAB3}"/>
              </a:ext>
            </a:extLst>
          </p:cNvPr>
          <p:cNvSpPr txBox="1"/>
          <p:nvPr/>
        </p:nvSpPr>
        <p:spPr>
          <a:xfrm>
            <a:off x="309600" y="3590855"/>
            <a:ext cx="8453279" cy="27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/>
              <a:t>Recomandări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200" i="1" dirty="0"/>
              <a:t>Toate </a:t>
            </a:r>
            <a:r>
              <a:rPr lang="en-US" sz="1200" b="1" i="1" dirty="0">
                <a:solidFill>
                  <a:srgbClr val="FF0000"/>
                </a:solidFill>
              </a:rPr>
              <a:t>restaurantele</a:t>
            </a:r>
            <a:r>
              <a:rPr lang="en-US" sz="1200" i="1" dirty="0"/>
              <a:t> ar trebui să includă răcitoare și meniuri incluse ca tactici de marketing și promovare, în plus să ofere băutura din gama fără zahăr.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200" i="1" dirty="0"/>
              <a:t>Toate </a:t>
            </a:r>
            <a:r>
              <a:rPr lang="en-US" sz="1200" b="1" i="1" dirty="0">
                <a:solidFill>
                  <a:srgbClr val="FF0000"/>
                </a:solidFill>
              </a:rPr>
              <a:t>hotelurile</a:t>
            </a:r>
            <a:r>
              <a:rPr lang="en-US" sz="1200" i="1" dirty="0"/>
              <a:t> ar trebui să includă răcitoare ca tactici de marketing și promovare, respectiv să ofere produse din gama fără zahăr și Yellow Edition.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200" i="1" dirty="0"/>
              <a:t>Toate </a:t>
            </a:r>
            <a:r>
              <a:rPr lang="en-US" sz="1200" b="1" i="1" dirty="0">
                <a:solidFill>
                  <a:srgbClr val="FF0000"/>
                </a:solidFill>
              </a:rPr>
              <a:t>cluburile</a:t>
            </a:r>
            <a:r>
              <a:rPr lang="en-US" sz="1200" i="1" dirty="0"/>
              <a:t> ar trebui să includă răcitoare, ecrane digitale ca tactici de marketing și promovare, totodată să ofere produse din gama fără zahăr și Yellow Edition.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200" i="1" dirty="0"/>
              <a:t>Toate </a:t>
            </a:r>
            <a:r>
              <a:rPr lang="en-US" sz="1200" b="1" i="1" dirty="0">
                <a:solidFill>
                  <a:srgbClr val="FF0000"/>
                </a:solidFill>
              </a:rPr>
              <a:t>barurile</a:t>
            </a:r>
            <a:r>
              <a:rPr lang="en-US" sz="1200" i="1" dirty="0"/>
              <a:t> ar trebui să includă răcitoare, ecrane digitale și postere ca tactici de marketing și promovare, totodată să ofere produsele din gama fără zahăr și Yellow Edition.</a:t>
            </a:r>
          </a:p>
        </p:txBody>
      </p:sp>
    </p:spTree>
    <p:extLst>
      <p:ext uri="{BB962C8B-B14F-4D97-AF65-F5344CB8AC3E}">
        <p14:creationId xmlns:p14="http://schemas.microsoft.com/office/powerpoint/2010/main" val="35469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" y="260648"/>
            <a:ext cx="8492400" cy="856800"/>
          </a:xfrm>
        </p:spPr>
        <p:txBody>
          <a:bodyPr/>
          <a:lstStyle/>
          <a:p>
            <a:r>
              <a:rPr lang="ro-RO" dirty="0"/>
              <a:t>Surse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D470B-BFD0-560F-CE19-3B7FEF902A0E}"/>
              </a:ext>
            </a:extLst>
          </p:cNvPr>
          <p:cNvSpPr txBox="1"/>
          <p:nvPr/>
        </p:nvSpPr>
        <p:spPr>
          <a:xfrm>
            <a:off x="323528" y="1196752"/>
            <a:ext cx="849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https://www.theforage.com/simulations/red-bull/on-premise-sales-waza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 Sheets: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https://docs.google.com/spreadsheets/d/1CSDpkEhHYvQrQkM0CnOXkcY_iSDSZQi7GnVy0R4y4tg/edit?usp=sharing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5BB19-BD8D-DABA-470D-183B2F648101}"/>
              </a:ext>
            </a:extLst>
          </p:cNvPr>
          <p:cNvSpPr txBox="1"/>
          <p:nvPr/>
        </p:nvSpPr>
        <p:spPr>
          <a:xfrm>
            <a:off x="323528" y="3284984"/>
            <a:ext cx="817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Tema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https://docs.google.com/spreadsheets/d/1Zz5-RPvliMjRg4HJiL-HnegKfyvG0QEsZ9ZBwYVGrek/edit?usp=sharing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149A7-E34E-444C-E250-34F856ED8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782" y="3527610"/>
            <a:ext cx="2583218" cy="25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42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660</Words>
  <Application>Microsoft Office PowerPoint</Application>
  <PresentationFormat>On-screen Show (4:3)</PresentationFormat>
  <Paragraphs>256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TradeGothic</vt:lpstr>
      <vt:lpstr>Linklaters HouseStyle</vt:lpstr>
      <vt:lpstr>PowerPoint Presentation</vt:lpstr>
      <vt:lpstr>Creșteri de vânzări în funcție de client și tipul de client</vt:lpstr>
      <vt:lpstr>Clienți cu cele mai bune și cele mai slabe performanțe în funcție de tipul de client (CAGR pe 5 ani)</vt:lpstr>
      <vt:lpstr>Vânzări totale per tipurile de clienți și an</vt:lpstr>
      <vt:lpstr>Observații și principalele concluzii</vt:lpstr>
      <vt:lpstr>Observații și principalele concluzii</vt:lpstr>
      <vt:lpstr>Surse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Alice Sprinceana</cp:lastModifiedBy>
  <cp:revision>59</cp:revision>
  <dcterms:created xsi:type="dcterms:W3CDTF">2020-08-24T16:57:34Z</dcterms:created>
  <dcterms:modified xsi:type="dcterms:W3CDTF">2024-07-21T11:33:57Z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