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</p:sldMasterIdLst>
  <p:notesMasterIdLst>
    <p:notesMasterId r:id="rId125"/>
  </p:notesMasterIdLst>
  <p:handoutMasterIdLst>
    <p:handoutMasterId r:id="rId126"/>
  </p:handoutMasterIdLst>
  <p:sldIdLst>
    <p:sldId id="596" r:id="rId3"/>
    <p:sldId id="792" r:id="rId4"/>
    <p:sldId id="863" r:id="rId5"/>
    <p:sldId id="888" r:id="rId6"/>
    <p:sldId id="889" r:id="rId7"/>
    <p:sldId id="837" r:id="rId8"/>
    <p:sldId id="890" r:id="rId9"/>
    <p:sldId id="829" r:id="rId10"/>
    <p:sldId id="838" r:id="rId11"/>
    <p:sldId id="835" r:id="rId12"/>
    <p:sldId id="712" r:id="rId13"/>
    <p:sldId id="713" r:id="rId14"/>
    <p:sldId id="770" r:id="rId15"/>
    <p:sldId id="775" r:id="rId16"/>
    <p:sldId id="776" r:id="rId17"/>
    <p:sldId id="772" r:id="rId18"/>
    <p:sldId id="709" r:id="rId19"/>
    <p:sldId id="774" r:id="rId20"/>
    <p:sldId id="718" r:id="rId21"/>
    <p:sldId id="719" r:id="rId22"/>
    <p:sldId id="720" r:id="rId23"/>
    <p:sldId id="781" r:id="rId24"/>
    <p:sldId id="783" r:id="rId25"/>
    <p:sldId id="723" r:id="rId26"/>
    <p:sldId id="884" r:id="rId27"/>
    <p:sldId id="844" r:id="rId28"/>
    <p:sldId id="725" r:id="rId29"/>
    <p:sldId id="727" r:id="rId30"/>
    <p:sldId id="880" r:id="rId31"/>
    <p:sldId id="777" r:id="rId32"/>
    <p:sldId id="778" r:id="rId33"/>
    <p:sldId id="779" r:id="rId34"/>
    <p:sldId id="885" r:id="rId35"/>
    <p:sldId id="882" r:id="rId36"/>
    <p:sldId id="744" r:id="rId37"/>
    <p:sldId id="745" r:id="rId38"/>
    <p:sldId id="746" r:id="rId39"/>
    <p:sldId id="823" r:id="rId40"/>
    <p:sldId id="824" r:id="rId41"/>
    <p:sldId id="825" r:id="rId42"/>
    <p:sldId id="826" r:id="rId43"/>
    <p:sldId id="886" r:id="rId44"/>
    <p:sldId id="845" r:id="rId45"/>
    <p:sldId id="876" r:id="rId46"/>
    <p:sldId id="877" r:id="rId47"/>
    <p:sldId id="820" r:id="rId48"/>
    <p:sldId id="782" r:id="rId49"/>
    <p:sldId id="740" r:id="rId50"/>
    <p:sldId id="874" r:id="rId51"/>
    <p:sldId id="875" r:id="rId52"/>
    <p:sldId id="738" r:id="rId53"/>
    <p:sldId id="739" r:id="rId54"/>
    <p:sldId id="891" r:id="rId55"/>
    <p:sldId id="442" r:id="rId56"/>
    <p:sldId id="847" r:id="rId57"/>
    <p:sldId id="848" r:id="rId58"/>
    <p:sldId id="849" r:id="rId59"/>
    <p:sldId id="850" r:id="rId60"/>
    <p:sldId id="851" r:id="rId61"/>
    <p:sldId id="852" r:id="rId62"/>
    <p:sldId id="381" r:id="rId63"/>
    <p:sldId id="382" r:id="rId64"/>
    <p:sldId id="846" r:id="rId65"/>
    <p:sldId id="831" r:id="rId66"/>
    <p:sldId id="860" r:id="rId67"/>
    <p:sldId id="853" r:id="rId68"/>
    <p:sldId id="438" r:id="rId69"/>
    <p:sldId id="439" r:id="rId70"/>
    <p:sldId id="440" r:id="rId71"/>
    <p:sldId id="383" r:id="rId72"/>
    <p:sldId id="384" r:id="rId73"/>
    <p:sldId id="443" r:id="rId74"/>
    <p:sldId id="444" r:id="rId75"/>
    <p:sldId id="385" r:id="rId76"/>
    <p:sldId id="386" r:id="rId77"/>
    <p:sldId id="833" r:id="rId78"/>
    <p:sldId id="855" r:id="rId79"/>
    <p:sldId id="394" r:id="rId80"/>
    <p:sldId id="396" r:id="rId81"/>
    <p:sldId id="397" r:id="rId82"/>
    <p:sldId id="398" r:id="rId83"/>
    <p:sldId id="399" r:id="rId84"/>
    <p:sldId id="400" r:id="rId85"/>
    <p:sldId id="401" r:id="rId86"/>
    <p:sldId id="402" r:id="rId87"/>
    <p:sldId id="403" r:id="rId88"/>
    <p:sldId id="834" r:id="rId89"/>
    <p:sldId id="856" r:id="rId90"/>
    <p:sldId id="405" r:id="rId91"/>
    <p:sldId id="861" r:id="rId92"/>
    <p:sldId id="862" r:id="rId93"/>
    <p:sldId id="406" r:id="rId94"/>
    <p:sldId id="407" r:id="rId95"/>
    <p:sldId id="832" r:id="rId96"/>
    <p:sldId id="854" r:id="rId97"/>
    <p:sldId id="431" r:id="rId98"/>
    <p:sldId id="388" r:id="rId99"/>
    <p:sldId id="433" r:id="rId100"/>
    <p:sldId id="389" r:id="rId101"/>
    <p:sldId id="411" r:id="rId102"/>
    <p:sldId id="412" r:id="rId103"/>
    <p:sldId id="413" r:id="rId104"/>
    <p:sldId id="414" r:id="rId105"/>
    <p:sldId id="415" r:id="rId106"/>
    <p:sldId id="836" r:id="rId107"/>
    <p:sldId id="857" r:id="rId108"/>
    <p:sldId id="417" r:id="rId109"/>
    <p:sldId id="418" r:id="rId110"/>
    <p:sldId id="420" r:id="rId111"/>
    <p:sldId id="421" r:id="rId112"/>
    <p:sldId id="434" r:id="rId113"/>
    <p:sldId id="423" r:id="rId114"/>
    <p:sldId id="425" r:id="rId115"/>
    <p:sldId id="426" r:id="rId116"/>
    <p:sldId id="428" r:id="rId117"/>
    <p:sldId id="429" r:id="rId118"/>
    <p:sldId id="858" r:id="rId119"/>
    <p:sldId id="859" r:id="rId120"/>
    <p:sldId id="430" r:id="rId121"/>
    <p:sldId id="437" r:id="rId122"/>
    <p:sldId id="435" r:id="rId123"/>
    <p:sldId id="436" r:id="rId124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C0C0"/>
    <a:srgbClr val="FFFF00"/>
    <a:srgbClr val="33CCFF"/>
    <a:srgbClr val="FF7C80"/>
    <a:srgbClr val="FF0000"/>
    <a:srgbClr val="0000FF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/>
    <p:restoredTop sz="94718"/>
  </p:normalViewPr>
  <p:slideViewPr>
    <p:cSldViewPr>
      <p:cViewPr varScale="1">
        <p:scale>
          <a:sx n="117" d="100"/>
          <a:sy n="117" d="100"/>
        </p:scale>
        <p:origin x="15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731551-4E5B-BE4A-BFCF-2EE0F250064C}" type="datetime1">
              <a:rPr lang="en-US"/>
              <a:pPr>
                <a:defRPr/>
              </a:pPr>
              <a:t>9/28/22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201779-AEED-6D47-8AD4-9119BFA97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2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828DBFF2-5093-6D4E-BBAA-76CE98EF5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4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230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14419-1FBC-3D46-B7EA-1FB4920323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B1CDF-8773-8D41-84DB-85E7626A1C2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1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21DC5-A699-2547-88CB-D567437C09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F6F90E-BDC8-7F44-8DE1-B9F85774DEC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Should do some examples here. </a:t>
            </a:r>
          </a:p>
        </p:txBody>
      </p:sp>
    </p:spTree>
    <p:extLst>
      <p:ext uri="{BB962C8B-B14F-4D97-AF65-F5344CB8AC3E}">
        <p14:creationId xmlns:p14="http://schemas.microsoft.com/office/powerpoint/2010/main" val="2316297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AB72C5-6DAA-9D40-96B3-EA707F1760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1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7FFDB2-FDA6-104A-BACE-2E81F55430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6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1647E-2E3F-DF49-BC6C-F451218F50F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1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9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DAC43B-9E33-E94B-91C6-431F57098AB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2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3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1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57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1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97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267AA8-B778-6D42-8CC6-3C224E0306D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7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39B47-B7A0-D547-9DD4-B04DC341EC2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9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2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A00768-D795-1C43-9F27-2E2730FB0D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1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D3BF8-7495-C548-95B7-1E94DAE345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4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8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1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7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0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3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7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8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4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4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14BB45-0C8B-6C4D-898B-4003721743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7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884-446D-1F4B-BE46-A0B491927C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9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53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64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17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2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7135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622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5833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3717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485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527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8502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728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42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1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30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3184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5535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8644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584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334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77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8499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6356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86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8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140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758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105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03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494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6989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60B6E4-6D19-0540-8D5E-D443208DF27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459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822D28-DF46-8C43-A798-ACECE7068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2DC51-CD5A-9546-8B91-3FEC0E5A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770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50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458200" cy="5105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3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7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2DA707-D6A7-B742-BFB0-23B71580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308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28166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Process</a:t>
            </a:r>
          </a:p>
        </p:txBody>
      </p:sp>
    </p:spTree>
    <p:extLst>
      <p:ext uri="{BB962C8B-B14F-4D97-AF65-F5344CB8AC3E}">
        <p14:creationId xmlns:p14="http://schemas.microsoft.com/office/powerpoint/2010/main" val="61925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Entities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An object that </a:t>
            </a:r>
            <a:r>
              <a:rPr lang="en-US" i="1">
                <a:latin typeface="Calibri" charset="0"/>
              </a:rPr>
              <a:t>exists</a:t>
            </a:r>
            <a:r>
              <a:rPr lang="en-US">
                <a:latin typeface="Calibri" charset="0"/>
              </a:rPr>
              <a:t> and is </a:t>
            </a:r>
            <a:r>
              <a:rPr lang="en-US" i="1">
                <a:latin typeface="Calibri" charset="0"/>
              </a:rPr>
              <a:t>distinguishable</a:t>
            </a:r>
            <a:r>
              <a:rPr lang="en-US">
                <a:latin typeface="Calibri" charset="0"/>
              </a:rPr>
              <a:t> from other objects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Examples: Bob Smith, BofA, CMSC424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Have </a:t>
            </a:r>
            <a:r>
              <a:rPr lang="en-US" i="1" u="sng">
                <a:latin typeface="Calibri" charset="0"/>
              </a:rPr>
              <a:t>attributes</a:t>
            </a:r>
            <a:r>
              <a:rPr lang="en-US">
                <a:latin typeface="Calibri" charset="0"/>
              </a:rPr>
              <a:t> (people have names and addresses)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entity sets</a:t>
            </a:r>
            <a:r>
              <a:rPr lang="en-US">
                <a:latin typeface="Calibri" charset="0"/>
              </a:rPr>
              <a:t> with other entities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Set of all people, set of all classes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Entity sets may overlap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and Employees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59197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For all dependencies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 </a:t>
            </a:r>
            <a:r>
              <a:rPr lang="en-US" sz="2400" dirty="0"/>
              <a:t>in </a:t>
            </a:r>
            <a:r>
              <a:rPr lang="en-US" sz="2400" i="1" dirty="0"/>
              <a:t>F+, </a:t>
            </a:r>
            <a:r>
              <a:rPr lang="en-US" sz="2400" dirty="0"/>
              <a:t>check if </a:t>
            </a:r>
            <a:r>
              <a:rPr lang="en-US" sz="2400" i="1" dirty="0"/>
              <a:t>A </a:t>
            </a:r>
            <a:r>
              <a:rPr lang="en-US" sz="2400" dirty="0"/>
              <a:t>is a </a:t>
            </a:r>
            <a:r>
              <a:rPr lang="en-US" sz="2400" dirty="0" err="1"/>
              <a:t>superkey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By using attribute closure</a:t>
            </a:r>
          </a:p>
          <a:p>
            <a:pPr marL="914400" lvl="1" indent="-457200">
              <a:lnSpc>
                <a:spcPct val="110000"/>
              </a:lnSpc>
              <a:buNone/>
            </a:pPr>
            <a:endParaRPr lang="en-US" sz="2000" i="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If not, then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Choose a dependency in F+ that breaks the BCNF rules, say </a:t>
            </a:r>
            <a:r>
              <a:rPr lang="en-US" sz="2000" i="0" dirty="0"/>
              <a:t>A </a:t>
            </a:r>
            <a:r>
              <a:rPr lang="en-US" sz="2000" i="0" dirty="0" err="1">
                <a:sym typeface="Wingdings" charset="2"/>
              </a:rPr>
              <a:t></a:t>
            </a:r>
            <a:r>
              <a:rPr lang="en-US" sz="2000" i="0" dirty="0">
                <a:sym typeface="Wingdings" charset="2"/>
              </a:rPr>
              <a:t>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R1 = A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R2 = A (R – B – A)</a:t>
            </a:r>
            <a:r>
              <a:rPr lang="en-US" sz="2000" i="0" dirty="0"/>
              <a:t>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Note that: </a:t>
            </a:r>
            <a:r>
              <a:rPr lang="en-US" sz="2000" dirty="0"/>
              <a:t>R1 </a:t>
            </a:r>
            <a:r>
              <a:rPr lang="en-US" sz="2000" dirty="0">
                <a:ea typeface="Arial" charset="0"/>
                <a:cs typeface="Arial" charset="0"/>
              </a:rPr>
              <a:t>∩ R2 = A</a:t>
            </a:r>
            <a:r>
              <a:rPr lang="en-US" sz="2000" i="0" dirty="0">
                <a:ea typeface="Arial" charset="0"/>
                <a:cs typeface="Arial" charset="0"/>
              </a:rPr>
              <a:t> and </a:t>
            </a:r>
            <a:r>
              <a:rPr lang="en-US" sz="2000" dirty="0">
                <a:ea typeface="Arial" charset="0"/>
                <a:cs typeface="Arial" charset="0"/>
              </a:rPr>
              <a:t>A </a:t>
            </a:r>
            <a:r>
              <a:rPr lang="en-US" sz="2000" dirty="0" err="1">
                <a:ea typeface="Arial" charset="0"/>
                <a:cs typeface="Arial" charset="0"/>
                <a:sym typeface="Wingdings" charset="2"/>
              </a:rPr>
              <a:t>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AB (= R1),</a:t>
            </a:r>
            <a:r>
              <a:rPr lang="en-US" sz="2000" i="0" dirty="0">
                <a:ea typeface="Arial" charset="0"/>
                <a:cs typeface="Arial" charset="0"/>
                <a:sym typeface="Wingdings" charset="2"/>
              </a:rPr>
              <a:t> so this 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is lossless decomposition</a:t>
            </a:r>
            <a:endParaRPr lang="en-US" sz="2000" dirty="0"/>
          </a:p>
          <a:p>
            <a:pPr marL="533400" indent="-533400">
              <a:lnSpc>
                <a:spcPct val="110000"/>
              </a:lnSpc>
              <a:buNone/>
            </a:pPr>
            <a:endParaRPr lang="en-US" sz="240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Repeat for </a:t>
            </a:r>
            <a:r>
              <a:rPr lang="en-US" sz="2400" i="1" dirty="0"/>
              <a:t>R1, and R2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By defining F1+ to be all dependencies in F that contain only attributes in R1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Similarly F2+</a:t>
            </a:r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BCNF Schemas</a:t>
            </a:r>
          </a:p>
        </p:txBody>
      </p:sp>
    </p:spTree>
    <p:extLst>
      <p:ext uri="{BB962C8B-B14F-4D97-AF65-F5344CB8AC3E}">
        <p14:creationId xmlns:p14="http://schemas.microsoft.com/office/powerpoint/2010/main" val="13349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62200" y="2667000"/>
            <a:ext cx="3276600" cy="1371600"/>
            <a:chOff x="1488" y="1680"/>
            <a:chExt cx="2064" cy="864"/>
          </a:xfrm>
        </p:grpSpPr>
        <p:sp>
          <p:nvSpPr>
            <p:cNvPr id="1281028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29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31" name="Text Box 7"/>
            <p:cNvSpPr txBox="1">
              <a:spLocks noChangeArrowheads="1"/>
            </p:cNvSpPr>
            <p:nvPr/>
          </p:nvSpPr>
          <p:spPr bwMode="auto">
            <a:xfrm>
              <a:off x="1488" y="2016"/>
              <a:ext cx="490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1032" name="Rectangle 8"/>
          <p:cNvSpPr>
            <a:spLocks noChangeArrowheads="1"/>
          </p:cNvSpPr>
          <p:nvPr/>
        </p:nvSpPr>
        <p:spPr bwMode="auto">
          <a:xfrm>
            <a:off x="1752600" y="12954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No. B  C violates.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6" name="Rectangle 12"/>
          <p:cNvSpPr>
            <a:spLocks noChangeArrowheads="1"/>
          </p:cNvSpPr>
          <p:nvPr/>
        </p:nvSpPr>
        <p:spPr bwMode="auto">
          <a:xfrm>
            <a:off x="4572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7" name="Text Box 13"/>
          <p:cNvSpPr txBox="1">
            <a:spLocks noChangeArrowheads="1"/>
          </p:cNvSpPr>
          <p:nvPr/>
        </p:nvSpPr>
        <p:spPr bwMode="auto">
          <a:xfrm>
            <a:off x="6460610" y="25511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9" name="Rectangle 15"/>
          <p:cNvSpPr>
            <a:spLocks noChangeArrowheads="1"/>
          </p:cNvSpPr>
          <p:nvPr/>
        </p:nvSpPr>
        <p:spPr bwMode="auto">
          <a:xfrm>
            <a:off x="35814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3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6" grpId="0"/>
      <p:bldP spid="128103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6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25713" y="1600200"/>
            <a:ext cx="3265487" cy="1371600"/>
            <a:chOff x="1495" y="1680"/>
            <a:chExt cx="2057" cy="864"/>
          </a:xfrm>
        </p:grpSpPr>
        <p:sp>
          <p:nvSpPr>
            <p:cNvPr id="128205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4" name="Text Box 6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5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(AC  D)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19800" y="1676400"/>
            <a:ext cx="3048000" cy="1752600"/>
            <a:chOff x="3792" y="1056"/>
            <a:chExt cx="1920" cy="1104"/>
          </a:xfrm>
        </p:grpSpPr>
        <p:sp>
          <p:nvSpPr>
            <p:cNvPr id="1282060" name="Rectangle 12"/>
            <p:cNvSpPr>
              <a:spLocks noChangeArrowheads="1"/>
            </p:cNvSpPr>
            <p:nvPr/>
          </p:nvSpPr>
          <p:spPr bwMode="auto">
            <a:xfrm>
              <a:off x="3792" y="1056"/>
              <a:ext cx="1920" cy="3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533400" marR="0" lvl="0" indent="-5334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A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 and BC  D by pseudo-transitivity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1" name="Line 13"/>
            <p:cNvSpPr>
              <a:spLocks noChangeShapeType="1"/>
            </p:cNvSpPr>
            <p:nvPr/>
          </p:nvSpPr>
          <p:spPr bwMode="auto">
            <a:xfrm flipH="1">
              <a:off x="4080" y="1440"/>
              <a:ext cx="432" cy="7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186238" y="4267200"/>
            <a:ext cx="3422650" cy="1371600"/>
            <a:chOff x="1396" y="1680"/>
            <a:chExt cx="2156" cy="864"/>
          </a:xfrm>
        </p:grpSpPr>
        <p:sp>
          <p:nvSpPr>
            <p:cNvPr id="128206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5" name="Text Box 17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6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70" name="Rectangle 22"/>
          <p:cNvSpPr>
            <a:spLocks noChangeArrowheads="1"/>
          </p:cNvSpPr>
          <p:nvPr/>
        </p:nvSpPr>
        <p:spPr bwMode="auto">
          <a:xfrm>
            <a:off x="0" y="4876800"/>
            <a:ext cx="2971800" cy="1905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 (R1), AC  D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but we lost BC  D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So this is not a dependency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-preserving 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4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66" grpId="0" animBg="1"/>
      <p:bldP spid="1282056" grpId="0"/>
      <p:bldP spid="1282058" grpId="0"/>
      <p:bldP spid="1282067" grpId="0"/>
      <p:bldP spid="128207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8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8550" y="1600200"/>
            <a:ext cx="3422650" cy="1371600"/>
            <a:chOff x="1396" y="1680"/>
            <a:chExt cx="2156" cy="864"/>
          </a:xfrm>
        </p:grpSpPr>
        <p:sp>
          <p:nvSpPr>
            <p:cNvPr id="128717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4" name="Text Box 6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7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{BC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(B, C, A,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  B)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343400" y="4267200"/>
            <a:ext cx="3265488" cy="1371600"/>
            <a:chOff x="1495" y="1680"/>
            <a:chExt cx="2057" cy="864"/>
          </a:xfrm>
        </p:grpSpPr>
        <p:sp>
          <p:nvSpPr>
            <p:cNvPr id="128718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5" name="Text Box 17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8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88" name="Rectangle 20"/>
          <p:cNvSpPr>
            <a:spLocks noChangeArrowheads="1"/>
          </p:cNvSpPr>
          <p:nvPr/>
        </p:nvSpPr>
        <p:spPr bwMode="auto">
          <a:xfrm>
            <a:off x="0" y="4876800"/>
            <a:ext cx="29718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BC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 (R1),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9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86" grpId="0" animBg="1"/>
      <p:bldP spid="1287176" grpId="0"/>
      <p:bldP spid="1287178" grpId="0"/>
      <p:bldP spid="1287187" grpId="0"/>
      <p:bldP spid="128718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79663" y="1600200"/>
            <a:ext cx="3411537" cy="1371600"/>
            <a:chOff x="1403" y="1680"/>
            <a:chExt cx="2149" cy="864"/>
          </a:xfrm>
        </p:grpSpPr>
        <p:sp>
          <p:nvSpPr>
            <p:cNvPr id="1288196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7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8" name="Text Box 6"/>
            <p:cNvSpPr txBox="1">
              <a:spLocks noChangeArrowheads="1"/>
            </p:cNvSpPr>
            <p:nvPr/>
          </p:nvSpPr>
          <p:spPr bwMode="auto">
            <a:xfrm>
              <a:off x="1403" y="2016"/>
              <a:ext cx="575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199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BC, E 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BC}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0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1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2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(E  HA)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187825" y="4267200"/>
            <a:ext cx="3421063" cy="1371600"/>
            <a:chOff x="1397" y="1680"/>
            <a:chExt cx="2155" cy="864"/>
          </a:xfrm>
        </p:grpSpPr>
        <p:sp>
          <p:nvSpPr>
            <p:cNvPr id="1288204" name="Line 12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5" name="Line 13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6" name="Text Box 14"/>
            <p:cNvSpPr txBox="1">
              <a:spLocks noChangeArrowheads="1"/>
            </p:cNvSpPr>
            <p:nvPr/>
          </p:nvSpPr>
          <p:spPr bwMode="auto">
            <a:xfrm>
              <a:off x="1397" y="1955"/>
              <a:ext cx="581" cy="2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HA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207" name="Rectangle 15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(E, H, A)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8" name="Rectangle 16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(ED)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9" name="Rectangle 17"/>
          <p:cNvSpPr>
            <a:spLocks noChangeArrowheads="1"/>
          </p:cNvSpPr>
          <p:nvPr/>
        </p:nvSpPr>
        <p:spPr bwMode="auto">
          <a:xfrm>
            <a:off x="0" y="4876800"/>
            <a:ext cx="31242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 (R1), E  HA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2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200" grpId="0"/>
      <p:bldP spid="1288202" grpId="0"/>
      <p:bldP spid="1288207" grpId="0" animBg="1"/>
      <p:bldP spid="1288208" grpId="0"/>
      <p:bldP spid="128820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0003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579296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3NF, 4NF, and Other Issues</a:t>
            </a:r>
          </a:p>
        </p:txBody>
      </p:sp>
    </p:spTree>
    <p:extLst>
      <p:ext uri="{BB962C8B-B14F-4D97-AF65-F5344CB8AC3E}">
        <p14:creationId xmlns:p14="http://schemas.microsoft.com/office/powerpoint/2010/main" val="39650842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8.3.4, 8.3.5, 8.5.2, 8.6 (at a high level)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can’t always preserve dependencies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3NF fixes that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causes redundancy because of “multi-valued dependencies”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4NF fixes that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Normal Forms</a:t>
            </a:r>
          </a:p>
        </p:txBody>
      </p:sp>
    </p:spTree>
    <p:extLst>
      <p:ext uri="{BB962C8B-B14F-4D97-AF65-F5344CB8AC3E}">
        <p14:creationId xmlns:p14="http://schemas.microsoft.com/office/powerpoint/2010/main" val="24047144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R = </a:t>
            </a:r>
            <a:r>
              <a:rPr lang="en-US" sz="2400" dirty="0"/>
              <a:t>(</a:t>
            </a:r>
            <a:r>
              <a:rPr lang="en-US" sz="2400" i="1" dirty="0"/>
              <a:t>J, K, L}</a:t>
            </a:r>
          </a:p>
          <a:p>
            <a:r>
              <a:rPr lang="en-US" sz="2400" i="1" dirty="0"/>
              <a:t>F = </a:t>
            </a:r>
            <a:r>
              <a:rPr lang="en-US" sz="2400" dirty="0"/>
              <a:t>{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L, L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K </a:t>
            </a:r>
            <a:r>
              <a:rPr lang="en-US" sz="2400" dirty="0">
                <a:sym typeface="Monotype Sorts" charset="2"/>
              </a:rPr>
              <a:t>}</a:t>
            </a:r>
            <a:br>
              <a:rPr lang="en-US" sz="2400" dirty="0">
                <a:sym typeface="Monotype Sorts" charset="2"/>
              </a:rPr>
            </a:br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Two candidate keys = </a:t>
            </a:r>
            <a:r>
              <a:rPr lang="en-US" sz="2400" i="1" dirty="0">
                <a:sym typeface="Monotype Sorts" charset="2"/>
              </a:rPr>
              <a:t>JK </a:t>
            </a:r>
            <a:r>
              <a:rPr lang="en-US" sz="2400" dirty="0">
                <a:sym typeface="Monotype Sorts" charset="2"/>
              </a:rPr>
              <a:t>and </a:t>
            </a:r>
            <a:r>
              <a:rPr lang="en-US" sz="2400" i="1" dirty="0">
                <a:sym typeface="Monotype Sorts" charset="2"/>
              </a:rPr>
              <a:t>JL</a:t>
            </a:r>
          </a:p>
          <a:p>
            <a:endParaRPr lang="en-US" sz="2400" i="1" dirty="0">
              <a:sym typeface="Monotype Sorts" charset="2"/>
            </a:endParaRPr>
          </a:p>
          <a:p>
            <a:r>
              <a:rPr lang="en-US" sz="2400" i="1" dirty="0">
                <a:sym typeface="Monotype Sorts" charset="2"/>
              </a:rPr>
              <a:t>R </a:t>
            </a:r>
            <a:r>
              <a:rPr lang="en-US" sz="2400" dirty="0">
                <a:sym typeface="Monotype Sorts" charset="2"/>
              </a:rPr>
              <a:t>is not in BCNF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Any decomposition of </a:t>
            </a:r>
            <a:r>
              <a:rPr lang="en-US" sz="2400" i="1" dirty="0">
                <a:sym typeface="Monotype Sorts" charset="2"/>
              </a:rPr>
              <a:t>R</a:t>
            </a:r>
            <a:r>
              <a:rPr lang="en-US" sz="2400" dirty="0">
                <a:sym typeface="Monotype Sorts" charset="2"/>
              </a:rPr>
              <a:t> will fail to preserve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This implies that testing for 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 </a:t>
            </a:r>
            <a:r>
              <a:rPr lang="en-US" sz="2400" dirty="0">
                <a:sym typeface="Monotype Sorts" charset="2"/>
              </a:rPr>
              <a:t>requires a join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3758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always possible to find a dependency-preserving decomposition that is in BCNF.</a:t>
            </a:r>
          </a:p>
          <a:p>
            <a:endParaRPr lang="en-US"/>
          </a:p>
          <a:p>
            <a:r>
              <a:rPr lang="en-US"/>
              <a:t>PTIME to determine if there exists a dependency-preserving decomposition in BCNF</a:t>
            </a:r>
          </a:p>
          <a:p>
            <a:pPr lvl="1"/>
            <a:r>
              <a:rPr lang="en-US"/>
              <a:t>in size of F</a:t>
            </a:r>
          </a:p>
          <a:p>
            <a:pPr lvl="1"/>
            <a:endParaRPr lang="en-US"/>
          </a:p>
          <a:p>
            <a:r>
              <a:rPr lang="en-US"/>
              <a:t>NP-Hard to find one if it exists</a:t>
            </a:r>
          </a:p>
          <a:p>
            <a:endParaRPr lang="en-US"/>
          </a:p>
          <a:p>
            <a:r>
              <a:rPr lang="en-US"/>
              <a:t>Better results exist if F satisfies certain properties</a:t>
            </a:r>
          </a:p>
        </p:txBody>
      </p:sp>
      <p:sp>
        <p:nvSpPr>
          <p:cNvPr id="1291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</p:spTree>
    <p:extLst>
      <p:ext uri="{BB962C8B-B14F-4D97-AF65-F5344CB8AC3E}">
        <p14:creationId xmlns:p14="http://schemas.microsoft.com/office/powerpoint/2010/main" val="7883730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Definition:</a:t>
            </a:r>
            <a:r>
              <a:rPr lang="en-US" sz="2000" i="1" dirty="0">
                <a:solidFill>
                  <a:srgbClr val="FF0000"/>
                </a:solidFill>
              </a:rPr>
              <a:t> Prime</a:t>
            </a:r>
            <a:r>
              <a:rPr lang="en-US" sz="2000" i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attributes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      An attribute that is contained in a candidate key for R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Example 1: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R = (A, B, C, D, E, H}, F = {A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BC, E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HA},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Candidate </a:t>
            </a:r>
            <a:r>
              <a:rPr lang="pt-BR" sz="2000" dirty="0" err="1"/>
              <a:t>keys</a:t>
            </a:r>
            <a:r>
              <a:rPr lang="pt-BR" sz="2000" dirty="0"/>
              <a:t> = {ED}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Prime </a:t>
            </a:r>
            <a:r>
              <a:rPr lang="pt-BR" sz="2000" dirty="0" err="1"/>
              <a:t>attributes</a:t>
            </a:r>
            <a:r>
              <a:rPr lang="pt-BR" sz="2000" dirty="0"/>
              <a:t>: D, E</a:t>
            </a:r>
          </a:p>
          <a:p>
            <a:pPr>
              <a:lnSpc>
                <a:spcPct val="80000"/>
              </a:lnSpc>
            </a:pPr>
            <a:endParaRPr lang="pt-BR" sz="2000" dirty="0"/>
          </a:p>
          <a:p>
            <a:pPr>
              <a:lnSpc>
                <a:spcPct val="80000"/>
              </a:lnSpc>
            </a:pPr>
            <a:r>
              <a:rPr lang="pt-BR" sz="2000" dirty="0" err="1"/>
              <a:t>Example</a:t>
            </a:r>
            <a:r>
              <a:rPr lang="pt-BR" sz="2000" dirty="0"/>
              <a:t> 2: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 = (J, K, L), F = {JK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/>
              <a:t> L, L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>
                <a:sym typeface="Wingdings" charset="2"/>
              </a:rPr>
              <a:t> </a:t>
            </a:r>
            <a:r>
              <a:rPr lang="en-US" sz="2000" dirty="0"/>
              <a:t>K},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Candidate keys = {JL, JK}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Prime attributes: J, K, L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Observation/Intuition: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1. A </a:t>
            </a:r>
            <a:r>
              <a:rPr lang="en-US" sz="2000" i="1" dirty="0">
                <a:solidFill>
                  <a:srgbClr val="FF0000"/>
                </a:solidFill>
              </a:rPr>
              <a:t>key </a:t>
            </a:r>
            <a:r>
              <a:rPr lang="en-US" sz="2000" dirty="0">
                <a:solidFill>
                  <a:srgbClr val="FF0000"/>
                </a:solidFill>
              </a:rPr>
              <a:t>has no redundancy (is not repeated in a relation)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2. A </a:t>
            </a:r>
            <a:r>
              <a:rPr lang="en-US" sz="2000" i="1" dirty="0">
                <a:solidFill>
                  <a:srgbClr val="FF0000"/>
                </a:solidFill>
              </a:rPr>
              <a:t>prime attribute</a:t>
            </a:r>
            <a:r>
              <a:rPr lang="en-US" sz="2000" dirty="0">
                <a:solidFill>
                  <a:srgbClr val="FF0000"/>
                </a:solidFill>
              </a:rPr>
              <a:t> has limited redundancy</a:t>
            </a:r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</p:spTree>
    <p:extLst>
      <p:ext uri="{BB962C8B-B14F-4D97-AF65-F5344CB8AC3E}">
        <p14:creationId xmlns:p14="http://schemas.microsoft.com/office/powerpoint/2010/main" val="226231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Relationships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Relate 2 or more entities 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E.g. Bob Smith </a:t>
            </a: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College Park Branch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relationship sets</a:t>
            </a:r>
            <a:r>
              <a:rPr lang="en-US">
                <a:latin typeface="Calibri" charset="0"/>
              </a:rPr>
              <a:t> with other relationships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</a:t>
            </a:r>
            <a:r>
              <a:rPr lang="en-US" sz="1800" i="1" u="sng">
                <a:latin typeface="Calibri" charset="0"/>
              </a:rPr>
              <a:t>have accounts at</a:t>
            </a:r>
            <a:r>
              <a:rPr lang="en-US" sz="1800">
                <a:latin typeface="Calibri" charset="0"/>
              </a:rPr>
              <a:t> Branches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have attributes: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may have an attribute </a:t>
            </a:r>
            <a:r>
              <a:rPr lang="en-US" sz="1800" i="1">
                <a:latin typeface="Calibri" charset="0"/>
              </a:rPr>
              <a:t>start-date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involve more than 2 entities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Employee </a:t>
            </a:r>
            <a:r>
              <a:rPr lang="en-US" sz="1800" i="1">
                <a:latin typeface="Calibri" charset="0"/>
              </a:rPr>
              <a:t>works at</a:t>
            </a:r>
            <a:r>
              <a:rPr lang="en-US" sz="1800">
                <a:latin typeface="Calibri" charset="0"/>
              </a:rPr>
              <a:t> Branch </a:t>
            </a:r>
            <a:r>
              <a:rPr lang="en-US" sz="1800" i="1">
                <a:latin typeface="Calibri" charset="0"/>
              </a:rPr>
              <a:t>at</a:t>
            </a:r>
            <a:r>
              <a:rPr lang="en-US" sz="1800">
                <a:latin typeface="Calibri" charset="0"/>
              </a:rPr>
              <a:t> Job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</a:p>
        </p:txBody>
      </p:sp>
    </p:spTree>
    <p:extLst>
      <p:ext uri="{BB962C8B-B14F-4D97-AF65-F5344CB8AC3E}">
        <p14:creationId xmlns:p14="http://schemas.microsoft.com/office/powerpoint/2010/main" val="35989515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schema </a:t>
            </a:r>
            <a:r>
              <a:rPr lang="en-US" i="1" dirty="0"/>
              <a:t>R, </a:t>
            </a:r>
            <a:r>
              <a:rPr lang="en-US" dirty="0"/>
              <a:t>and a set of functional dependencies </a:t>
            </a:r>
            <a:r>
              <a:rPr lang="en-US" i="1" dirty="0"/>
              <a:t>F, </a:t>
            </a:r>
            <a:r>
              <a:rPr lang="en-US" dirty="0"/>
              <a:t>if every FD,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</a:t>
            </a:r>
            <a:r>
              <a:rPr lang="en-US" dirty="0">
                <a:sym typeface="Wingdings" charset="2"/>
              </a:rPr>
              <a:t>, is either:</a:t>
            </a:r>
          </a:p>
          <a:p>
            <a:pPr>
              <a:buNone/>
            </a:pPr>
            <a:r>
              <a:rPr lang="en-US" dirty="0">
                <a:sym typeface="Wingdings" charset="2"/>
              </a:rPr>
              <a:t>		1. Trivial, or</a:t>
            </a:r>
          </a:p>
          <a:p>
            <a:pPr>
              <a:buNone/>
            </a:pPr>
            <a:r>
              <a:rPr lang="en-US" i="1" dirty="0"/>
              <a:t>		2. A</a:t>
            </a:r>
            <a:r>
              <a:rPr lang="en-US" dirty="0"/>
              <a:t> is a </a:t>
            </a:r>
            <a:r>
              <a:rPr lang="en-US" i="1" dirty="0" err="1"/>
              <a:t>superkey</a:t>
            </a:r>
            <a:r>
              <a:rPr lang="en-US" dirty="0"/>
              <a:t> of </a:t>
            </a:r>
            <a:r>
              <a:rPr lang="en-US" i="1" dirty="0"/>
              <a:t>R, or</a:t>
            </a:r>
          </a:p>
          <a:p>
            <a:pPr>
              <a:buNone/>
            </a:pPr>
            <a:r>
              <a:rPr lang="en-US" i="1" dirty="0"/>
              <a:t>		3. All attributes in (B – A) are </a:t>
            </a:r>
            <a:r>
              <a:rPr lang="en-US" i="1" dirty="0">
                <a:solidFill>
                  <a:srgbClr val="FF0000"/>
                </a:solidFill>
              </a:rPr>
              <a:t>prime</a:t>
            </a:r>
            <a:endParaRPr lang="en-US" dirty="0"/>
          </a:p>
          <a:p>
            <a:pPr>
              <a:buNone/>
            </a:pPr>
            <a:r>
              <a:rPr lang="en-US" dirty="0"/>
              <a:t>    Then, </a:t>
            </a:r>
            <a:r>
              <a:rPr lang="en-US" i="1" dirty="0"/>
              <a:t>R </a:t>
            </a:r>
            <a:r>
              <a:rPr lang="en-US" dirty="0"/>
              <a:t>is in </a:t>
            </a:r>
            <a:r>
              <a:rPr lang="en-US" i="1" dirty="0">
                <a:solidFill>
                  <a:srgbClr val="FF0000"/>
                </a:solidFill>
              </a:rPr>
              <a:t>3NF (3</a:t>
            </a:r>
            <a:r>
              <a:rPr lang="en-US" i="1" baseline="30000" dirty="0">
                <a:solidFill>
                  <a:srgbClr val="FF0000"/>
                </a:solidFill>
              </a:rPr>
              <a:t>rd</a:t>
            </a:r>
            <a:r>
              <a:rPr lang="en-US" i="1" dirty="0">
                <a:solidFill>
                  <a:srgbClr val="FF0000"/>
                </a:solidFill>
              </a:rPr>
              <a:t> Normal Form)</a:t>
            </a:r>
          </a:p>
          <a:p>
            <a:endParaRPr lang="en-US" i="1" u="sng" dirty="0"/>
          </a:p>
          <a:p>
            <a:r>
              <a:rPr lang="en-US" i="1" u="sng" dirty="0"/>
              <a:t>Why is 3NF good ?</a:t>
            </a:r>
          </a:p>
          <a:p>
            <a:endParaRPr lang="en-US" dirty="0"/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</p:spTree>
    <p:extLst>
      <p:ext uri="{BB962C8B-B14F-4D97-AF65-F5344CB8AC3E}">
        <p14:creationId xmlns:p14="http://schemas.microsoft.com/office/powerpoint/2010/main" val="29701698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not, rule 3 says (B – A) must contain only </a:t>
            </a:r>
            <a:r>
              <a:rPr lang="en-US" sz="2400" i="1" dirty="0"/>
              <a:t>prime attributes</a:t>
            </a:r>
            <a:r>
              <a:rPr lang="en-US" sz="2400" dirty="0"/>
              <a:t>                 </a:t>
            </a:r>
          </a:p>
          <a:p>
            <a:pPr marL="788988" lvl="1" indent="-533400">
              <a:buNone/>
            </a:pPr>
            <a:r>
              <a:rPr lang="en-US" sz="2400" dirty="0"/>
              <a:t>			This limits the redundancy somewhat.</a:t>
            </a:r>
            <a:endParaRPr lang="en-US" sz="2800" dirty="0"/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So 3NF relaxes BCNF somewhat by allowing for some (hopefully limited) redundancy</a:t>
            </a:r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Why ?</a:t>
            </a:r>
          </a:p>
          <a:p>
            <a:pPr marL="788988" lvl="1" indent="-533400">
              <a:lnSpc>
                <a:spcPct val="120000"/>
              </a:lnSpc>
              <a:buSzPct val="100000"/>
            </a:pPr>
            <a:r>
              <a:rPr lang="en-US" sz="2000" i="1" dirty="0">
                <a:solidFill>
                  <a:srgbClr val="FF0000"/>
                </a:solidFill>
              </a:rPr>
              <a:t>There always exists a dependency-preserving lossless decomposition in 3NF.</a:t>
            </a:r>
            <a:endParaRPr lang="en-US" sz="1800" dirty="0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and Redundancy</a:t>
            </a:r>
          </a:p>
        </p:txBody>
      </p:sp>
    </p:spTree>
    <p:extLst>
      <p:ext uri="{BB962C8B-B14F-4D97-AF65-F5344CB8AC3E}">
        <p14:creationId xmlns:p14="http://schemas.microsoft.com/office/powerpoint/2010/main" val="3259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synthesis </a:t>
            </a:r>
            <a:r>
              <a:rPr lang="en-US"/>
              <a:t>algorithm</a:t>
            </a:r>
          </a:p>
          <a:p>
            <a:endParaRPr lang="en-US"/>
          </a:p>
          <a:p>
            <a:r>
              <a:rPr lang="en-US"/>
              <a:t>Start with the canonical cover, and construct the  3NF schema directly</a:t>
            </a:r>
          </a:p>
          <a:p>
            <a:endParaRPr lang="en-US"/>
          </a:p>
          <a:p>
            <a:r>
              <a:rPr lang="en-US"/>
              <a:t>Homework assignment.</a:t>
            </a:r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into 3NF</a:t>
            </a:r>
          </a:p>
        </p:txBody>
      </p:sp>
    </p:spTree>
    <p:extLst>
      <p:ext uri="{BB962C8B-B14F-4D97-AF65-F5344CB8AC3E}">
        <p14:creationId xmlns:p14="http://schemas.microsoft.com/office/powerpoint/2010/main" val="3379140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2: BCNF and redundancy</a:t>
            </a:r>
          </a:p>
        </p:txBody>
      </p:sp>
      <p:graphicFrame>
        <p:nvGraphicFramePr>
          <p:cNvPr id="1302622" name="Group 94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931480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MovieTitle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MovieYear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StarName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2625" name="Rectangle 97"/>
          <p:cNvSpPr>
            <a:spLocks noChangeArrowheads="1"/>
          </p:cNvSpPr>
          <p:nvPr/>
        </p:nvSpPr>
        <p:spPr bwMode="auto">
          <a:xfrm>
            <a:off x="381000" y="4343400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Lot of redundancy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? No non-trivial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 the schema is trivially in BCNF (and 3NF)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What went wrong ? </a:t>
            </a:r>
          </a:p>
        </p:txBody>
      </p:sp>
    </p:spTree>
    <p:extLst>
      <p:ext uri="{BB962C8B-B14F-4D97-AF65-F5344CB8AC3E}">
        <p14:creationId xmlns:p14="http://schemas.microsoft.com/office/powerpoint/2010/main" val="31150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The redundancy is because of </a:t>
            </a:r>
            <a:r>
              <a:rPr lang="en-US" sz="2400" i="1" dirty="0"/>
              <a:t>multi-valued dependencies</a:t>
            </a:r>
          </a:p>
          <a:p>
            <a:pPr>
              <a:lnSpc>
                <a:spcPct val="110000"/>
              </a:lnSpc>
            </a:pPr>
            <a:r>
              <a:rPr lang="en-US" sz="2400" i="1" dirty="0"/>
              <a:t>Denoted: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 </a:t>
            </a:r>
            <a:r>
              <a:rPr lang="en-US" sz="2400" i="1" dirty="0" err="1"/>
              <a:t>starname</a:t>
            </a:r>
            <a:r>
              <a:rPr lang="en-US" sz="2400" i="1" dirty="0"/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address 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>
                <a:sym typeface="Monotype Sorts" charset="2"/>
              </a:rPr>
              <a:t>              </a:t>
            </a:r>
            <a:r>
              <a:rPr lang="en-US" sz="2400" i="1" dirty="0" err="1">
                <a:sym typeface="Monotype Sorts" charset="2"/>
              </a:rPr>
              <a:t>starname</a:t>
            </a:r>
            <a:r>
              <a:rPr lang="en-US" sz="2400" i="1" dirty="0">
                <a:sym typeface="Monotype Sorts" charset="2"/>
              </a:rPr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i="1" dirty="0" err="1">
                <a:sym typeface="Symbol" charset="2"/>
              </a:rPr>
              <a:t>movietitle</a:t>
            </a:r>
            <a:r>
              <a:rPr lang="en-US" sz="2400" i="1" dirty="0">
                <a:sym typeface="Symbol" charset="2"/>
              </a:rPr>
              <a:t>, </a:t>
            </a:r>
            <a:r>
              <a:rPr lang="en-US" sz="2400" i="1" dirty="0" err="1">
                <a:sym typeface="Symbol" charset="2"/>
              </a:rPr>
              <a:t>movieyear</a:t>
            </a: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Should not happen if the schema is constructed from an E/R diagram</a:t>
            </a:r>
          </a:p>
          <a:p>
            <a:pPr>
              <a:lnSpc>
                <a:spcPct val="110000"/>
              </a:lnSpc>
            </a:pPr>
            <a:endParaRPr lang="en-US" sz="2400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Functional dependencies are a special case of multi-valued dependencies</a:t>
            </a: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04859178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Similar to BCNF, except with </a:t>
            </a:r>
            <a:r>
              <a:rPr lang="en-US" sz="2400" dirty="0" err="1"/>
              <a:t>MVDs</a:t>
            </a:r>
            <a:r>
              <a:rPr lang="en-US" sz="2400" dirty="0"/>
              <a:t> instead of </a:t>
            </a:r>
            <a:r>
              <a:rPr lang="en-US" sz="2400" dirty="0" err="1"/>
              <a:t>FDs</a:t>
            </a:r>
            <a:r>
              <a:rPr lang="en-US" sz="2400" dirty="0"/>
              <a:t>.</a:t>
            </a:r>
          </a:p>
          <a:p>
            <a:pPr lvl="4"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400" dirty="0"/>
              <a:t>Given a relation schema </a:t>
            </a:r>
            <a:r>
              <a:rPr lang="en-US" sz="2400" i="1" dirty="0"/>
              <a:t>R, </a:t>
            </a:r>
            <a:r>
              <a:rPr lang="en-US" sz="2400" dirty="0"/>
              <a:t>and a set of multi-valued dependencies </a:t>
            </a:r>
            <a:r>
              <a:rPr lang="en-US" sz="2400" i="1" dirty="0"/>
              <a:t>F, </a:t>
            </a:r>
            <a:r>
              <a:rPr lang="en-US" sz="2400" dirty="0"/>
              <a:t>if every MVD,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</a:t>
            </a:r>
            <a:r>
              <a:rPr lang="en-US" sz="2400" i="1" dirty="0">
                <a:sym typeface="Wingdings" charset="2"/>
              </a:rPr>
              <a:t> B</a:t>
            </a:r>
            <a:r>
              <a:rPr lang="en-US" sz="2400" dirty="0">
                <a:sym typeface="Wingdings" charset="2"/>
              </a:rPr>
              <a:t>, is either: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sym typeface="Wingdings" charset="2"/>
              </a:rPr>
              <a:t>             1. Trivial, or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</a:t>
            </a:r>
            <a:r>
              <a:rPr lang="en-US" sz="2400" dirty="0"/>
              <a:t>2.</a:t>
            </a:r>
            <a:r>
              <a:rPr lang="en-US" sz="2400" i="1" dirty="0"/>
              <a:t> 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  <a:endParaRPr lang="en-US" sz="2400" dirty="0"/>
          </a:p>
          <a:p>
            <a:pPr>
              <a:lnSpc>
                <a:spcPct val="110000"/>
              </a:lnSpc>
              <a:buNone/>
            </a:pPr>
            <a:r>
              <a:rPr lang="en-US" sz="2400" dirty="0"/>
              <a:t>     Then, </a:t>
            </a:r>
            <a:r>
              <a:rPr lang="en-US" sz="2400" i="1" dirty="0"/>
              <a:t>R </a:t>
            </a:r>
            <a:r>
              <a:rPr lang="en-US" sz="2400" dirty="0"/>
              <a:t>is in </a:t>
            </a:r>
            <a:r>
              <a:rPr lang="en-US" sz="2400" i="1" dirty="0">
                <a:solidFill>
                  <a:srgbClr val="FF0000"/>
                </a:solidFill>
              </a:rPr>
              <a:t>4NF (4th Normal Form)</a:t>
            </a:r>
          </a:p>
          <a:p>
            <a:pPr lvl="5">
              <a:lnSpc>
                <a:spcPct val="110000"/>
              </a:lnSpc>
            </a:pPr>
            <a:endParaRPr lang="en-US" sz="1500" i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4NF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BCNF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3NF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2NF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1NF: 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4NF, it is in BCNF.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BCNF, it is in 3NF.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Other way round is untrue.</a:t>
            </a:r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4NF</a:t>
            </a:r>
          </a:p>
        </p:txBody>
      </p:sp>
    </p:spTree>
    <p:extLst>
      <p:ext uri="{BB962C8B-B14F-4D97-AF65-F5344CB8AC3E}">
        <p14:creationId xmlns:p14="http://schemas.microsoft.com/office/powerpoint/2010/main" val="262092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normal forms</a:t>
            </a:r>
          </a:p>
        </p:txBody>
      </p:sp>
      <p:graphicFrame>
        <p:nvGraphicFramePr>
          <p:cNvPr id="1309752" name="Group 56"/>
          <p:cNvGraphicFramePr>
            <a:graphicFrameLocks noGrp="1"/>
          </p:cNvGraphicFramePr>
          <p:nvPr>
            <p:ph type="tbl" idx="1"/>
          </p:nvPr>
        </p:nvGraphicFramePr>
        <p:xfrm>
          <a:off x="381000" y="1219200"/>
          <a:ext cx="8153400" cy="2513966"/>
        </p:xfrm>
        <a:graphic>
          <a:graphicData uri="http://schemas.openxmlformats.org/drawingml/2006/table">
            <a:tbl>
              <a:tblPr/>
              <a:tblGrid>
                <a:gridCol w="22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BCNF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FD’s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Mostly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MVD’s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FDs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MVDs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9753" name="Rectangle 57"/>
          <p:cNvSpPr>
            <a:spLocks noChangeArrowheads="1"/>
          </p:cNvSpPr>
          <p:nvPr/>
        </p:nvSpPr>
        <p:spPr bwMode="auto">
          <a:xfrm>
            <a:off x="228600" y="41910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4NF is typically desired and achieved.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A good E/R diagram won’t generate non-4NF relations at all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Choice between 3NF and BCNF is up to the designer</a:t>
            </a:r>
          </a:p>
        </p:txBody>
      </p:sp>
    </p:spTree>
    <p:extLst>
      <p:ext uri="{BB962C8B-B14F-4D97-AF65-F5344CB8AC3E}">
        <p14:creationId xmlns:p14="http://schemas.microsoft.com/office/powerpoint/2010/main" val="1550908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95400" y="3526980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Recap and Other Issues</a:t>
            </a:r>
          </a:p>
        </p:txBody>
      </p:sp>
    </p:spTree>
    <p:extLst>
      <p:ext uri="{BB962C8B-B14F-4D97-AF65-F5344CB8AC3E}">
        <p14:creationId xmlns:p14="http://schemas.microsoft.com/office/powerpoint/2010/main" val="4640162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Denormalization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normal forms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and Other Issues</a:t>
            </a:r>
          </a:p>
        </p:txBody>
      </p:sp>
    </p:spTree>
    <p:extLst>
      <p:ext uri="{BB962C8B-B14F-4D97-AF65-F5344CB8AC3E}">
        <p14:creationId xmlns:p14="http://schemas.microsoft.com/office/powerpoint/2010/main" val="34585103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sz="2800" dirty="0"/>
              <a:t>Three ways to come up with a schema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1.	Using E/R diagram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If good, then little normalization is needed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Tends to generate 4NF designs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2.	A universal relation </a:t>
            </a:r>
            <a:r>
              <a:rPr lang="en-US" sz="2800" i="1" dirty="0"/>
              <a:t>R </a:t>
            </a:r>
            <a:r>
              <a:rPr lang="en-US" sz="2800" dirty="0"/>
              <a:t>that contains all attributes.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Called universal relation approach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Note that </a:t>
            </a:r>
            <a:r>
              <a:rPr lang="en-US" sz="2400" dirty="0" err="1"/>
              <a:t>MVDs</a:t>
            </a:r>
            <a:r>
              <a:rPr lang="en-US" sz="2400" dirty="0"/>
              <a:t> will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3.	An </a:t>
            </a:r>
            <a:r>
              <a:rPr lang="en-US" sz="2800" i="1" dirty="0"/>
              <a:t>ad hoc </a:t>
            </a:r>
            <a:r>
              <a:rPr lang="en-US" sz="2800" dirty="0"/>
              <a:t>schema that is then normalized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 err="1"/>
              <a:t>MVDs</a:t>
            </a:r>
            <a:r>
              <a:rPr lang="en-US" sz="2400" dirty="0"/>
              <a:t> may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endParaRPr lang="en-US" sz="2800" dirty="0"/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85858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Entities and relationships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0" y="937887"/>
            <a:ext cx="4317454" cy="240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911179"/>
            <a:ext cx="17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 Entity Sets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7526"/>
            <a:ext cx="4216926" cy="23390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0" y="3297056"/>
            <a:ext cx="509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Advisor Relationship, with and without attributes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90" y="3886865"/>
            <a:ext cx="4632810" cy="219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3583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What about 1</a:t>
            </a:r>
            <a:r>
              <a:rPr lang="en-US" baseline="30000" dirty="0">
                <a:sym typeface="Wingdings"/>
              </a:rPr>
              <a:t>st</a:t>
            </a:r>
            <a:r>
              <a:rPr lang="en-US" dirty="0">
                <a:sym typeface="Wingdings"/>
              </a:rPr>
              <a:t> and 2</a:t>
            </a:r>
            <a:r>
              <a:rPr lang="en-US" baseline="30000" dirty="0">
                <a:sym typeface="Wingdings"/>
              </a:rPr>
              <a:t>nd</a:t>
            </a:r>
            <a:r>
              <a:rPr lang="en-US" dirty="0">
                <a:sym typeface="Wingdings"/>
              </a:rPr>
              <a:t> normal forms ?</a:t>
            </a:r>
          </a:p>
          <a:p>
            <a:r>
              <a:rPr lang="en-US" dirty="0">
                <a:sym typeface="Wingdings"/>
              </a:rPr>
              <a:t>1NF:</a:t>
            </a:r>
          </a:p>
          <a:p>
            <a:pPr lvl="1"/>
            <a:r>
              <a:rPr lang="en-US" dirty="0">
                <a:sym typeface="Wingdings"/>
              </a:rPr>
              <a:t>Essentially says that no set-valued attributes allowed</a:t>
            </a:r>
          </a:p>
          <a:p>
            <a:pPr lvl="1"/>
            <a:r>
              <a:rPr lang="en-US" dirty="0">
                <a:sym typeface="Wingdings"/>
              </a:rPr>
              <a:t>Formally, a domain is called </a:t>
            </a:r>
            <a:r>
              <a:rPr lang="en-US" i="1" dirty="0">
                <a:sym typeface="Wingdings"/>
              </a:rPr>
              <a:t>atomic </a:t>
            </a:r>
            <a:r>
              <a:rPr lang="en-US" dirty="0">
                <a:sym typeface="Wingdings"/>
              </a:rPr>
              <a:t>if the elements of the domain are considered indivisible</a:t>
            </a:r>
          </a:p>
          <a:p>
            <a:pPr lvl="1"/>
            <a:r>
              <a:rPr lang="en-US" dirty="0">
                <a:sym typeface="Wingdings"/>
              </a:rPr>
              <a:t>A schema is in 1NF if the domains of all attributes are atomic</a:t>
            </a:r>
          </a:p>
          <a:p>
            <a:pPr lvl="1"/>
            <a:r>
              <a:rPr lang="en-US" dirty="0">
                <a:sym typeface="Wingdings"/>
              </a:rPr>
              <a:t>We assumed 1NF throughout the discussion</a:t>
            </a:r>
          </a:p>
          <a:p>
            <a:pPr lvl="2"/>
            <a:r>
              <a:rPr lang="en-US" dirty="0">
                <a:sym typeface="Wingdings"/>
              </a:rPr>
              <a:t>Non 1NF is just not a good idea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2NF:</a:t>
            </a:r>
          </a:p>
          <a:p>
            <a:pPr lvl="1"/>
            <a:r>
              <a:rPr lang="en-US" dirty="0">
                <a:sym typeface="Wingdings"/>
              </a:rPr>
              <a:t>Mainly historic interest</a:t>
            </a:r>
          </a:p>
          <a:p>
            <a:pPr lvl="1"/>
            <a:r>
              <a:rPr lang="en-US" dirty="0">
                <a:sym typeface="Wingdings"/>
              </a:rPr>
              <a:t>See Exercise 7.15 in the book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7506596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our relation schemas to:</a:t>
            </a:r>
          </a:p>
          <a:p>
            <a:pPr lvl="1"/>
            <a:r>
              <a:rPr lang="en-US" dirty="0"/>
              <a:t>Not allow potential redundancy because of </a:t>
            </a:r>
            <a:r>
              <a:rPr lang="en-US" dirty="0" err="1"/>
              <a:t>FDs</a:t>
            </a:r>
            <a:r>
              <a:rPr lang="en-US" dirty="0"/>
              <a:t> or </a:t>
            </a:r>
            <a:r>
              <a:rPr lang="en-US" dirty="0" err="1"/>
              <a:t>MVDs</a:t>
            </a:r>
            <a:endParaRPr lang="en-US" dirty="0"/>
          </a:p>
          <a:p>
            <a:pPr lvl="1"/>
            <a:r>
              <a:rPr lang="en-US" dirty="0"/>
              <a:t>Be </a:t>
            </a:r>
            <a:r>
              <a:rPr lang="en-US" i="1" dirty="0"/>
              <a:t>dependency-preserving:</a:t>
            </a:r>
          </a:p>
          <a:p>
            <a:pPr lvl="2"/>
            <a:r>
              <a:rPr lang="en-US" dirty="0"/>
              <a:t>Make it easy to check for dependencies</a:t>
            </a:r>
          </a:p>
          <a:p>
            <a:pPr lvl="2"/>
            <a:r>
              <a:rPr lang="en-US" dirty="0"/>
              <a:t>Since they are a form of integrity constraints</a:t>
            </a:r>
          </a:p>
          <a:p>
            <a:pPr lvl="2"/>
            <a:endParaRPr lang="en-US" dirty="0"/>
          </a:p>
          <a:p>
            <a:r>
              <a:rPr lang="en-US" dirty="0"/>
              <a:t>Functional Dependencies/Multi-valued Dependencies</a:t>
            </a:r>
          </a:p>
          <a:p>
            <a:pPr lvl="1"/>
            <a:r>
              <a:rPr lang="en-US" dirty="0"/>
              <a:t>Domain knowledge about the data properties</a:t>
            </a:r>
          </a:p>
          <a:p>
            <a:endParaRPr lang="en-US" dirty="0"/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Defines the rules that schemas must follow</a:t>
            </a:r>
          </a:p>
          <a:p>
            <a:pPr lvl="1"/>
            <a:r>
              <a:rPr lang="en-US" dirty="0"/>
              <a:t>4NF is preferred, but 3NF is sometimes used instead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19018484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dirty="0"/>
              <a:t>After doing the normalization, we may have too many tables</a:t>
            </a:r>
          </a:p>
          <a:p>
            <a:pPr lvl="1"/>
            <a:r>
              <a:rPr lang="en-US" dirty="0"/>
              <a:t>We may </a:t>
            </a:r>
            <a:r>
              <a:rPr lang="en-US" i="1" dirty="0" err="1"/>
              <a:t>denormalize</a:t>
            </a:r>
            <a:r>
              <a:rPr lang="en-US" i="1" dirty="0"/>
              <a:t> </a:t>
            </a:r>
            <a:r>
              <a:rPr lang="en-US" dirty="0"/>
              <a:t>for performance reasons</a:t>
            </a:r>
          </a:p>
          <a:p>
            <a:pPr lvl="2"/>
            <a:r>
              <a:rPr lang="en-US" dirty="0"/>
              <a:t>Too many tables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too many joins during queries</a:t>
            </a:r>
          </a:p>
          <a:p>
            <a:pPr lvl="1"/>
            <a:r>
              <a:rPr lang="en-US" dirty="0">
                <a:sym typeface="Wingdings"/>
              </a:rPr>
              <a:t>A better option is to use </a:t>
            </a:r>
            <a:r>
              <a:rPr lang="en-US" i="1" dirty="0">
                <a:sym typeface="Wingdings"/>
              </a:rPr>
              <a:t>views </a:t>
            </a:r>
            <a:r>
              <a:rPr lang="en-US" dirty="0">
                <a:sym typeface="Wingdings"/>
              </a:rPr>
              <a:t>instead</a:t>
            </a:r>
          </a:p>
          <a:p>
            <a:pPr lvl="2"/>
            <a:r>
              <a:rPr lang="en-US" dirty="0">
                <a:sym typeface="Wingdings"/>
              </a:rPr>
              <a:t>So if a specific set of tables is joined often, create a view on the join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More advanced normal forms</a:t>
            </a:r>
          </a:p>
          <a:p>
            <a:pPr lvl="1"/>
            <a:r>
              <a:rPr lang="en-US" dirty="0">
                <a:sym typeface="Wingdings"/>
              </a:rPr>
              <a:t>project-join normal form (PJNF or 5NF)</a:t>
            </a:r>
          </a:p>
          <a:p>
            <a:pPr lvl="1"/>
            <a:r>
              <a:rPr lang="en-US" dirty="0">
                <a:sym typeface="Wingdings"/>
              </a:rPr>
              <a:t>domain-key normal form</a:t>
            </a:r>
          </a:p>
          <a:p>
            <a:pPr lvl="1"/>
            <a:r>
              <a:rPr lang="en-US" dirty="0">
                <a:sym typeface="Wingdings"/>
              </a:rPr>
              <a:t>Rarely used in practice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99062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ER Diagram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199944" y="3994160"/>
            <a:ext cx="5745630" cy="2687824"/>
            <a:chOff x="720" y="768"/>
            <a:chExt cx="4272" cy="2400"/>
          </a:xfrm>
          <a:solidFill>
            <a:srgbClr val="FFFFFF"/>
          </a:solidFill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1682" y="1859"/>
              <a:ext cx="731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2875" y="1677"/>
              <a:ext cx="808" cy="800"/>
            </a:xfrm>
            <a:prstGeom prst="diamond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has</a:t>
              </a:r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41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368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8" name="Oval 9"/>
            <p:cNvSpPr>
              <a:spLocks noChangeArrowheads="1"/>
            </p:cNvSpPr>
            <p:nvPr/>
          </p:nvSpPr>
          <p:spPr bwMode="auto">
            <a:xfrm>
              <a:off x="720" y="22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cust-street</a:t>
              </a:r>
            </a:p>
          </p:txBody>
        </p:sp>
        <p:sp>
          <p:nvSpPr>
            <p:cNvPr id="37899" name="Oval 10"/>
            <p:cNvSpPr>
              <a:spLocks noChangeArrowheads="1"/>
            </p:cNvSpPr>
            <p:nvPr/>
          </p:nvSpPr>
          <p:spPr bwMode="auto">
            <a:xfrm>
              <a:off x="720" y="14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cust-id</a:t>
              </a:r>
            </a:p>
          </p:txBody>
        </p:sp>
        <p:sp>
          <p:nvSpPr>
            <p:cNvPr id="37900" name="Oval 11"/>
            <p:cNvSpPr>
              <a:spLocks noChangeArrowheads="1"/>
            </p:cNvSpPr>
            <p:nvPr/>
          </p:nvSpPr>
          <p:spPr bwMode="auto">
            <a:xfrm>
              <a:off x="1644" y="950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cust-name</a:t>
              </a:r>
            </a:p>
          </p:txBody>
        </p:sp>
        <p:sp>
          <p:nvSpPr>
            <p:cNvPr id="37901" name="Oval 12"/>
            <p:cNvSpPr>
              <a:spLocks noChangeArrowheads="1"/>
            </p:cNvSpPr>
            <p:nvPr/>
          </p:nvSpPr>
          <p:spPr bwMode="auto">
            <a:xfrm>
              <a:off x="1567" y="2841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cust-city</a:t>
              </a:r>
            </a:p>
          </p:txBody>
        </p:sp>
        <p:sp>
          <p:nvSpPr>
            <p:cNvPr id="37902" name="Rectangle 13"/>
            <p:cNvSpPr>
              <a:spLocks noChangeArrowheads="1"/>
            </p:cNvSpPr>
            <p:nvPr/>
          </p:nvSpPr>
          <p:spPr bwMode="auto">
            <a:xfrm>
              <a:off x="4145" y="1859"/>
              <a:ext cx="732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account</a:t>
              </a:r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2067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2029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5" name="Line 16"/>
            <p:cNvSpPr>
              <a:spLocks noChangeShapeType="1"/>
            </p:cNvSpPr>
            <p:nvPr/>
          </p:nvSpPr>
          <p:spPr bwMode="auto">
            <a:xfrm>
              <a:off x="1567" y="1750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6" name="Line 17"/>
            <p:cNvSpPr>
              <a:spLocks noChangeShapeType="1"/>
            </p:cNvSpPr>
            <p:nvPr/>
          </p:nvSpPr>
          <p:spPr bwMode="auto">
            <a:xfrm flipH="1">
              <a:off x="1567" y="2259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7" name="Oval 18"/>
            <p:cNvSpPr>
              <a:spLocks noChangeArrowheads="1"/>
            </p:cNvSpPr>
            <p:nvPr/>
          </p:nvSpPr>
          <p:spPr bwMode="auto">
            <a:xfrm>
              <a:off x="4030" y="2841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balance</a:t>
              </a:r>
            </a:p>
          </p:txBody>
        </p:sp>
        <p:sp>
          <p:nvSpPr>
            <p:cNvPr id="37908" name="Line 19"/>
            <p:cNvSpPr>
              <a:spLocks noChangeShapeType="1"/>
            </p:cNvSpPr>
            <p:nvPr/>
          </p:nvSpPr>
          <p:spPr bwMode="auto">
            <a:xfrm>
              <a:off x="4492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9" name="Oval 20"/>
            <p:cNvSpPr>
              <a:spLocks noChangeArrowheads="1"/>
            </p:cNvSpPr>
            <p:nvPr/>
          </p:nvSpPr>
          <p:spPr bwMode="auto">
            <a:xfrm>
              <a:off x="4068" y="950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number</a:t>
              </a:r>
            </a:p>
          </p:txBody>
        </p:sp>
        <p:sp>
          <p:nvSpPr>
            <p:cNvPr id="37910" name="Line 21"/>
            <p:cNvSpPr>
              <a:spLocks noChangeShapeType="1"/>
            </p:cNvSpPr>
            <p:nvPr/>
          </p:nvSpPr>
          <p:spPr bwMode="auto">
            <a:xfrm>
              <a:off x="4492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11" name="Oval 22"/>
            <p:cNvSpPr>
              <a:spLocks noChangeArrowheads="1"/>
            </p:cNvSpPr>
            <p:nvPr/>
          </p:nvSpPr>
          <p:spPr bwMode="auto">
            <a:xfrm>
              <a:off x="2798" y="768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access-date</a:t>
              </a:r>
            </a:p>
          </p:txBody>
        </p:sp>
        <p:sp>
          <p:nvSpPr>
            <p:cNvPr id="37912" name="Line 23"/>
            <p:cNvSpPr>
              <a:spLocks noChangeShapeType="1"/>
            </p:cNvSpPr>
            <p:nvPr/>
          </p:nvSpPr>
          <p:spPr bwMode="auto">
            <a:xfrm flipV="1">
              <a:off x="3260" y="1095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04" y="885475"/>
            <a:ext cx="6815217" cy="19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2172" y="3600782"/>
            <a:ext cx="373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Alternative representation, used in the book in the past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133755"/>
            <a:ext cx="296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Both notations used commonly</a:t>
            </a:r>
          </a:p>
        </p:txBody>
      </p:sp>
    </p:spTree>
    <p:extLst>
      <p:ext uri="{BB962C8B-B14F-4D97-AF65-F5344CB8AC3E}">
        <p14:creationId xmlns:p14="http://schemas.microsoft.com/office/powerpoint/2010/main" val="2293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Types of Attributes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Calibri" charset="0"/>
              </a:rPr>
              <a:t>Simple vs Composite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Single value per attribute ?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Single-valued vs Multi-valued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E.g. Phone numbers are multi-valued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If date-of-birth is present, age can be 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Can help in avoiding redundancy, enforcing constraints etc…</a:t>
            </a:r>
          </a:p>
          <a:p>
            <a:pPr eaLnBrk="1" hangingPunct="1"/>
            <a:endParaRPr lang="en-US" sz="26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1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Types of Attributes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023938"/>
            <a:ext cx="2519363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622925" y="5480878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7605" y="5425655"/>
            <a:ext cx="142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Multi-valued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64886" y="6019839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8608" y="5964616"/>
            <a:ext cx="98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Derived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347920" y="3604372"/>
            <a:ext cx="1268956" cy="2336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3715" y="3549149"/>
            <a:ext cx="128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Composite</a:t>
            </a:r>
          </a:p>
        </p:txBody>
      </p:sp>
      <p:sp>
        <p:nvSpPr>
          <p:cNvPr id="31" name="Right Arrow 30"/>
          <p:cNvSpPr/>
          <p:nvPr/>
        </p:nvSpPr>
        <p:spPr>
          <a:xfrm rot="20235524">
            <a:off x="2349381" y="3113525"/>
            <a:ext cx="1404221" cy="2892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678691" y="1657226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93" y="1602003"/>
            <a:ext cx="254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underlined</a:t>
            </a:r>
          </a:p>
        </p:txBody>
      </p:sp>
    </p:spTree>
    <p:extLst>
      <p:ext uri="{BB962C8B-B14F-4D97-AF65-F5344CB8AC3E}">
        <p14:creationId xmlns:p14="http://schemas.microsoft.com/office/powerpoint/2010/main" val="105789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We may know:</a:t>
            </a:r>
          </a:p>
          <a:p>
            <a:pPr lvl="2"/>
            <a:r>
              <a:rPr lang="en-US">
                <a:latin typeface="Calibri" charset="0"/>
              </a:rPr>
              <a:t>One customer can only open one account</a:t>
            </a:r>
          </a:p>
          <a:p>
            <a:pPr lvl="2"/>
            <a:r>
              <a:rPr lang="en-US">
                <a:latin typeface="Calibri" charset="0"/>
              </a:rPr>
              <a:t>                             OR</a:t>
            </a:r>
          </a:p>
          <a:p>
            <a:pPr lvl="2"/>
            <a:r>
              <a:rPr lang="en-US">
                <a:latin typeface="Calibri" charset="0"/>
              </a:rPr>
              <a:t>One customer can open multiple accounts</a:t>
            </a:r>
          </a:p>
          <a:p>
            <a:r>
              <a:rPr lang="en-US">
                <a:latin typeface="Calibri" charset="0"/>
              </a:rPr>
              <a:t>Representing this is important</a:t>
            </a:r>
          </a:p>
          <a:p>
            <a:r>
              <a:rPr lang="en-US">
                <a:latin typeface="Calibri" charset="0"/>
              </a:rPr>
              <a:t>Why ?</a:t>
            </a:r>
          </a:p>
          <a:p>
            <a:pPr lvl="1"/>
            <a:r>
              <a:rPr lang="en-US">
                <a:latin typeface="Calibri" charset="0"/>
              </a:rPr>
              <a:t>Better manipulation of data</a:t>
            </a:r>
          </a:p>
          <a:p>
            <a:pPr lvl="2"/>
            <a:r>
              <a:rPr lang="en-US">
                <a:latin typeface="Calibri" charset="0"/>
              </a:rPr>
              <a:t>If former, can store the account info in the customer table</a:t>
            </a:r>
          </a:p>
          <a:p>
            <a:pPr lvl="1"/>
            <a:r>
              <a:rPr lang="en-US">
                <a:latin typeface="Calibri" charset="0"/>
              </a:rPr>
              <a:t>Can enforce such a constraint</a:t>
            </a:r>
          </a:p>
          <a:p>
            <a:pPr lvl="2"/>
            <a:r>
              <a:rPr lang="en-US">
                <a:latin typeface="Calibri" charset="0"/>
              </a:rPr>
              <a:t>Application logic will have to do it; NOT GOOD</a:t>
            </a:r>
          </a:p>
          <a:p>
            <a:pPr lvl="1"/>
            <a:r>
              <a:rPr lang="en-US">
                <a:latin typeface="Calibri" charset="0"/>
              </a:rPr>
              <a:t>Remember: If not represented in conceptual model, the domain knowledge may be lost</a:t>
            </a:r>
          </a:p>
          <a:p>
            <a:pPr lvl="1"/>
            <a:endParaRPr lang="en-US">
              <a:latin typeface="Calibri" charset="0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Relationship Cardinalities</a:t>
            </a:r>
          </a:p>
        </p:txBody>
      </p:sp>
    </p:spTree>
    <p:extLst>
      <p:ext uri="{BB962C8B-B14F-4D97-AF65-F5344CB8AC3E}">
        <p14:creationId xmlns:p14="http://schemas.microsoft.com/office/powerpoint/2010/main" val="179020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2551"/>
            <a:ext cx="7772400" cy="3428998"/>
          </a:xfrm>
        </p:spPr>
        <p:txBody>
          <a:bodyPr/>
          <a:lstStyle/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One-to-Many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Many-to-Many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19600" y="17907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6073776" y="16002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588000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7242175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7788275" y="17907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A8B48C41-6FB3-EC4E-8910-C4DAF72C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28575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6F8374AC-BA73-5541-8338-45C0EDA5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26670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61327139-0262-704B-993A-0D64BD65B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7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DC5D6E94-C5BD-0244-9963-3C5F63906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2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AA46772E-656F-344A-9991-D7CA19747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2" y="28575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D1A9D82A-BE4A-F542-991C-E58877518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4" y="39243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9006564E-BD62-1D4C-B69E-2E97DFA85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7338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DB9FF200-E9D9-8F41-9A8E-E8752D83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4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Line 7">
            <a:extLst>
              <a:ext uri="{FF2B5EF4-FFF2-40B4-BE49-F238E27FC236}">
                <a16:creationId xmlns:a16="http://schemas.microsoft.com/office/drawing/2014/main" id="{C91BACE6-A5DC-EF4E-9972-7C4CE7CB2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49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81986ABF-B1F4-3248-920D-918AB5F8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49" y="39243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BB536FDD-296B-454F-B739-6EC5810A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1" y="49911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CC595E36-D906-1241-8BE1-DFDAAE7B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7" y="48006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3DB5E2EE-721B-3F4F-A315-56C9F7F84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1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none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FFCFB21D-4786-9844-B769-CC223B722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6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A7130B75-3DF3-D84F-8F76-DB5EFCE5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6" y="49911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23040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Express the number of entities to which another entity can be associated via a relationship set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Most useful in describing binary relationship sets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N-ary relationships ?</a:t>
            </a:r>
          </a:p>
          <a:p>
            <a:pPr lvl="1" eaLnBrk="1" hangingPunct="1"/>
            <a:r>
              <a:rPr lang="en-US">
                <a:latin typeface="Calibri" charset="0"/>
              </a:rPr>
              <a:t>More complicated</a:t>
            </a:r>
          </a:p>
          <a:p>
            <a:pPr lvl="1" eaLnBrk="1" hangingPunct="1"/>
            <a:r>
              <a:rPr lang="en-US">
                <a:latin typeface="Calibri" charset="0"/>
              </a:rPr>
              <a:t>Details in the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50771"/>
            <a:ext cx="6109561" cy="25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What attributes are needed to represent a relationship completely and uniquely ?</a:t>
            </a:r>
          </a:p>
          <a:p>
            <a:pPr lvl="1"/>
            <a:r>
              <a:rPr lang="en-US" dirty="0">
                <a:latin typeface="Calibri" charset="0"/>
              </a:rPr>
              <a:t>Union of primary keys of the entities involved, and relationship attributes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{</a:t>
            </a:r>
            <a:r>
              <a:rPr lang="en-US" dirty="0" err="1">
                <a:latin typeface="Calibri" charset="0"/>
              </a:rPr>
              <a:t>instructor.ID</a:t>
            </a:r>
            <a:r>
              <a:rPr lang="en-US" dirty="0">
                <a:latin typeface="Calibri" charset="0"/>
              </a:rPr>
              <a:t>, date, </a:t>
            </a:r>
            <a:r>
              <a:rPr lang="en-US" dirty="0" err="1">
                <a:latin typeface="Calibri" charset="0"/>
              </a:rPr>
              <a:t>student.ID</a:t>
            </a:r>
            <a:r>
              <a:rPr lang="en-US" dirty="0">
                <a:latin typeface="Calibri" charset="0"/>
              </a:rPr>
              <a:t>} describes a relationship completely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Relationship Set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9A89C-94E9-6B4D-878A-09F96C96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43200"/>
            <a:ext cx="63845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7.1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Steps in application and 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Two approaches to doing database design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Process; E/R Basics</a:t>
            </a:r>
          </a:p>
        </p:txBody>
      </p:sp>
    </p:spTree>
    <p:extLst>
      <p:ext uri="{BB962C8B-B14F-4D97-AF65-F5344CB8AC3E}">
        <p14:creationId xmlns:p14="http://schemas.microsoft.com/office/powerpoint/2010/main" val="31886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82000" cy="5181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Is </a:t>
            </a:r>
            <a:r>
              <a:rPr lang="en-US" sz="2400" i="1" dirty="0">
                <a:latin typeface="Calibri" charset="0"/>
              </a:rPr>
              <a:t>{</a:t>
            </a:r>
            <a:r>
              <a:rPr lang="en-US" sz="2400" i="1" dirty="0" err="1">
                <a:latin typeface="Calibri" charset="0"/>
              </a:rPr>
              <a:t>student_id</a:t>
            </a:r>
            <a:r>
              <a:rPr lang="en-US" sz="2400" i="1" dirty="0">
                <a:latin typeface="Calibri" charset="0"/>
              </a:rPr>
              <a:t>, date, </a:t>
            </a:r>
            <a:r>
              <a:rPr lang="en-US" sz="2400" i="1" dirty="0" err="1">
                <a:latin typeface="Calibri" charset="0"/>
              </a:rPr>
              <a:t>instructor_id</a:t>
            </a:r>
            <a:r>
              <a:rPr lang="en-US" sz="2400" i="1" dirty="0">
                <a:latin typeface="Calibri" charset="0"/>
              </a:rPr>
              <a:t>} </a:t>
            </a:r>
            <a:r>
              <a:rPr lang="en-US" sz="2400" dirty="0">
                <a:latin typeface="Calibri" charset="0"/>
              </a:rPr>
              <a:t>a candidate key</a:t>
            </a:r>
            <a:r>
              <a:rPr lang="en-US" sz="2400" i="1" dirty="0">
                <a:latin typeface="Calibri" charset="0"/>
              </a:rPr>
              <a:t> ?</a:t>
            </a:r>
            <a:endParaRPr lang="en-US" sz="2400" dirty="0">
              <a:latin typeface="Calibri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No. Attribute </a:t>
            </a:r>
            <a:r>
              <a:rPr lang="en-US" sz="2000" i="1" dirty="0">
                <a:latin typeface="Calibri" charset="0"/>
              </a:rPr>
              <a:t>date</a:t>
            </a:r>
            <a:r>
              <a:rPr lang="en-US" sz="2000" dirty="0">
                <a:latin typeface="Calibri" charset="0"/>
              </a:rPr>
              <a:t> can be removed from this set without losing key-ness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In fact, union of primary keys of associated entities is always a </a:t>
            </a:r>
            <a:r>
              <a:rPr lang="en-US" sz="2000" dirty="0" err="1">
                <a:latin typeface="Calibri" charset="0"/>
              </a:rPr>
              <a:t>superkey</a:t>
            </a:r>
            <a:endParaRPr lang="en-US" sz="2000" dirty="0">
              <a:latin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C4D262-5DC7-E645-8D4A-9102D6E1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3200400"/>
            <a:ext cx="63845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2171700"/>
            <a:ext cx="63845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3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1900" dirty="0">
                <a:solidFill>
                  <a:prstClr val="black"/>
                </a:solidFill>
                <a:latin typeface="Arial" charset="0"/>
              </a:rPr>
              <a:t>If one-to-one relationship, either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instructor_id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or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sufficient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Since a given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instructor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 can only have one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advisee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, an instructor entity can only participate in one relationship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Ditto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student</a:t>
            </a:r>
            <a:endParaRPr lang="en-US" sz="1300" dirty="0">
              <a:solidFill>
                <a:prstClr val="black"/>
              </a:solidFill>
              <a:latin typeface="Arial" charset="0"/>
              <a:cs typeface="ＭＳ Ｐゴシック" charset="-128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9391275-DF95-BE47-97BE-760C46BD70D0}"/>
              </a:ext>
            </a:extLst>
          </p:cNvPr>
          <p:cNvSpPr/>
          <p:nvPr/>
        </p:nvSpPr>
        <p:spPr>
          <a:xfrm rot="5400000">
            <a:off x="5715000" y="2895600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If one-to-many relationship (as shown), 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20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 is a candidate key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8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 given instructor can have many advisees, but at most one advisor per student allowed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General rule for binary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one-to-one: primary key of either entity set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one-to-many: primary key of the entity set on the many side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many-to-many: union of primary keys of the associate entity sets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n-ary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More complicated rules</a:t>
            </a:r>
          </a:p>
        </p:txBody>
      </p:sp>
    </p:spTree>
    <p:extLst>
      <p:ext uri="{BB962C8B-B14F-4D97-AF65-F5344CB8AC3E}">
        <p14:creationId xmlns:p14="http://schemas.microsoft.com/office/powerpoint/2010/main" val="234324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More E/R Constructs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415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7.5.4, 7.5.6, 7.8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Recursive Relationships and Roles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Specialization/Generalization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Aggregation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E/R Constructs</a:t>
            </a:r>
          </a:p>
        </p:txBody>
      </p:sp>
    </p:spTree>
    <p:extLst>
      <p:ext uri="{BB962C8B-B14F-4D97-AF65-F5344CB8AC3E}">
        <p14:creationId xmlns:p14="http://schemas.microsoft.com/office/powerpoint/2010/main" val="10233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Recursive Relationships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Sometimes a relationship associates an entity set to itself</a:t>
            </a:r>
          </a:p>
          <a:p>
            <a:pPr eaLnBrk="1" hangingPunct="1"/>
            <a:r>
              <a:rPr lang="en-US" dirty="0">
                <a:latin typeface="Calibri" charset="0"/>
              </a:rPr>
              <a:t>Need “roles” to distinguish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7" y="3119809"/>
            <a:ext cx="70993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BF8F4-1249-144F-A5D5-19293513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292558"/>
            <a:ext cx="1739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90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 entity set without enough attributes to have a primary key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E.g. Section Entity</a:t>
            </a:r>
          </a:p>
          <a:p>
            <a:pPr eaLnBrk="1" hangingPunct="1"/>
            <a:r>
              <a:rPr lang="en-US" dirty="0">
                <a:latin typeface="Calibri" charset="0"/>
              </a:rPr>
              <a:t>Still need to be able to distinguish between weak entities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 Called “discriminator attributes”: dashed underline</a:t>
            </a:r>
          </a:p>
          <a:p>
            <a:pPr marL="392113" lvl="1" indent="0" eaLnBrk="1" hangingPunct="1">
              <a:buNone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17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FEEB73-6513-D54F-B06C-4842D3D1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030847"/>
            <a:ext cx="4251221" cy="160483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73183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Examples of Weak Entity Sets</a:t>
            </a:r>
          </a:p>
        </p:txBody>
      </p:sp>
      <p:pic>
        <p:nvPicPr>
          <p:cNvPr id="1028" name="Picture 4" descr="Entity Sets in DBMS | Gate Vidyalay">
            <a:extLst>
              <a:ext uri="{FF2B5EF4-FFF2-40B4-BE49-F238E27FC236}">
                <a16:creationId xmlns:a16="http://schemas.microsoft.com/office/drawing/2014/main" id="{3F2B432A-0B6D-1A47-AB5A-C0DD098B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9242"/>
            <a:ext cx="5207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F3CEB-88E1-954F-99E1-928FC5059582}"/>
              </a:ext>
            </a:extLst>
          </p:cNvPr>
          <p:cNvSpPr txBox="1"/>
          <p:nvPr/>
        </p:nvSpPr>
        <p:spPr>
          <a:xfrm>
            <a:off x="152400" y="2860907"/>
            <a:ext cx="28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Loan may or may not have an extra unique identifier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D9F477-E038-144D-B72B-3663F53C1D2F}"/>
              </a:ext>
            </a:extLst>
          </p:cNvPr>
          <p:cNvSpPr txBox="1"/>
          <p:nvPr/>
        </p:nvSpPr>
        <p:spPr>
          <a:xfrm>
            <a:off x="-152400" y="4573952"/>
            <a:ext cx="42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Apartments don’t have a unique </a:t>
            </a:r>
            <a:r>
              <a:rPr lang="en-US" dirty="0" err="1">
                <a:solidFill>
                  <a:srgbClr val="FF0000"/>
                </a:solidFill>
              </a:rPr>
              <a:t>identifer</a:t>
            </a:r>
            <a:r>
              <a:rPr lang="en-US" dirty="0">
                <a:solidFill>
                  <a:srgbClr val="FF0000"/>
                </a:solidFill>
              </a:rPr>
              <a:t> (across all buildings) without the building information</a:t>
            </a:r>
          </a:p>
        </p:txBody>
      </p:sp>
      <p:pic>
        <p:nvPicPr>
          <p:cNvPr id="1030" name="Picture 6" descr="ER Diagram Tutorial in DBMS (with Example)">
            <a:extLst>
              <a:ext uri="{FF2B5EF4-FFF2-40B4-BE49-F238E27FC236}">
                <a16:creationId xmlns:a16="http://schemas.microsoft.com/office/drawing/2014/main" id="{5E0D43E9-35F9-CF45-B076-B08A4B5A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33" y="2525795"/>
            <a:ext cx="4315648" cy="128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D843AD-08B5-6F4A-A395-C8065BD894B3}"/>
              </a:ext>
            </a:extLst>
          </p:cNvPr>
          <p:cNvSpPr txBox="1"/>
          <p:nvPr/>
        </p:nvSpPr>
        <p:spPr>
          <a:xfrm>
            <a:off x="4914984" y="1769579"/>
            <a:ext cx="42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transaction numbers are per ATM (i.e., first transaction from that ATM gets number 1, etc.), then Transactions is a weak entity</a:t>
            </a:r>
          </a:p>
        </p:txBody>
      </p:sp>
    </p:spTree>
    <p:extLst>
      <p:ext uri="{BB962C8B-B14F-4D97-AF65-F5344CB8AC3E}">
        <p14:creationId xmlns:p14="http://schemas.microsoft.com/office/powerpoint/2010/main" val="498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3" grpId="1"/>
      <p:bldP spid="15" grpId="0"/>
      <p:bldP spid="15" grpId="1"/>
      <p:bldP spid="1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To create an end-to-end database-backed application, we must: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database schema for hosting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application programs for accessing and updating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security schemes to control access to the data</a:t>
            </a:r>
          </a:p>
          <a:p>
            <a:pPr eaLnBrk="1" hangingPunct="1">
              <a:lnSpc>
                <a:spcPct val="110000"/>
              </a:lnSpc>
            </a:pPr>
            <a:endParaRPr lang="en-US" sz="22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Typically an iterative process, involving many decision points and stakeholders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i="1" dirty="0">
                <a:latin typeface="Calibri" charset="0"/>
              </a:rPr>
              <a:t>computing environments, where to deploy, how to host, languages to use, data model, database systems, application frameworks, etc. etc.</a:t>
            </a:r>
          </a:p>
          <a:p>
            <a:pPr lvl="2" eaLnBrk="1" hangingPunct="1">
              <a:lnSpc>
                <a:spcPct val="110000"/>
              </a:lnSpc>
            </a:pPr>
            <a:endParaRPr lang="en-US" sz="16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Need clear understanding of user requirements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Followed by conceptual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functional requirements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physical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  <a:sym typeface="Wingdings" pitchFamily="2" charset="2"/>
              </a:rPr>
              <a:t>Need to keep revisiting earlier decisions as requirements evolve</a:t>
            </a:r>
            <a:endParaRPr lang="en-US" sz="18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Design Process</a:t>
            </a:r>
          </a:p>
        </p:txBody>
      </p:sp>
    </p:spTree>
    <p:extLst>
      <p:ext uri="{BB962C8B-B14F-4D97-AF65-F5344CB8AC3E}">
        <p14:creationId xmlns:p14="http://schemas.microsoft.com/office/powerpoint/2010/main" val="217832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Participation Constraints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Allow specifying full participation from an entity set in a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i.e., every entity from that entity set ”must” participate in at least one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Most common for Weak Entity Sets, but useful otherwise as well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095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Specialization/Generalization</a:t>
            </a: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26" y="1528653"/>
            <a:ext cx="46847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931303"/>
            <a:ext cx="656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Similar to object-oriented programming: allows inheritance etc.</a:t>
            </a:r>
          </a:p>
        </p:txBody>
      </p:sp>
    </p:spTree>
    <p:extLst>
      <p:ext uri="{BB962C8B-B14F-4D97-AF65-F5344CB8AC3E}">
        <p14:creationId xmlns:p14="http://schemas.microsoft.com/office/powerpoint/2010/main" val="339409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Aggregation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092" y="874057"/>
            <a:ext cx="7772400" cy="38100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Calibri" charset="0"/>
              </a:rPr>
              <a:t>No relationships allowed between relationships</a:t>
            </a:r>
          </a:p>
          <a:p>
            <a:pPr eaLnBrk="1" hangingPunct="1"/>
            <a:r>
              <a:rPr lang="en-US" sz="2600" dirty="0">
                <a:latin typeface="Calibri" charset="0"/>
              </a:rPr>
              <a:t>Suppose we want to record evaluations of a student by a guide on a project</a:t>
            </a:r>
          </a:p>
          <a:p>
            <a:pPr eaLnBrk="1" hangingPunct="1"/>
            <a:endParaRPr lang="en-US" sz="2600" dirty="0">
              <a:latin typeface="Calibri" charset="0"/>
            </a:endParaRPr>
          </a:p>
          <a:p>
            <a:pPr eaLnBrk="1" hangingPunct="1"/>
            <a:endParaRPr lang="en-US" sz="2600" dirty="0">
              <a:latin typeface="Calibri" charset="0"/>
            </a:endParaRPr>
          </a:p>
        </p:txBody>
      </p:sp>
      <p:pic>
        <p:nvPicPr>
          <p:cNvPr id="23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07" y="2470150"/>
            <a:ext cx="4941888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98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Converting to Relational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7478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7.6, 7.8.6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Creating Relational Schema from an E/R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Mapping Entities and Relationships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E/R Constructs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Converting E/R Models to Relations</a:t>
            </a:r>
          </a:p>
        </p:txBody>
      </p:sp>
    </p:spTree>
    <p:extLst>
      <p:ext uri="{BB962C8B-B14F-4D97-AF65-F5344CB8AC3E}">
        <p14:creationId xmlns:p14="http://schemas.microsoft.com/office/powerpoint/2010/main" val="2226043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Convert entity sets into a relational schema with the same set of attributes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3160713" y="2962275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4703125" y="2873375"/>
            <a:ext cx="371127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 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151572" name="AutoShape 20"/>
          <p:cNvSpPr>
            <a:spLocks noChangeArrowheads="1"/>
          </p:cNvSpPr>
          <p:nvPr/>
        </p:nvSpPr>
        <p:spPr bwMode="auto">
          <a:xfrm>
            <a:off x="3160713" y="5035550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4747232" y="4930775"/>
            <a:ext cx="361829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1B0FE-738F-4B42-BB06-6ED06F01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4" y="2352917"/>
            <a:ext cx="1801019" cy="1644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5F572D-965B-6346-92F9-D026FE41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45" y="4527488"/>
            <a:ext cx="1801018" cy="17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58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Convert relationship sets </a:t>
            </a:r>
            <a:r>
              <a:rPr lang="en-US" sz="2400" i="1" dirty="0">
                <a:latin typeface="Calibri" charset="0"/>
              </a:rPr>
              <a:t>also</a:t>
            </a:r>
            <a:r>
              <a:rPr lang="en-US" sz="2400" dirty="0">
                <a:latin typeface="Calibri" charset="0"/>
              </a:rPr>
              <a:t> into a relational schema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Remember: A relationship is completely described by primary keys of associated entities and its own attributes</a:t>
            </a:r>
          </a:p>
        </p:txBody>
      </p:sp>
      <p:sp>
        <p:nvSpPr>
          <p:cNvPr id="814084" name="AutoShape 4"/>
          <p:cNvSpPr>
            <a:spLocks noChangeArrowheads="1"/>
          </p:cNvSpPr>
          <p:nvPr/>
        </p:nvSpPr>
        <p:spPr bwMode="auto">
          <a:xfrm rot="5400000">
            <a:off x="3585368" y="4574597"/>
            <a:ext cx="731838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14103" name="Text Box 23"/>
          <p:cNvSpPr txBox="1">
            <a:spLocks noChangeArrowheads="1"/>
          </p:cNvSpPr>
          <p:nvPr/>
        </p:nvSpPr>
        <p:spPr bwMode="auto">
          <a:xfrm>
            <a:off x="4806282" y="4197756"/>
            <a:ext cx="434975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do better for many-to-one or one-to-one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EA9F1-C685-114D-B02F-8E6DE182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06485"/>
            <a:ext cx="4876800" cy="1384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94424C-D247-C94F-98F8-F591D1D9CFF3}"/>
              </a:ext>
            </a:extLst>
          </p:cNvPr>
          <p:cNvSpPr/>
          <p:nvPr/>
        </p:nvSpPr>
        <p:spPr>
          <a:xfrm>
            <a:off x="2375490" y="5193268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 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date)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E8875-03FB-0948-B19A-EA62F7CE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330745"/>
            <a:ext cx="958850" cy="8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4" grpId="0" animBg="1"/>
      <p:bldP spid="81410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D4358-3E1B-2F47-BA87-6EE2332F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199"/>
            <a:ext cx="4419600" cy="14394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66057" y="2577418"/>
            <a:ext cx="4647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5013999" y="2209800"/>
            <a:ext cx="367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Foreign key into Instructor relation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15558AC-ED93-4942-934E-A906356CAFDA}"/>
              </a:ext>
            </a:extLst>
          </p:cNvPr>
          <p:cNvSpPr/>
          <p:nvPr/>
        </p:nvSpPr>
        <p:spPr>
          <a:xfrm rot="20658205">
            <a:off x="4300482" y="2634173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EF6B22-D6F7-CB44-A992-D8E570A42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004" y="4205175"/>
            <a:ext cx="958850" cy="869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CE4331B-7505-3C46-A6C9-9E02534F1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2400" y="4711485"/>
            <a:ext cx="4876800" cy="13845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265C-0A28-6544-A7AE-37351B18750D}"/>
              </a:ext>
            </a:extLst>
          </p:cNvPr>
          <p:cNvCxnSpPr/>
          <p:nvPr/>
        </p:nvCxnSpPr>
        <p:spPr>
          <a:xfrm>
            <a:off x="3101975" y="5403742"/>
            <a:ext cx="3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4735286" y="5760048"/>
            <a:ext cx="4414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723FB-B3D4-9548-BABD-046E4ABF3BDE}"/>
              </a:ext>
            </a:extLst>
          </p:cNvPr>
          <p:cNvCxnSpPr/>
          <p:nvPr/>
        </p:nvCxnSpPr>
        <p:spPr>
          <a:xfrm>
            <a:off x="-152400" y="3429000"/>
            <a:ext cx="9982200" cy="77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3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77111" y="3139154"/>
            <a:ext cx="4147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2141612" y="39189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577111" y="4306669"/>
            <a:ext cx="3901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D5458-FD68-5647-98FC-ED675D810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1133511"/>
            <a:ext cx="3811646" cy="1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27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A8C17-5E2E-CE42-BDE7-50DAB526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2" y="1447800"/>
            <a:ext cx="7379516" cy="2209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882242" y="4188505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Need to copy the primary key from the strong entity 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Section(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course_id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semester, 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8F06E-7B15-2240-B58B-EE35B6ED4847}"/>
              </a:ext>
            </a:extLst>
          </p:cNvPr>
          <p:cNvSpPr txBox="1"/>
          <p:nvPr/>
        </p:nvSpPr>
        <p:spPr>
          <a:xfrm>
            <a:off x="2209800" y="5561969"/>
            <a:ext cx="573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for section = Primary key for course +           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Discriminator Attributes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D415B86C-2EEA-7149-976A-CD5D441FE843}"/>
              </a:ext>
            </a:extLst>
          </p:cNvPr>
          <p:cNvSpPr/>
          <p:nvPr/>
        </p:nvSpPr>
        <p:spPr>
          <a:xfrm rot="1643094">
            <a:off x="3344370" y="5246077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21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65F45-CF9E-D147-9895-D251A8A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runs where?</a:t>
            </a:r>
          </a:p>
        </p:txBody>
      </p:sp>
      <p:pic>
        <p:nvPicPr>
          <p:cNvPr id="4" name="Picture 4" descr="9">
            <a:extLst>
              <a:ext uri="{FF2B5EF4-FFF2-40B4-BE49-F238E27FC236}">
                <a16:creationId xmlns:a16="http://schemas.microsoft.com/office/drawing/2014/main" id="{7F659B8E-14DD-C040-9350-B1D6AF2A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94288"/>
            <a:ext cx="4419600" cy="237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A58D3F0-CC92-B548-8FE4-05E433CFC7C1}"/>
              </a:ext>
            </a:extLst>
          </p:cNvPr>
          <p:cNvGrpSpPr/>
          <p:nvPr/>
        </p:nvGrpSpPr>
        <p:grpSpPr>
          <a:xfrm>
            <a:off x="222738" y="3269098"/>
            <a:ext cx="3352800" cy="2634724"/>
            <a:chOff x="222738" y="3269098"/>
            <a:chExt cx="3352800" cy="26347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DDC90B-F3DB-514A-A96A-8F089E2B83E9}"/>
                </a:ext>
              </a:extLst>
            </p:cNvPr>
            <p:cNvSpPr txBox="1"/>
            <p:nvPr/>
          </p:nvSpPr>
          <p:spPr>
            <a:xfrm>
              <a:off x="222738" y="3657053"/>
              <a:ext cx="33528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Web Browser (Firefox, Chrome, Safari, Edge)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 to render webpages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Javascript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for “client-side scripting” (running code in your browser without contacting the server)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Flash (not supported much – too much security risk)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Java “applets” – less common today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57DA2FA8-0734-F946-918A-32DC4CC5251E}"/>
                </a:ext>
              </a:extLst>
            </p:cNvPr>
            <p:cNvSpPr/>
            <p:nvPr/>
          </p:nvSpPr>
          <p:spPr>
            <a:xfrm rot="19372274">
              <a:off x="875332" y="3269098"/>
              <a:ext cx="585913" cy="319806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701BC3-8FD5-7E48-B108-B763F0CE9243}"/>
              </a:ext>
            </a:extLst>
          </p:cNvPr>
          <p:cNvGrpSpPr/>
          <p:nvPr/>
        </p:nvGrpSpPr>
        <p:grpSpPr>
          <a:xfrm>
            <a:off x="5276938" y="-23703"/>
            <a:ext cx="3486062" cy="1978123"/>
            <a:chOff x="5276938" y="-23703"/>
            <a:chExt cx="3486062" cy="19781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8D8F99-9801-9F45-856C-79C34B39F745}"/>
                </a:ext>
              </a:extLst>
            </p:cNvPr>
            <p:cNvSpPr txBox="1"/>
            <p:nvPr/>
          </p:nvSpPr>
          <p:spPr>
            <a:xfrm>
              <a:off x="5410200" y="-23703"/>
              <a:ext cx="3352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Flask, Django, Tomcat, Node.js, and others 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Accept requests from the client and pass to the application server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Pass application server response back to the client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Support HTTP and HTTPS connections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2720F3F-981B-D34C-887D-96B7410E5094}"/>
                </a:ext>
              </a:extLst>
            </p:cNvPr>
            <p:cNvSpPr/>
            <p:nvPr/>
          </p:nvSpPr>
          <p:spPr>
            <a:xfrm rot="6741474">
              <a:off x="4951284" y="1488400"/>
              <a:ext cx="791674" cy="14036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E3F3DB-2886-2A41-8B34-FB530B54CB61}"/>
              </a:ext>
            </a:extLst>
          </p:cNvPr>
          <p:cNvGrpSpPr/>
          <p:nvPr/>
        </p:nvGrpSpPr>
        <p:grpSpPr>
          <a:xfrm>
            <a:off x="4457700" y="2861898"/>
            <a:ext cx="3352800" cy="3681819"/>
            <a:chOff x="4457700" y="2861898"/>
            <a:chExt cx="3352800" cy="36818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83BED3-B7F1-844F-B372-74AD715375C1}"/>
                </a:ext>
              </a:extLst>
            </p:cNvPr>
            <p:cNvSpPr txBox="1"/>
            <p:nvPr/>
          </p:nvSpPr>
          <p:spPr>
            <a:xfrm>
              <a:off x="4457700" y="4512392"/>
              <a:ext cx="3352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PostgreSQL, Oracle, SQL Server, Amazon RDS (Relational Databases)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MongoDB (Document/JSON databases)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SQLite --- not typically for production environments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Pretty much any database can be used…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3C8E8CA6-FFB1-694E-BF46-AC6175D2152C}"/>
                </a:ext>
              </a:extLst>
            </p:cNvPr>
            <p:cNvSpPr/>
            <p:nvPr/>
          </p:nvSpPr>
          <p:spPr>
            <a:xfrm rot="15461968">
              <a:off x="4744002" y="3565833"/>
              <a:ext cx="1637197" cy="22932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165EBE-50A8-8B48-A368-9D1402433635}"/>
              </a:ext>
            </a:extLst>
          </p:cNvPr>
          <p:cNvGrpSpPr/>
          <p:nvPr/>
        </p:nvGrpSpPr>
        <p:grpSpPr>
          <a:xfrm>
            <a:off x="5562600" y="2216741"/>
            <a:ext cx="3552092" cy="1815882"/>
            <a:chOff x="5562600" y="2216741"/>
            <a:chExt cx="3552092" cy="18158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906462-3930-B54D-BADF-F65D32717B1C}"/>
                </a:ext>
              </a:extLst>
            </p:cNvPr>
            <p:cNvSpPr txBox="1"/>
            <p:nvPr/>
          </p:nvSpPr>
          <p:spPr>
            <a:xfrm>
              <a:off x="6266127" y="2216741"/>
              <a:ext cx="284856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Encapsulates business logic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Needs to support different user flows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Needs to handle all of the rendering and visualization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Ruby-on-rails, Django, Flask, Angular, React, PHP, and many others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29BA70C-DD07-484F-8402-4921C005FB11}"/>
                </a:ext>
              </a:extLst>
            </p:cNvPr>
            <p:cNvSpPr/>
            <p:nvPr/>
          </p:nvSpPr>
          <p:spPr>
            <a:xfrm rot="10800000">
              <a:off x="5562600" y="2328136"/>
              <a:ext cx="791674" cy="14036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33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Multi-valued Attributes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505200" y="3801310"/>
            <a:ext cx="5384807" cy="147732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needs to be split out into a separate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Instructor_Phone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D009D-7D64-F947-8FCF-31275AE0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97" y="1714499"/>
            <a:ext cx="6118412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483646-7F01-8E41-AF7B-F4C62A0F5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16"/>
          <a:stretch/>
        </p:blipFill>
        <p:spPr>
          <a:xfrm>
            <a:off x="-1447800" y="1404571"/>
            <a:ext cx="5408852" cy="37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3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 and Generalization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962401" y="1225425"/>
            <a:ext cx="44958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 few different ways to handle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Common table for common information and separate tables for additional information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Separate tables altogether – good idea if an employee can’t be a student also – querying becomes harder (have to do unions for queries across all “persons”)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770527-36CE-0941-8A1F-DD302043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100"/>
            <a:ext cx="3080197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7F5950-FF97-5242-84D2-759EE463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2730500"/>
            <a:ext cx="2983345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674BF-BEDB-384B-9132-9925421EA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797" y="5124986"/>
            <a:ext cx="4351008" cy="8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1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Issues; </a:t>
            </a:r>
          </a:p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Alternate Notations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4185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7.7, 7.9 (briefly)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Some Common Mistakes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Choosing between different ways to do the same thing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Alternate notations commonly used (including UML)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 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Issues; Alternate Notations</a:t>
            </a:r>
          </a:p>
        </p:txBody>
      </p:sp>
    </p:spTree>
    <p:extLst>
      <p:ext uri="{BB962C8B-B14F-4D97-AF65-F5344CB8AC3E}">
        <p14:creationId xmlns:p14="http://schemas.microsoft.com/office/powerpoint/2010/main" val="1507071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AF143-89F6-D744-8387-839C4C38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19200"/>
            <a:ext cx="6019800" cy="51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56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A956E-AC2C-D44D-A99B-2FA7BEBF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66800"/>
            <a:ext cx="785145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2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Depends on the semantics of the application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telephone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45" y="2819400"/>
            <a:ext cx="7760466" cy="22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41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</a:t>
            </a:r>
            <a:r>
              <a:rPr lang="en-US" sz="2600" dirty="0" err="1">
                <a:latin typeface="Calibri" charset="0"/>
              </a:rPr>
              <a:t>Relationsihp</a:t>
            </a:r>
            <a:r>
              <a:rPr lang="en-US" sz="2600" dirty="0">
                <a:latin typeface="Calibri" charset="0"/>
              </a:rPr>
              <a:t>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takes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444044"/>
            <a:ext cx="7684200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2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N-</a:t>
            </a:r>
            <a:r>
              <a:rPr lang="en-US" sz="2600" dirty="0" err="1">
                <a:latin typeface="Calibri" charset="0"/>
              </a:rPr>
              <a:t>ary</a:t>
            </a:r>
            <a:r>
              <a:rPr lang="en-US" sz="2600" dirty="0">
                <a:latin typeface="Calibri" charset="0"/>
              </a:rPr>
              <a:t> vs binary relationships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Possible to avoid n-</a:t>
            </a:r>
            <a:r>
              <a:rPr lang="en-US" sz="2200" dirty="0" err="1">
                <a:latin typeface="Calibri" charset="0"/>
              </a:rPr>
              <a:t>ary</a:t>
            </a:r>
            <a:r>
              <a:rPr lang="en-US" sz="2200" dirty="0">
                <a:latin typeface="Calibri" charset="0"/>
              </a:rPr>
              <a:t> relationships, but there are some cases where it is advantageous to use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82A23-991D-A241-830D-42AAAD45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9" y="2743200"/>
            <a:ext cx="84065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49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Alternate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77600-0F31-6E41-B0FB-17772EC0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84238"/>
            <a:ext cx="6324600" cy="58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3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Goal: design the logical database schema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Try to avoid redundancy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Can lead to inconsistencies and require manual intervention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Makes it harder to program against the database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Need additional code/processes to update everywhere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Harder to make schema changes and migrate data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Ensure faithfulness to the requirements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Need to make sure it supports the use cases and the application requirements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Capturing all the data properly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Any data properties not captured cannot be stored in the database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Capture the constraints accurately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e.g., don’t want to set `</a:t>
            </a:r>
            <a:r>
              <a:rPr lang="en-US" sz="1600" dirty="0" err="1">
                <a:latin typeface="Calibri" charset="0"/>
              </a:rPr>
              <a:t>s_id</a:t>
            </a:r>
            <a:r>
              <a:rPr lang="en-US" sz="1600" dirty="0">
                <a:latin typeface="Calibri" charset="0"/>
              </a:rPr>
              <a:t>` as the primary key for `advisor(</a:t>
            </a:r>
            <a:r>
              <a:rPr lang="en-US" sz="1600" dirty="0" err="1">
                <a:latin typeface="Calibri" charset="0"/>
              </a:rPr>
              <a:t>s_id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 err="1">
                <a:latin typeface="Calibri" charset="0"/>
              </a:rPr>
              <a:t>i_id</a:t>
            </a:r>
            <a:r>
              <a:rPr lang="en-US" sz="1600" dirty="0">
                <a:latin typeface="Calibri" charset="0"/>
              </a:rPr>
              <a:t>)` if we expect multiple advisors for a student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Need a systematic way to do this for large schemas</a:t>
            </a: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“Database” Design</a:t>
            </a:r>
          </a:p>
        </p:txBody>
      </p:sp>
    </p:spTree>
    <p:extLst>
      <p:ext uri="{BB962C8B-B14F-4D97-AF65-F5344CB8AC3E}">
        <p14:creationId xmlns:p14="http://schemas.microsoft.com/office/powerpoint/2010/main" val="42749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9085B-C3B5-6543-A5F6-1C15A20F5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comprehensive – covers use cases, flow of tasks between components, implementation diagrams, etc., in addition to data representation</a:t>
            </a:r>
          </a:p>
          <a:p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Unified Modeling Language (UML)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0B7D7-880D-2F40-BBBF-B5C91360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143000" y="2590800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342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Nothing about actual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is it stored ? 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 talk about the query languages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do we access the data ?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Semantic vs Syntactic Data Models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Remember: E/R Model is used for conceptual modeling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Many conceptual models have the same properties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They are much more about representing the knowledge than about database storage/querying</a:t>
            </a:r>
          </a:p>
        </p:txBody>
      </p:sp>
    </p:spTree>
    <p:extLst>
      <p:ext uri="{BB962C8B-B14F-4D97-AF65-F5344CB8AC3E}">
        <p14:creationId xmlns:p14="http://schemas.microsoft.com/office/powerpoint/2010/main" val="4125588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Basic design principles</a:t>
            </a:r>
          </a:p>
          <a:p>
            <a:pPr lvl="1" eaLnBrk="1" hangingPunct="1"/>
            <a:r>
              <a:rPr lang="en-US">
                <a:latin typeface="Calibri" charset="0"/>
              </a:rPr>
              <a:t>Faithful</a:t>
            </a:r>
          </a:p>
          <a:p>
            <a:pPr lvl="2" eaLnBrk="1" hangingPunct="1"/>
            <a:r>
              <a:rPr lang="en-US">
                <a:latin typeface="Calibri" charset="0"/>
              </a:rPr>
              <a:t>Must make sense</a:t>
            </a:r>
          </a:p>
          <a:p>
            <a:pPr lvl="1" eaLnBrk="1" hangingPunct="1"/>
            <a:r>
              <a:rPr lang="en-US">
                <a:latin typeface="Calibri" charset="0"/>
              </a:rPr>
              <a:t>Satisfies the application requirements</a:t>
            </a:r>
          </a:p>
          <a:p>
            <a:pPr lvl="1" eaLnBrk="1" hangingPunct="1"/>
            <a:r>
              <a:rPr lang="en-US">
                <a:latin typeface="Calibri" charset="0"/>
              </a:rPr>
              <a:t>Models the requisite domain knowledge</a:t>
            </a:r>
          </a:p>
          <a:p>
            <a:pPr lvl="2" eaLnBrk="1" hangingPunct="1"/>
            <a:r>
              <a:rPr lang="en-US">
                <a:latin typeface="Calibri" charset="0"/>
              </a:rPr>
              <a:t>If not modeled, lost afterwards</a:t>
            </a:r>
          </a:p>
          <a:p>
            <a:pPr lvl="1" eaLnBrk="1" hangingPunct="1"/>
            <a:r>
              <a:rPr lang="en-US">
                <a:latin typeface="Calibri" charset="0"/>
              </a:rPr>
              <a:t>Avoid redundancy</a:t>
            </a:r>
          </a:p>
          <a:p>
            <a:pPr lvl="2" eaLnBrk="1" hangingPunct="1"/>
            <a:r>
              <a:rPr lang="en-US">
                <a:latin typeface="Calibri" charset="0"/>
              </a:rPr>
              <a:t>Potential for inconsistencies</a:t>
            </a:r>
          </a:p>
          <a:p>
            <a:pPr lvl="1" eaLnBrk="1" hangingPunct="1"/>
            <a:r>
              <a:rPr lang="en-US">
                <a:latin typeface="Calibri" charset="0"/>
              </a:rPr>
              <a:t>Go for simplicity</a:t>
            </a:r>
          </a:p>
          <a:p>
            <a:pPr eaLnBrk="1" hangingPunct="1"/>
            <a:r>
              <a:rPr lang="en-US">
                <a:latin typeface="Calibri" charset="0"/>
              </a:rPr>
              <a:t>Typically an iterative process that goes back and forth		</a:t>
            </a:r>
          </a:p>
        </p:txBody>
      </p:sp>
    </p:spTree>
    <p:extLst>
      <p:ext uri="{BB962C8B-B14F-4D97-AF65-F5344CB8AC3E}">
        <p14:creationId xmlns:p14="http://schemas.microsoft.com/office/powerpoint/2010/main" val="531955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Normalization: Basics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4742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we come up with the schema that we used ?</a:t>
            </a:r>
          </a:p>
          <a:p>
            <a:pPr lvl="1"/>
            <a:r>
              <a:rPr lang="en-US" dirty="0"/>
              <a:t>E.g. why not store the student course titles with their names ?</a:t>
            </a:r>
          </a:p>
          <a:p>
            <a:pPr lvl="1"/>
            <a:endParaRPr lang="en-US" dirty="0"/>
          </a:p>
          <a:p>
            <a:r>
              <a:rPr lang="en-US" dirty="0"/>
              <a:t>If from an E-R diagram, then:</a:t>
            </a:r>
          </a:p>
          <a:p>
            <a:pPr lvl="1"/>
            <a:r>
              <a:rPr lang="en-US" dirty="0"/>
              <a:t>Did we make the right decisions with the E-R diagram 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Goals: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Formal definition of what it means to be a “good” schema.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to achieve it.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More abstract and formal than most other topics we will study</a:t>
            </a: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 Design	</a:t>
            </a:r>
          </a:p>
        </p:txBody>
      </p:sp>
    </p:spTree>
    <p:extLst>
      <p:ext uri="{BB962C8B-B14F-4D97-AF65-F5344CB8AC3E}">
        <p14:creationId xmlns:p14="http://schemas.microsoft.com/office/powerpoint/2010/main" val="3441712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8.1, 8.2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What makes a ”good” schema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small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large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Atomic domains and First Normal Form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191257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458200" cy="2590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sz="2100" dirty="0"/>
              <a:t>Student(</a:t>
            </a:r>
            <a:r>
              <a:rPr lang="en-US" sz="2100" i="1" u="sng" dirty="0" err="1"/>
              <a:t>student_id</a:t>
            </a:r>
            <a:r>
              <a:rPr lang="en-US" sz="2100" dirty="0"/>
              <a:t>, name, </a:t>
            </a:r>
            <a:r>
              <a:rPr lang="en-US" sz="2100" dirty="0" err="1"/>
              <a:t>tot_cred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 err="1"/>
              <a:t>Student_Dept</a:t>
            </a:r>
            <a:r>
              <a:rPr lang="en-US" sz="2100" dirty="0"/>
              <a:t>(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</a:t>
            </a:r>
            <a:r>
              <a:rPr lang="en-US" sz="2100" i="1" u="sng" dirty="0" err="1"/>
              <a:t>dept_name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Department(</a:t>
            </a:r>
            <a:r>
              <a:rPr lang="en-US" sz="2100" i="1" u="sng" dirty="0" err="1"/>
              <a:t>dept_name</a:t>
            </a:r>
            <a:r>
              <a:rPr lang="en-US" sz="2100" dirty="0"/>
              <a:t>, building, budget)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Course(</a:t>
            </a:r>
            <a:r>
              <a:rPr lang="en-US" sz="2100" i="1" u="sng" dirty="0" err="1"/>
              <a:t>course_id</a:t>
            </a:r>
            <a:r>
              <a:rPr lang="en-US" sz="2100" i="1" dirty="0"/>
              <a:t>, </a:t>
            </a:r>
            <a:r>
              <a:rPr lang="en-US" sz="2100" dirty="0"/>
              <a:t>title, </a:t>
            </a:r>
            <a:r>
              <a:rPr lang="en-US" sz="2100" dirty="0" err="1"/>
              <a:t>dept_name</a:t>
            </a:r>
            <a:r>
              <a:rPr lang="en-US" sz="2100" dirty="0"/>
              <a:t>, credits)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Takes(</a:t>
            </a:r>
            <a:r>
              <a:rPr lang="en-US" sz="2100" i="1" u="sng" dirty="0" err="1"/>
              <a:t>course_id</a:t>
            </a:r>
            <a:r>
              <a:rPr lang="en-US" sz="2100" i="1" u="sng" dirty="0"/>
              <a:t>, 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semester, year</a:t>
            </a:r>
            <a:r>
              <a:rPr lang="en-US" sz="2100" dirty="0"/>
              <a:t>)</a:t>
            </a:r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University Database Schema</a:t>
            </a:r>
          </a:p>
        </p:txBody>
      </p:sp>
      <p:sp>
        <p:nvSpPr>
          <p:cNvPr id="1232900" name="Rectangle 4"/>
          <p:cNvSpPr>
            <a:spLocks noChangeArrowheads="1"/>
          </p:cNvSpPr>
          <p:nvPr/>
        </p:nvSpPr>
        <p:spPr bwMode="auto">
          <a:xfrm>
            <a:off x="228600" y="4114800"/>
            <a:ext cx="883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Student_Dept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student_id</a:t>
            </a:r>
            <a:r>
              <a:rPr kumimoji="0" lang="en-US" sz="21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name,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tot_cred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building, budget)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</a:t>
            </a:r>
            <a:r>
              <a:rPr lang="en-US" sz="2100" baseline="0" dirty="0">
                <a:solidFill>
                  <a:srgbClr val="DA1F28"/>
                </a:solidFill>
              </a:rPr>
              <a:t>t, </a:t>
            </a:r>
            <a:r>
              <a:rPr lang="en-US" sz="2100" baseline="0" dirty="0" err="1">
                <a:solidFill>
                  <a:srgbClr val="DA1F28"/>
                </a:solidFill>
              </a:rPr>
              <a:t>Student_Dept</a:t>
            </a:r>
            <a:r>
              <a:rPr lang="en-US" sz="2100" baseline="0" dirty="0">
                <a:solidFill>
                  <a:srgbClr val="DA1F28"/>
                </a:solidFill>
              </a:rPr>
              <a:t>,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and Department Merged Together&gt;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Course(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baseline="0" dirty="0">
                <a:solidFill>
                  <a:srgbClr val="000000"/>
                </a:solidFill>
              </a:rPr>
              <a:t>, title, </a:t>
            </a:r>
            <a:r>
              <a:rPr lang="en-US" sz="2100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credits)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Takes(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u="sng" baseline="0" dirty="0">
                <a:solidFill>
                  <a:srgbClr val="000000"/>
                </a:solidFill>
              </a:rPr>
              <a:t>, semester, year</a:t>
            </a:r>
            <a:r>
              <a:rPr lang="en-US" sz="2100" baseline="0" dirty="0">
                <a:solidFill>
                  <a:srgbClr val="000000"/>
                </a:solidFill>
              </a:rPr>
              <a:t>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2100" baseline="0" dirty="0">
              <a:solidFill>
                <a:srgbClr val="000000"/>
              </a:solidFill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901" name="Rectangle 5"/>
          <p:cNvSpPr>
            <a:spLocks noChangeArrowheads="1"/>
          </p:cNvSpPr>
          <p:nvPr/>
        </p:nvSpPr>
        <p:spPr bwMode="auto">
          <a:xfrm>
            <a:off x="0" y="3581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Changed to: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6096000"/>
            <a:ext cx="40496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Is this a good schema ???</a:t>
            </a:r>
          </a:p>
        </p:txBody>
      </p:sp>
    </p:spTree>
    <p:extLst>
      <p:ext uri="{BB962C8B-B14F-4D97-AF65-F5344CB8AC3E}">
        <p14:creationId xmlns:p14="http://schemas.microsoft.com/office/powerpoint/2010/main" val="32368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0" grpId="0"/>
      <p:bldP spid="1232901" grpId="0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20506"/>
              </p:ext>
            </p:extLst>
          </p:nvPr>
        </p:nvGraphicFramePr>
        <p:xfrm>
          <a:off x="381000" y="14478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100" name="Rectangle 60"/>
          <p:cNvSpPr>
            <a:spLocks noChangeArrowheads="1"/>
          </p:cNvSpPr>
          <p:nvPr/>
        </p:nvSpPr>
        <p:spPr bwMode="auto">
          <a:xfrm>
            <a:off x="272075" y="3657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Redundancy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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higher storage, inconsistencies (“anomalies”)</a:t>
            </a: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 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update anomalies, insertion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anamolies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charset="2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Need nulls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Unable to represent some information without using nulls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      How to store </a:t>
            </a:r>
            <a:r>
              <a:rPr lang="en-US" sz="1600" i="1" baseline="0" dirty="0">
                <a:solidFill>
                  <a:prstClr val="black"/>
                </a:solidFill>
                <a:ea typeface="ＭＳ Ｐゴシック" charset="-128"/>
              </a:rPr>
              <a:t>depts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w/o students, or vice versa ?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baseline="0" noProof="0" dirty="0">
                <a:solidFill>
                  <a:prstClr val="black"/>
                </a:solidFill>
                <a:ea typeface="ＭＳ Ｐゴシック" charset="-128"/>
              </a:rPr>
              <a:t>	Can’t have NULLs in primary keys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239101" name="Rectangle 61"/>
          <p:cNvSpPr>
            <a:spLocks noChangeArrowheads="1"/>
          </p:cNvSpPr>
          <p:nvPr/>
        </p:nvSpPr>
        <p:spPr bwMode="auto">
          <a:xfrm>
            <a:off x="0" y="304800"/>
            <a:ext cx="8730275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name, </a:t>
            </a:r>
            <a:r>
              <a:rPr lang="en-US" sz="2100" baseline="0" dirty="0" err="1">
                <a:solidFill>
                  <a:srgbClr val="000000"/>
                </a:solidFill>
              </a:rPr>
              <a:t>tot_cred</a:t>
            </a:r>
            <a:r>
              <a:rPr lang="en-US" sz="2100" baseline="0" dirty="0">
                <a:solidFill>
                  <a:srgbClr val="000000"/>
                </a:solidFill>
              </a:rPr>
              <a:t>, building, budget)</a:t>
            </a:r>
          </a:p>
        </p:txBody>
      </p:sp>
    </p:spTree>
    <p:extLst>
      <p:ext uri="{BB962C8B-B14F-4D97-AF65-F5344CB8AC3E}">
        <p14:creationId xmlns:p14="http://schemas.microsoft.com/office/powerpoint/2010/main" val="14199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74" name="Rectangle 54"/>
          <p:cNvSpPr>
            <a:spLocks noChangeArrowheads="1"/>
          </p:cNvSpPr>
          <p:nvPr/>
        </p:nvSpPr>
        <p:spPr bwMode="auto">
          <a:xfrm>
            <a:off x="304800" y="34290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 Avoid sets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represent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query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aseline="0" dirty="0">
                <a:solidFill>
                  <a:prstClr val="black"/>
                </a:solidFill>
              </a:rPr>
              <a:t>	- In this case, too many issues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D30C5ADF-43D7-6D41-98FA-D7ED7DAF0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48752"/>
              </p:ext>
            </p:extLst>
          </p:nvPr>
        </p:nvGraphicFramePr>
        <p:xfrm>
          <a:off x="381000" y="1447800"/>
          <a:ext cx="8534400" cy="1270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{s1, 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{John, 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{30, 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61">
            <a:extLst>
              <a:ext uri="{FF2B5EF4-FFF2-40B4-BE49-F238E27FC236}">
                <a16:creationId xmlns:a16="http://schemas.microsoft.com/office/drawing/2014/main" id="{21D7A6E9-B8FD-8247-A5BF-8FB95B77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345"/>
            <a:ext cx="9134232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student_ids</a:t>
            </a:r>
            <a:r>
              <a:rPr lang="en-US" sz="2100" baseline="0" dirty="0">
                <a:solidFill>
                  <a:srgbClr val="000000"/>
                </a:solidFill>
              </a:rPr>
              <a:t>,</a:t>
            </a:r>
            <a:r>
              <a:rPr lang="en-US" sz="2100" i="1" u="sng" baseline="0" dirty="0">
                <a:solidFill>
                  <a:srgbClr val="000000"/>
                </a:solidFill>
              </a:rPr>
              <a:t>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</a:t>
            </a:r>
            <a:r>
              <a:rPr lang="en-US" sz="2100" baseline="0" dirty="0">
                <a:solidFill>
                  <a:schemeClr val="accent2"/>
                </a:solidFill>
              </a:rPr>
              <a:t>names, </a:t>
            </a:r>
            <a:r>
              <a:rPr lang="en-US" sz="2100" baseline="0" dirty="0" err="1">
                <a:solidFill>
                  <a:schemeClr val="accent2"/>
                </a:solidFill>
              </a:rPr>
              <a:t>tot_creds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>
                <a:solidFill>
                  <a:srgbClr val="000000"/>
                </a:solidFill>
              </a:rPr>
              <a:t>building, budget)</a:t>
            </a:r>
          </a:p>
        </p:txBody>
      </p:sp>
    </p:spTree>
    <p:extLst>
      <p:ext uri="{BB962C8B-B14F-4D97-AF65-F5344CB8AC3E}">
        <p14:creationId xmlns:p14="http://schemas.microsoft.com/office/powerpoint/2010/main" val="6997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012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17964"/>
              </p:ext>
            </p:extLst>
          </p:nvPr>
        </p:nvGraphicFramePr>
        <p:xfrm>
          <a:off x="6248400" y="1858531"/>
          <a:ext cx="2590800" cy="1361440"/>
        </p:xfrm>
        <a:graphic>
          <a:graphicData uri="http://schemas.openxmlformats.org/drawingml/2006/table">
            <a:tbl>
              <a:tblPr/>
              <a:tblGrid>
                <a:gridCol w="129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526">
                  <a:extLst>
                    <a:ext uri="{9D8B030D-6E8A-4147-A177-3AD203B41FA5}">
                      <a16:colId xmlns:a16="http://schemas.microsoft.com/office/drawing/2014/main" val="3187566579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credits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08" name="Rectangle 44"/>
          <p:cNvSpPr>
            <a:spLocks noChangeArrowheads="1"/>
          </p:cNvSpPr>
          <p:nvPr/>
        </p:nvSpPr>
        <p:spPr bwMode="auto">
          <a:xfrm>
            <a:off x="298784" y="3542436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process is also called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“decomposition”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 Requires more joins (w/o any obvious benefits)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 Hard to check for some dependencies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What if the “credits” depend on the “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(e.g., all CS 		 	 	courses must be 3 credits)?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No easy way to ensure that constraint (w/o a join)</a:t>
            </a:r>
          </a:p>
        </p:txBody>
      </p:sp>
      <p:sp>
        <p:nvSpPr>
          <p:cNvPr id="1240109" name="Rectangle 45"/>
          <p:cNvSpPr>
            <a:spLocks noChangeArrowheads="1"/>
          </p:cNvSpPr>
          <p:nvPr/>
        </p:nvSpPr>
        <p:spPr bwMode="auto">
          <a:xfrm>
            <a:off x="76200" y="754121"/>
            <a:ext cx="8686800" cy="78194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Split </a:t>
            </a:r>
            <a:r>
              <a:rPr lang="en-US" baseline="0" dirty="0">
                <a:solidFill>
                  <a:schemeClr val="accent2"/>
                </a:solidFill>
              </a:rPr>
              <a:t>Course(</a:t>
            </a:r>
            <a:r>
              <a:rPr lang="en-US" baseline="0" dirty="0" err="1">
                <a:solidFill>
                  <a:schemeClr val="accent2"/>
                </a:solidFill>
              </a:rPr>
              <a:t>course_id</a:t>
            </a:r>
            <a:r>
              <a:rPr lang="en-US" baseline="0" dirty="0">
                <a:solidFill>
                  <a:schemeClr val="accent2"/>
                </a:solidFill>
              </a:rPr>
              <a:t>, title, </a:t>
            </a:r>
            <a:r>
              <a:rPr lang="en-US" baseline="0" dirty="0" err="1">
                <a:solidFill>
                  <a:schemeClr val="accent2"/>
                </a:solidFill>
              </a:rPr>
              <a:t>dept_name</a:t>
            </a:r>
            <a:r>
              <a:rPr lang="en-US" baseline="0" dirty="0">
                <a:solidFill>
                  <a:schemeClr val="accent2"/>
                </a:solidFill>
              </a:rPr>
              <a:t>, credits)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rgbClr val="000000"/>
                </a:solidFill>
              </a:rPr>
              <a:t>Course1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</a:t>
            </a:r>
            <a:r>
              <a:rPr lang="en-US" u="sng" baseline="0" dirty="0">
                <a:solidFill>
                  <a:srgbClr val="000000"/>
                </a:solidFill>
              </a:rPr>
              <a:t>course</a:t>
            </a: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title,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             Course2(</a:t>
            </a:r>
            <a:r>
              <a:rPr kumimoji="0" lang="en-US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credits)???</a:t>
            </a:r>
          </a:p>
        </p:txBody>
      </p:sp>
      <p:graphicFrame>
        <p:nvGraphicFramePr>
          <p:cNvPr id="124012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94959"/>
              </p:ext>
            </p:extLst>
          </p:nvPr>
        </p:nvGraphicFramePr>
        <p:xfrm>
          <a:off x="228600" y="1858531"/>
          <a:ext cx="5333999" cy="1361440"/>
        </p:xfrm>
        <a:graphic>
          <a:graphicData uri="http://schemas.openxmlformats.org/drawingml/2006/table">
            <a:tbl>
              <a:tblPr/>
              <a:tblGrid>
                <a:gridCol w="1194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44222213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“Intro to..”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“Discrete Structures“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“Database Design”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49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</p:spTree>
    <p:extLst>
      <p:ext uri="{BB962C8B-B14F-4D97-AF65-F5344CB8AC3E}">
        <p14:creationId xmlns:p14="http://schemas.microsoft.com/office/powerpoint/2010/main" val="35359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108" grpId="0"/>
      <p:bldP spid="1240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accent3"/>
                </a:solidFill>
                <a:latin typeface="Calibri" charset="0"/>
              </a:rPr>
              <a:t>Approach 1: </a:t>
            </a:r>
            <a:r>
              <a:rPr lang="en-US" sz="2400" dirty="0">
                <a:latin typeface="Calibri" charset="0"/>
              </a:rPr>
              <a:t>Using a logical data model like the 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Entity-Relationship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Easier for humans to work with and visualize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Abstracts away the details, and allows focusing on the important issues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Richer than relational model, but allows easy conversion to relational for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Harder to keep up to date – requires a lot of discipline</a:t>
            </a: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accent3"/>
                </a:solidFill>
                <a:latin typeface="Calibri" charset="0"/>
              </a:rPr>
              <a:t>Approach 2: </a:t>
            </a:r>
            <a:r>
              <a:rPr lang="en-US" sz="2400" dirty="0">
                <a:latin typeface="Calibri" charset="0"/>
              </a:rPr>
              <a:t>Normalization Theory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Helps formalize the key design pitfalls and how to avoid them</a:t>
            </a:r>
            <a:endParaRPr lang="en-US" sz="2400" dirty="0">
              <a:latin typeface="Calibri" charset="0"/>
            </a:endParaRP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The two approaches are complementary and important to know both of them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“Database” Design</a:t>
            </a:r>
          </a:p>
        </p:txBody>
      </p:sp>
    </p:spTree>
    <p:extLst>
      <p:ext uri="{BB962C8B-B14F-4D97-AF65-F5344CB8AC3E}">
        <p14:creationId xmlns:p14="http://schemas.microsoft.com/office/powerpoint/2010/main" val="38849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107" name="Rectangle 19"/>
          <p:cNvSpPr>
            <a:spLocks noChangeArrowheads="1"/>
          </p:cNvSpPr>
          <p:nvPr/>
        </p:nvSpPr>
        <p:spPr bwMode="auto">
          <a:xfrm>
            <a:off x="342900" y="4205782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6. “joining” them back (on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results in more tuples than what we started with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(c1, s1, Spring 2020) &amp; (c1, s2, Fall 2020)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This is a 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lossy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decomposition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We lost some constraints/information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The previous example was a “lossless” decomposition.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1108" name="Rectangle 20"/>
          <p:cNvSpPr>
            <a:spLocks noChangeArrowheads="1"/>
          </p:cNvSpPr>
          <p:nvPr/>
        </p:nvSpPr>
        <p:spPr bwMode="auto">
          <a:xfrm>
            <a:off x="457200" y="542751"/>
            <a:ext cx="7622664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Decompose </a:t>
            </a:r>
            <a:r>
              <a:rPr lang="en-US" sz="2100" baseline="0" dirty="0">
                <a:solidFill>
                  <a:schemeClr val="accent2"/>
                </a:solidFill>
              </a:rPr>
              <a:t>Takes(</a:t>
            </a:r>
            <a:r>
              <a:rPr lang="en-US" sz="2100" baseline="0" dirty="0" err="1">
                <a:solidFill>
                  <a:schemeClr val="accent2"/>
                </a:solidFill>
              </a:rPr>
              <a:t>course_id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</a:t>
            </a:r>
            <a:r>
              <a:rPr lang="en-US" sz="2100" baseline="0" dirty="0">
                <a:solidFill>
                  <a:schemeClr val="accent2"/>
                </a:solidFill>
              </a:rPr>
              <a:t>, semester, year)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</p:txBody>
      </p:sp>
      <p:graphicFrame>
        <p:nvGraphicFramePr>
          <p:cNvPr id="12411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32734"/>
              </p:ext>
            </p:extLst>
          </p:nvPr>
        </p:nvGraphicFramePr>
        <p:xfrm>
          <a:off x="153406" y="2253033"/>
          <a:ext cx="3961394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  <p:graphicFrame>
        <p:nvGraphicFramePr>
          <p:cNvPr id="8" name="Group 41">
            <a:extLst>
              <a:ext uri="{FF2B5EF4-FFF2-40B4-BE49-F238E27FC236}">
                <a16:creationId xmlns:a16="http://schemas.microsoft.com/office/drawing/2014/main" id="{CFE9E9BC-0899-6045-96CE-FA47B98B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8561"/>
              </p:ext>
            </p:extLst>
          </p:nvPr>
        </p:nvGraphicFramePr>
        <p:xfrm>
          <a:off x="4876800" y="1290922"/>
          <a:ext cx="2857118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41">
            <a:extLst>
              <a:ext uri="{FF2B5EF4-FFF2-40B4-BE49-F238E27FC236}">
                <a16:creationId xmlns:a16="http://schemas.microsoft.com/office/drawing/2014/main" id="{6C4C0C9B-68C3-7047-8F26-608CE547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10756"/>
              </p:ext>
            </p:extLst>
          </p:nvPr>
        </p:nvGraphicFramePr>
        <p:xfrm>
          <a:off x="5163244" y="2971800"/>
          <a:ext cx="2210042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4531505A-DD2B-5E4D-AE55-D0EBA30F435E}"/>
              </a:ext>
            </a:extLst>
          </p:cNvPr>
          <p:cNvSpPr/>
          <p:nvPr/>
        </p:nvSpPr>
        <p:spPr>
          <a:xfrm>
            <a:off x="4267200" y="2652218"/>
            <a:ext cx="533400" cy="6243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3F69D-42E7-6C48-B9A0-27B92020B8B3}"/>
              </a:ext>
            </a:extLst>
          </p:cNvPr>
          <p:cNvSpPr/>
          <p:nvPr/>
        </p:nvSpPr>
        <p:spPr>
          <a:xfrm>
            <a:off x="5131287" y="2687410"/>
            <a:ext cx="2273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Takes2(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student_id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 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0ADF4-799D-154B-8F8F-BD4DACA6B97D}"/>
              </a:ext>
            </a:extLst>
          </p:cNvPr>
          <p:cNvSpPr/>
          <p:nvPr/>
        </p:nvSpPr>
        <p:spPr>
          <a:xfrm>
            <a:off x="5002470" y="941980"/>
            <a:ext cx="2531590" cy="348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Takes1(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semester, year)</a:t>
            </a:r>
          </a:p>
        </p:txBody>
      </p:sp>
    </p:spTree>
    <p:extLst>
      <p:ext uri="{BB962C8B-B14F-4D97-AF65-F5344CB8AC3E}">
        <p14:creationId xmlns:p14="http://schemas.microsoft.com/office/powerpoint/2010/main" val="28540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spcAft>
                <a:spcPts val="0"/>
              </a:spcAft>
            </a:pPr>
            <a:r>
              <a:rPr lang="en-US" dirty="0"/>
              <a:t>No sets</a:t>
            </a:r>
          </a:p>
          <a:p>
            <a:pPr>
              <a:spcAft>
                <a:spcPts val="0"/>
              </a:spcAft>
            </a:pPr>
            <a:r>
              <a:rPr lang="en-US" dirty="0"/>
              <a:t>Correct and faithful to the original design</a:t>
            </a:r>
          </a:p>
          <a:p>
            <a:pPr lvl="1">
              <a:spcAft>
                <a:spcPts val="0"/>
              </a:spcAft>
            </a:pPr>
            <a:r>
              <a:rPr lang="en-US" dirty="0"/>
              <a:t>Must avoid lossy decompositions </a:t>
            </a:r>
          </a:p>
          <a:p>
            <a:pPr>
              <a:spcAft>
                <a:spcPts val="0"/>
              </a:spcAft>
            </a:pPr>
            <a:r>
              <a:rPr lang="en-US" dirty="0"/>
              <a:t>As little redundancy as possible</a:t>
            </a:r>
          </a:p>
          <a:p>
            <a:pPr lvl="1">
              <a:spcAft>
                <a:spcPts val="0"/>
              </a:spcAft>
            </a:pPr>
            <a:r>
              <a:rPr lang="en-US" dirty="0"/>
              <a:t>To avoid potential anomalies</a:t>
            </a:r>
          </a:p>
          <a:p>
            <a:pPr>
              <a:spcAft>
                <a:spcPts val="0"/>
              </a:spcAft>
            </a:pPr>
            <a:r>
              <a:rPr lang="en-US" dirty="0"/>
              <a:t>No “inability to represent information”</a:t>
            </a:r>
          </a:p>
          <a:p>
            <a:pPr lvl="1">
              <a:spcAft>
                <a:spcPts val="0"/>
              </a:spcAft>
            </a:pPr>
            <a:r>
              <a:rPr lang="en-US" dirty="0"/>
              <a:t>Nulls shouldn’t be required to store information</a:t>
            </a:r>
          </a:p>
          <a:p>
            <a:pPr>
              <a:spcAft>
                <a:spcPts val="0"/>
              </a:spcAft>
            </a:pPr>
            <a:r>
              <a:rPr lang="en-US" dirty="0"/>
              <a:t>Dependency preservation</a:t>
            </a:r>
          </a:p>
          <a:p>
            <a:pPr lvl="1">
              <a:spcAft>
                <a:spcPts val="0"/>
              </a:spcAft>
            </a:pPr>
            <a:r>
              <a:rPr lang="en-US" dirty="0"/>
              <a:t>Should be possible to check for constraints</a:t>
            </a:r>
          </a:p>
        </p:txBody>
      </p:sp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Desiderata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334000"/>
            <a:ext cx="7162800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Not always possible.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We sometimes relax these for: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simpler schemas,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fewer joins during queries.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001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e.g., Functional dependencies (FDs)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	       </a:t>
            </a:r>
            <a:r>
              <a:rPr lang="en-US" sz="2200" dirty="0">
                <a:solidFill>
                  <a:srgbClr val="0000FF"/>
                </a:solidFill>
              </a:rPr>
              <a:t>SSN </a:t>
            </a:r>
            <a:r>
              <a:rPr lang="en-US" sz="22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 name         </a:t>
            </a:r>
            <a:r>
              <a:rPr lang="en-US" sz="2200" dirty="0">
                <a:sym typeface="Wingdings" charset="2"/>
              </a:rPr>
              <a:t>(means: 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SSN “implies” length</a:t>
            </a:r>
            <a:r>
              <a:rPr lang="en-US" sz="2200" dirty="0">
                <a:sym typeface="Wingdings" charset="2"/>
              </a:rPr>
              <a:t>)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If two </a:t>
            </a:r>
            <a:r>
              <a:rPr lang="en-US" sz="2000" dirty="0" err="1"/>
              <a:t>tuples</a:t>
            </a:r>
            <a:r>
              <a:rPr lang="en-US" sz="2000" dirty="0"/>
              <a:t> have the same “SSN”, they must have the same “name”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        		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 length  </a:t>
            </a:r>
            <a:r>
              <a:rPr lang="en-US" sz="2000" dirty="0">
                <a:sym typeface="Wingdings" charset="2"/>
              </a:rPr>
              <a:t>????  Not true</a:t>
            </a:r>
            <a:r>
              <a:rPr lang="en-US" sz="2200" dirty="0">
                <a:sym typeface="Wingdings" charset="2"/>
              </a:rPr>
              <a:t>. 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But,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movieYear</a:t>
            </a:r>
            <a:r>
              <a:rPr lang="en-US" sz="2000" dirty="0">
                <a:solidFill>
                  <a:srgbClr val="0000FF"/>
                </a:solidFill>
              </a:rPr>
              <a:t>) </a:t>
            </a:r>
            <a:r>
              <a:rPr lang="en-US" sz="20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 length </a:t>
            </a:r>
            <a:r>
              <a:rPr lang="en-US" sz="2000" dirty="0">
                <a:sym typeface="Wingdings" charset="2"/>
              </a:rPr>
              <a:t>--- True.</a:t>
            </a:r>
            <a:endParaRPr lang="en-US" sz="20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2. 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A normal form specifies constraints on the schemas and </a:t>
            </a:r>
            <a:r>
              <a:rPr lang="en-US" sz="2200" dirty="0" err="1"/>
              <a:t>FDs</a:t>
            </a:r>
            <a:endParaRPr lang="en-US" sz="22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3. If not in a “normal form”, we modify the schema </a:t>
            </a: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</p:spTree>
    <p:extLst>
      <p:ext uri="{BB962C8B-B14F-4D97-AF65-F5344CB8AC3E}">
        <p14:creationId xmlns:p14="http://schemas.microsoft.com/office/powerpoint/2010/main" val="21462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 domain is called “atomic” if the elements can be considered indivisible</a:t>
            </a:r>
          </a:p>
          <a:p>
            <a:pPr lvl="1"/>
            <a:r>
              <a:rPr lang="en-US" dirty="0">
                <a:latin typeface="Calibri" charset="0"/>
              </a:rPr>
              <a:t>i.e., not composite or sets</a:t>
            </a:r>
          </a:p>
          <a:p>
            <a:pPr lvl="1"/>
            <a:r>
              <a:rPr lang="en-US" dirty="0">
                <a:latin typeface="Calibri" charset="0"/>
              </a:rPr>
              <a:t>Somewhat subjective and depends on how it is being used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What about CMSC424? </a:t>
            </a:r>
          </a:p>
          <a:p>
            <a:pPr lvl="1"/>
            <a:r>
              <a:rPr lang="en-US" dirty="0">
                <a:latin typeface="Calibri" charset="0"/>
              </a:rPr>
              <a:t>A natural split into “CMSC” and “424”.</a:t>
            </a:r>
          </a:p>
          <a:p>
            <a:pPr lvl="1"/>
            <a:r>
              <a:rPr lang="en-US" dirty="0">
                <a:latin typeface="Calibri" charset="0"/>
              </a:rPr>
              <a:t>Technically not atomic since programs/analysis often split it</a:t>
            </a:r>
          </a:p>
          <a:p>
            <a:pPr lvl="1"/>
            <a:r>
              <a:rPr lang="en-US" dirty="0">
                <a:latin typeface="Calibri" charset="0"/>
              </a:rPr>
              <a:t>Often treated as atomic, but better to keep as separate columns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</a:rPr>
              <a:t>As long as all attributes are atomic </a:t>
            </a:r>
            <a:r>
              <a:rPr lang="en-US" dirty="0">
                <a:latin typeface="Calibri" charset="0"/>
                <a:sym typeface="Wingdings" pitchFamily="2" charset="2"/>
              </a:rPr>
              <a:t> 1</a:t>
            </a:r>
            <a:r>
              <a:rPr lang="en-US" baseline="30000" dirty="0">
                <a:latin typeface="Calibri" charset="0"/>
                <a:sym typeface="Wingdings" pitchFamily="2" charset="2"/>
              </a:rPr>
              <a:t>st</a:t>
            </a:r>
            <a:r>
              <a:rPr lang="en-US" dirty="0">
                <a:latin typeface="Calibri" charset="0"/>
                <a:sym typeface="Wingdings" pitchFamily="2" charset="2"/>
              </a:rPr>
              <a:t> Normal Form</a:t>
            </a: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Atomic Domains and 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27911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629953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8.3.1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 of a FD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Examples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Holding on an instance vs on all “legal” instances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FDs and Redundancies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186541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On a relational schema: R(A, B, C, …)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</a:rPr>
              <a:t>	A </a:t>
            </a:r>
            <a:r>
              <a:rPr lang="en-US" dirty="0">
                <a:latin typeface="Calibri" charset="0"/>
                <a:sym typeface="Wingdings" pitchFamily="2" charset="2"/>
              </a:rPr>
              <a:t> B      (A “implies” B)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means that if two tuples have the same value for A, they      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have the same value for B</a:t>
            </a:r>
          </a:p>
          <a:p>
            <a:pPr marL="109537" indent="0">
              <a:buNone/>
            </a:pPr>
            <a:endParaRPr lang="en-US" dirty="0">
              <a:latin typeface="Calibri" charset="0"/>
              <a:sym typeface="Wingdings" pitchFamily="2" charset="2"/>
            </a:endParaRPr>
          </a:p>
          <a:p>
            <a:r>
              <a:rPr lang="en-US" i="1" dirty="0">
                <a:latin typeface="Calibri" charset="0"/>
                <a:sym typeface="Wingdings" pitchFamily="2" charset="2"/>
              </a:rPr>
              <a:t>A way to reason about duplication in a relational schema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856323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1</a:t>
            </a: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74A73401-022A-D34A-8B4F-2AD257CE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84899"/>
              </p:ext>
            </p:extLst>
          </p:nvPr>
        </p:nvGraphicFramePr>
        <p:xfrm>
          <a:off x="228600" y="1397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7A0309-CE30-174B-8E22-968AD16D9C4A}"/>
              </a:ext>
            </a:extLst>
          </p:cNvPr>
          <p:cNvSpPr txBox="1"/>
          <p:nvPr/>
        </p:nvSpPr>
        <p:spPr>
          <a:xfrm>
            <a:off x="762000" y="3810000"/>
            <a:ext cx="33217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 err="1"/>
              <a:t>student_id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 name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student_id</a:t>
            </a:r>
            <a:r>
              <a:rPr lang="en-US" baseline="0" dirty="0">
                <a:sym typeface="Wingdings" pitchFamily="2" charset="2"/>
              </a:rPr>
              <a:t>  name, </a:t>
            </a:r>
            <a:r>
              <a:rPr lang="en-US" baseline="0" dirty="0" err="1">
                <a:sym typeface="Wingdings" pitchFamily="2" charset="2"/>
              </a:rPr>
              <a:t>tot_cred</a:t>
            </a:r>
            <a:endParaRPr lang="en-US" baseline="0" dirty="0">
              <a:sym typeface="Wingdings" pitchFamily="2" charset="2"/>
            </a:endParaRP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building, budget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488098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82127"/>
              </p:ext>
            </p:extLst>
          </p:nvPr>
        </p:nvGraphicFramePr>
        <p:xfrm>
          <a:off x="392629" y="1066800"/>
          <a:ext cx="8130141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State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  <a:r>
                        <a:rPr lang="en-US" sz="1200" baseline="0" dirty="0"/>
                        <a:t> Population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Elected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Born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Affiliation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36FBEE-2F34-624D-AEB9-8BB63B0EE410}"/>
              </a:ext>
            </a:extLst>
          </p:cNvPr>
          <p:cNvSpPr txBox="1"/>
          <p:nvPr/>
        </p:nvSpPr>
        <p:spPr>
          <a:xfrm>
            <a:off x="1447800" y="4835213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/>
              <a:t>State Name </a:t>
            </a:r>
            <a:r>
              <a:rPr lang="en-US" baseline="0" dirty="0">
                <a:sym typeface="Wingdings" pitchFamily="2" charset="2"/>
              </a:rPr>
              <a:t> State Code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State Code  State Name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Senator Name  Senator Born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77934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3" y="1066800"/>
          <a:ext cx="89831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Section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r>
                        <a:rPr lang="en-US" sz="1200" baseline="0" dirty="0"/>
                        <a:t> Slot 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793" y="2743200"/>
            <a:ext cx="8981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Functional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course_id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title, dept_name,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building, room_number  capacity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course_id, section_id, semester, year  building, room_number, time_slot_id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Initial application schema nicely designed and normalized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But as business requirements changes,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Schemas need to be modified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Data needs to be ”migrated” from old schema to new schema</a:t>
            </a:r>
            <a:endParaRPr lang="en-US" sz="16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Ideally the new schema is also normalized and properly designed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However…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More changes to schema </a:t>
            </a:r>
            <a:r>
              <a:rPr lang="en-US" sz="2000" dirty="0">
                <a:latin typeface="Calibri" charset="0"/>
                <a:sym typeface="Wingdings" pitchFamily="2" charset="2"/>
              </a:rPr>
              <a:t> More changes to applications running on top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Incremental schema changes often preferred by developers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Result: After a few iterations, the schema is not properly normalized any more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  <a:sym typeface="Wingdings" pitchFamily="2" charset="2"/>
              </a:rPr>
              <a:t>No good solutions to date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Using “views” can help, but also requires discipline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Things we discuss here provide the foundations needed…</a:t>
            </a:r>
            <a:endParaRPr lang="en-US" sz="20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Schema ”Evolution”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13702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Let </a:t>
            </a:r>
            <a:r>
              <a:rPr lang="en-US" sz="2000" i="1" dirty="0"/>
              <a:t>R</a:t>
            </a:r>
            <a:r>
              <a:rPr lang="en-US" sz="2000" dirty="0"/>
              <a:t> be a relation schema and 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  and 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The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functional dependency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 err="1">
                <a:sym typeface="Symbol" charset="2"/>
              </a:rPr>
              <a:t></a:t>
            </a:r>
            <a:br>
              <a:rPr lang="en-US" sz="2000" i="1" dirty="0">
                <a:sym typeface="Symbol" charset="2"/>
              </a:rPr>
            </a:br>
            <a:r>
              <a:rPr lang="en-US" sz="2000" dirty="0">
                <a:solidFill>
                  <a:srgbClr val="FF0000"/>
                </a:solidFill>
                <a:sym typeface="Symbol" charset="2"/>
              </a:rPr>
              <a:t>holds on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iff</a:t>
            </a:r>
            <a:r>
              <a:rPr lang="en-US" sz="2000" dirty="0">
                <a:sym typeface="Symbol" charset="2"/>
              </a:rPr>
              <a:t> for any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legal</a:t>
            </a:r>
            <a:r>
              <a:rPr lang="en-US" sz="2000" dirty="0">
                <a:sym typeface="Symbol" charset="2"/>
              </a:rPr>
              <a:t> relations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 err="1">
                <a:sym typeface="Symbol" charset="2"/>
              </a:rPr>
              <a:t>(R</a:t>
            </a:r>
            <a:r>
              <a:rPr lang="en-US" sz="2000" dirty="0">
                <a:sym typeface="Symbol" charset="2"/>
              </a:rPr>
              <a:t>), whenever two </a:t>
            </a:r>
            <a:r>
              <a:rPr lang="en-US" sz="2000" dirty="0" err="1">
                <a:sym typeface="Symbol" charset="2"/>
              </a:rPr>
              <a:t>tuples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 of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have same values for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, they have same values for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. 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		 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[]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]   </a:t>
            </a:r>
            <a:r>
              <a:rPr lang="en-US" sz="2000" dirty="0" err="1">
                <a:sym typeface="Symbol" charset="2"/>
              </a:rPr>
              <a:t></a:t>
            </a:r>
            <a:r>
              <a:rPr lang="en-US" sz="2000" dirty="0">
                <a:sym typeface="Symbol" charset="2"/>
              </a:rPr>
              <a:t>  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>
                <a:sym typeface="Symbol" charset="2"/>
              </a:rPr>
              <a:t> </a:t>
            </a:r>
            <a:r>
              <a:rPr lang="en-US" sz="2000" dirty="0">
                <a:sym typeface="Symbol" charset="2"/>
              </a:rPr>
              <a:t>] 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]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Example: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On this </a:t>
            </a:r>
            <a:r>
              <a:rPr lang="en-US" sz="2000" dirty="0">
                <a:solidFill>
                  <a:srgbClr val="FF0000"/>
                </a:solidFill>
              </a:rPr>
              <a:t>instance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/>
              <a:t>B</a:t>
            </a:r>
            <a:r>
              <a:rPr lang="en-US" sz="2000" dirty="0"/>
              <a:t> does </a:t>
            </a:r>
            <a:r>
              <a:rPr lang="en-US" sz="2000" b="1" dirty="0"/>
              <a:t>NOT</a:t>
            </a:r>
            <a:r>
              <a:rPr lang="en-US" sz="2000" dirty="0"/>
              <a:t> hold, but 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does hold.</a:t>
            </a:r>
            <a:endParaRPr lang="en-US" sz="2000" i="1" dirty="0">
              <a:sym typeface="Symbol" charset="2"/>
            </a:endParaRPr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0308" name="Text Box 4"/>
          <p:cNvSpPr txBox="1">
            <a:spLocks noChangeArrowheads="1"/>
          </p:cNvSpPr>
          <p:nvPr/>
        </p:nvSpPr>
        <p:spPr bwMode="auto">
          <a:xfrm>
            <a:off x="3505200" y="4572000"/>
            <a:ext cx="7778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4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1     5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3	7</a:t>
            </a:r>
          </a:p>
        </p:txBody>
      </p:sp>
      <p:sp>
        <p:nvSpPr>
          <p:cNvPr id="1250309" name="Text Box 5"/>
          <p:cNvSpPr txBox="1">
            <a:spLocks noChangeArrowheads="1"/>
          </p:cNvSpPr>
          <p:nvPr/>
        </p:nvSpPr>
        <p:spPr bwMode="auto">
          <a:xfrm>
            <a:off x="3488382" y="4114800"/>
            <a:ext cx="830163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    B</a:t>
            </a:r>
          </a:p>
        </p:txBody>
      </p:sp>
    </p:spTree>
    <p:extLst>
      <p:ext uri="{BB962C8B-B14F-4D97-AF65-F5344CB8AC3E}">
        <p14:creationId xmlns:p14="http://schemas.microsoft.com/office/powerpoint/2010/main" val="2174359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Difference between holding on an </a:t>
            </a:r>
            <a:r>
              <a:rPr lang="en-US" sz="2000" i="1" u="sng" dirty="0"/>
              <a:t>instance </a:t>
            </a:r>
            <a:r>
              <a:rPr lang="en-US" sz="2000" u="sng" dirty="0"/>
              <a:t>and holding on </a:t>
            </a:r>
            <a:r>
              <a:rPr lang="en-US" sz="2000" i="1" u="sng" dirty="0"/>
              <a:t>all legal relation</a:t>
            </a:r>
          </a:p>
          <a:p>
            <a:pPr marL="0" indent="0">
              <a:buNone/>
            </a:pPr>
            <a:endParaRPr lang="en-US" sz="2000" i="1" u="sng" dirty="0"/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Name </a:t>
            </a:r>
            <a:r>
              <a:rPr lang="en-US" sz="2000" i="1" dirty="0">
                <a:solidFill>
                  <a:srgbClr val="FF0000"/>
                </a:solidFill>
                <a:sym typeface="Wingdings" charset="2"/>
              </a:rPr>
              <a:t> </a:t>
            </a:r>
            <a:r>
              <a:rPr lang="en-US" sz="2000" i="1" dirty="0" err="1">
                <a:solidFill>
                  <a:srgbClr val="FF0000"/>
                </a:solidFill>
                <a:sym typeface="Wingdings" charset="2"/>
              </a:rPr>
              <a:t>Tot_Cred</a:t>
            </a:r>
            <a:r>
              <a:rPr lang="en-US" sz="2000" i="1" dirty="0">
                <a:sym typeface="Wingdings" charset="2"/>
              </a:rPr>
              <a:t>           holds on this instance</a:t>
            </a:r>
          </a:p>
          <a:p>
            <a:pPr marL="0" indent="0">
              <a:buNone/>
            </a:pPr>
            <a:endParaRPr lang="en-US" sz="2000" i="1" dirty="0">
              <a:sym typeface="Wingdings" charset="2"/>
            </a:endParaRPr>
          </a:p>
          <a:p>
            <a:pPr marL="0" indent="0">
              <a:buNone/>
            </a:pPr>
            <a:r>
              <a:rPr lang="en-US" sz="2000" i="1" dirty="0">
                <a:sym typeface="Wingdings" charset="2"/>
              </a:rPr>
              <a:t>Is this a true functional dependency ? </a:t>
            </a:r>
            <a:r>
              <a:rPr lang="en-US" sz="2000" b="1" i="1" dirty="0">
                <a:solidFill>
                  <a:srgbClr val="FF0000"/>
                </a:solidFill>
                <a:sym typeface="Wingdings" charset="2"/>
              </a:rPr>
              <a:t>No</a:t>
            </a:r>
            <a:r>
              <a:rPr lang="en-US" sz="2000" i="1" dirty="0">
                <a:sym typeface="Wingdings" charset="2"/>
              </a:rPr>
              <a:t>.</a:t>
            </a:r>
          </a:p>
          <a:p>
            <a:pPr marL="0" indent="0">
              <a:buNone/>
            </a:pPr>
            <a:r>
              <a:rPr lang="en-US" sz="2000" i="1" dirty="0"/>
              <a:t>	Two students with the same name can have the different credits.</a:t>
            </a:r>
          </a:p>
          <a:p>
            <a:pPr marL="0" indent="0">
              <a:buNone/>
            </a:pPr>
            <a:r>
              <a:rPr lang="en-US" sz="2000" dirty="0"/>
              <a:t>Can’t draw conclusions based on a </a:t>
            </a:r>
            <a:r>
              <a:rPr lang="en-US" sz="2000" i="1" dirty="0"/>
              <a:t>single instance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dirty="0"/>
              <a:t>Need to use domain knowledge to decide which </a:t>
            </a:r>
            <a:r>
              <a:rPr lang="en-US" sz="2000" dirty="0" err="1"/>
              <a:t>FDs</a:t>
            </a:r>
            <a:r>
              <a:rPr lang="en-US" sz="2000" dirty="0"/>
              <a:t> hold</a:t>
            </a:r>
            <a:endParaRPr lang="en-US" sz="2000" i="1" dirty="0"/>
          </a:p>
        </p:txBody>
      </p:sp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93467336-8B54-5B41-BFFA-8B345172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51823"/>
              </p:ext>
            </p:extLst>
          </p:nvPr>
        </p:nvGraphicFramePr>
        <p:xfrm>
          <a:off x="370114" y="1778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9320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table: R(</a:t>
            </a:r>
            <a:r>
              <a:rPr lang="en-US" u="sng" dirty="0"/>
              <a:t>A</a:t>
            </a:r>
            <a:r>
              <a:rPr lang="en-US" dirty="0"/>
              <a:t>, B, C):</a:t>
            </a:r>
          </a:p>
          <a:p>
            <a:pPr lvl="1"/>
            <a:r>
              <a:rPr lang="en-US" dirty="0"/>
              <a:t>With FDs: B </a:t>
            </a:r>
            <a:r>
              <a:rPr lang="en-US" dirty="0">
                <a:sym typeface="Wingdings"/>
              </a:rPr>
              <a:t> C, and A  BC</a:t>
            </a:r>
          </a:p>
          <a:p>
            <a:pPr lvl="1"/>
            <a:r>
              <a:rPr lang="en-US" dirty="0">
                <a:sym typeface="Wingdings"/>
              </a:rPr>
              <a:t>So “A” is a Key, but “B” is not</a:t>
            </a:r>
          </a:p>
          <a:p>
            <a:r>
              <a:rPr lang="en-US" dirty="0">
                <a:sym typeface="Wingdings"/>
              </a:rPr>
              <a:t>So: there is a FD whose left hand side is not a key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/>
              </a:rPr>
              <a:t>Leads to redundancy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0" y="3276600"/>
          <a:ext cx="25564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505200"/>
            <a:ext cx="495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Since B is not unique, it may be duplicated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Every time B is duplicated, so is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572000"/>
            <a:ext cx="372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problem with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              A can never be duplicated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6934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96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934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6096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7434940" y="5761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089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to split it up</a:t>
            </a:r>
            <a:endParaRPr lang="en-US" b="1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16420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5341" y="4267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4996540" y="3856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133600"/>
          <a:ext cx="16764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248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dependencies and </a:t>
            </a:r>
            <a:r>
              <a:rPr lang="en-US" i="1" dirty="0"/>
              <a:t>keys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key </a:t>
            </a:r>
            <a:r>
              <a:rPr lang="en-US" dirty="0"/>
              <a:t>constraint is a specific form of a FD.</a:t>
            </a:r>
          </a:p>
          <a:p>
            <a:pPr lvl="1"/>
            <a:r>
              <a:rPr lang="en-US" dirty="0"/>
              <a:t>E.g. if </a:t>
            </a:r>
            <a:r>
              <a:rPr lang="en-US" i="1" dirty="0"/>
              <a:t>A </a:t>
            </a:r>
            <a:r>
              <a:rPr lang="en-US" dirty="0"/>
              <a:t>is a </a:t>
            </a:r>
            <a:r>
              <a:rPr lang="en-US" dirty="0" err="1"/>
              <a:t>superkey</a:t>
            </a:r>
            <a:r>
              <a:rPr lang="en-US" dirty="0"/>
              <a:t> for </a:t>
            </a:r>
            <a:r>
              <a:rPr lang="en-US" i="1" dirty="0"/>
              <a:t>R,</a:t>
            </a:r>
            <a:r>
              <a:rPr lang="en-US" dirty="0"/>
              <a:t> then: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R</a:t>
            </a:r>
            <a:endParaRPr lang="en-US" dirty="0"/>
          </a:p>
          <a:p>
            <a:pPr lvl="1"/>
            <a:r>
              <a:rPr lang="en-US" dirty="0"/>
              <a:t>Similarly for </a:t>
            </a:r>
            <a:r>
              <a:rPr lang="en-US" i="1" dirty="0"/>
              <a:t>candidate keys and primary keys.</a:t>
            </a:r>
          </a:p>
          <a:p>
            <a:pPr lvl="1"/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Deriving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A set of </a:t>
            </a:r>
            <a:r>
              <a:rPr lang="en-US" dirty="0" err="1"/>
              <a:t>FDs</a:t>
            </a:r>
            <a:r>
              <a:rPr lang="en-US" dirty="0"/>
              <a:t> may imply other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i="1" dirty="0"/>
              <a:t> 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 </a:t>
            </a:r>
            <a:r>
              <a:rPr lang="en-US" i="1" dirty="0">
                <a:sym typeface="Wingdings" charset="2"/>
              </a:rPr>
              <a:t>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>
              <a:spcAft>
                <a:spcPts val="600"/>
              </a:spcAft>
            </a:pPr>
            <a:r>
              <a:rPr lang="en-US" i="1" dirty="0">
                <a:sym typeface="Wingdings" charset="2"/>
              </a:rPr>
              <a:t>We will see a formal method for inferring this later</a:t>
            </a:r>
            <a:endParaRPr lang="en-US" dirty="0"/>
          </a:p>
        </p:txBody>
      </p:sp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546709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dirty="0"/>
              <a:t>1. A </a:t>
            </a:r>
            <a:r>
              <a:rPr lang="en-US" dirty="0">
                <a:solidFill>
                  <a:srgbClr val="FF0000"/>
                </a:solidFill>
              </a:rPr>
              <a:t>relation instance</a:t>
            </a:r>
            <a:r>
              <a:rPr lang="en-US" dirty="0"/>
              <a:t> </a:t>
            </a:r>
            <a:r>
              <a:rPr lang="en-US" i="1" dirty="0" err="1"/>
              <a:t>r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satisfies</a:t>
            </a:r>
            <a:r>
              <a:rPr lang="en-US" i="1" dirty="0"/>
              <a:t> </a:t>
            </a:r>
            <a:r>
              <a:rPr lang="en-US" dirty="0"/>
              <a:t>a set of functional dependencies, </a:t>
            </a:r>
            <a:r>
              <a:rPr lang="en-US" i="1" dirty="0"/>
              <a:t>F</a:t>
            </a:r>
            <a:r>
              <a:rPr lang="en-US" dirty="0"/>
              <a:t>, if the </a:t>
            </a:r>
            <a:r>
              <a:rPr lang="en-US" dirty="0" err="1"/>
              <a:t>FDs</a:t>
            </a:r>
            <a:r>
              <a:rPr lang="en-US" dirty="0"/>
              <a:t> hold on the relation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i="1" dirty="0"/>
              <a:t>2. F </a:t>
            </a:r>
            <a:r>
              <a:rPr lang="en-US" i="1" dirty="0">
                <a:solidFill>
                  <a:srgbClr val="FF0000"/>
                </a:solidFill>
              </a:rPr>
              <a:t>holds on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schema</a:t>
            </a:r>
            <a:r>
              <a:rPr lang="en-US" dirty="0"/>
              <a:t> </a:t>
            </a:r>
            <a:r>
              <a:rPr lang="en-US" i="1" dirty="0"/>
              <a:t>R </a:t>
            </a:r>
            <a:r>
              <a:rPr lang="en-US" dirty="0"/>
              <a:t>if no legal (allowable) relation instance of </a:t>
            </a:r>
            <a:r>
              <a:rPr lang="en-US" i="1" dirty="0"/>
              <a:t>R </a:t>
            </a:r>
            <a:r>
              <a:rPr lang="en-US" dirty="0"/>
              <a:t>violates it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3. A functional dependency,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</a:t>
            </a:r>
            <a:r>
              <a:rPr lang="en-US" i="1" dirty="0">
                <a:sym typeface="Wingdings" charset="2"/>
              </a:rPr>
              <a:t>, </a:t>
            </a:r>
            <a:r>
              <a:rPr lang="en-US" dirty="0">
                <a:sym typeface="Wingdings" charset="2"/>
              </a:rPr>
              <a:t>is called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trivial</a:t>
            </a:r>
            <a:r>
              <a:rPr lang="en-US" i="1" dirty="0">
                <a:sym typeface="Wingdings" charset="2"/>
              </a:rPr>
              <a:t> </a:t>
            </a:r>
            <a:r>
              <a:rPr lang="en-US" dirty="0">
                <a:sym typeface="Wingdings" charset="2"/>
              </a:rPr>
              <a:t>if:</a:t>
            </a:r>
          </a:p>
          <a:p>
            <a:pPr marL="788988" lvl="1" indent="-533400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i="0" dirty="0"/>
              <a:t> is a subset of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marL="788988" lvl="1" indent="-533400"/>
            <a:r>
              <a:rPr lang="en-US" i="0" dirty="0"/>
              <a:t>e.g.</a:t>
            </a:r>
            <a:r>
              <a:rPr lang="en-US" i="0" dirty="0">
                <a:solidFill>
                  <a:srgbClr val="FF0000"/>
                </a:solidFill>
              </a:rPr>
              <a:t>  </a:t>
            </a:r>
            <a:r>
              <a:rPr lang="en-US" i="0" dirty="0" err="1">
                <a:solidFill>
                  <a:srgbClr val="FF0000"/>
                </a:solidFill>
              </a:rPr>
              <a:t>Movieyear</a:t>
            </a:r>
            <a:r>
              <a:rPr lang="en-US" i="0" dirty="0">
                <a:solidFill>
                  <a:srgbClr val="FF0000"/>
                </a:solidFill>
              </a:rPr>
              <a:t>, length </a:t>
            </a:r>
            <a:r>
              <a:rPr lang="en-US" i="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0" dirty="0">
                <a:solidFill>
                  <a:srgbClr val="FF0000"/>
                </a:solidFill>
                <a:sym typeface="Wingdings" charset="2"/>
              </a:rPr>
              <a:t> length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4. 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>
                <a:solidFill>
                  <a:srgbClr val="FF0000"/>
                </a:solidFill>
              </a:rPr>
              <a:t>closure</a:t>
            </a:r>
            <a:r>
              <a:rPr lang="en-US" i="1" dirty="0"/>
              <a:t>, </a:t>
            </a: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   F</a:t>
            </a:r>
            <a:r>
              <a:rPr lang="en-US" i="1" baseline="30000" dirty="0">
                <a:solidFill>
                  <a:srgbClr val="FF0000"/>
                </a:solidFill>
              </a:rPr>
              <a:t>+ </a:t>
            </a:r>
            <a:r>
              <a:rPr lang="en-US" i="1" dirty="0"/>
              <a:t>, </a:t>
            </a:r>
            <a:r>
              <a:rPr lang="en-US" dirty="0"/>
              <a:t>is all the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marL="533400" indent="-5334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5199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1681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403742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FDs: Armstrong Axioms, etc.</a:t>
            </a:r>
          </a:p>
        </p:txBody>
      </p:sp>
    </p:spTree>
    <p:extLst>
      <p:ext uri="{BB962C8B-B14F-4D97-AF65-F5344CB8AC3E}">
        <p14:creationId xmlns:p14="http://schemas.microsoft.com/office/powerpoint/2010/main" val="3387577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8.4.1, 8.4.2, 8.4.3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Closure of an attribute and attribute set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Armstrong Axioms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Extraneous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Canonical Cover</a:t>
            </a:r>
          </a:p>
          <a:p>
            <a:pPr lvl="5"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latin typeface="Calibri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alibri" charset="0"/>
              </a:rPr>
              <a:t>Sufficient to get a high-level idea of these – don’t need to understand the entire theory to follow rest of this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Working with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309829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r>
              <a:rPr lang="en-US" dirty="0"/>
              <a:t>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/>
              <a:t>closure, F</a:t>
            </a:r>
            <a:r>
              <a:rPr lang="en-US" i="1" baseline="30000" dirty="0"/>
              <a:t>+ </a:t>
            </a:r>
            <a:r>
              <a:rPr lang="en-US" i="1" dirty="0"/>
              <a:t>, </a:t>
            </a:r>
            <a:r>
              <a:rPr lang="en-US" dirty="0"/>
              <a:t>is all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lvl="1"/>
            <a:r>
              <a:rPr lang="en-US" i="1" dirty="0"/>
              <a:t>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</a:t>
            </a:r>
            <a:r>
              <a:rPr lang="en-US" i="1" dirty="0">
                <a:sym typeface="Wingdings" charset="2"/>
              </a:rPr>
              <a:t>   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/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r>
              <a:rPr lang="en-US" dirty="0"/>
              <a:t>We can find F</a:t>
            </a:r>
            <a:r>
              <a:rPr lang="en-US" i="1" dirty="0"/>
              <a:t>+ </a:t>
            </a:r>
            <a:r>
              <a:rPr lang="en-US" dirty="0"/>
              <a:t>by applying </a:t>
            </a:r>
            <a:r>
              <a:rPr lang="en-US" dirty="0">
                <a:solidFill>
                  <a:srgbClr val="FF0000"/>
                </a:solidFill>
              </a:rPr>
              <a:t>Armstrong’s Axioms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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       </a:t>
            </a:r>
            <a:r>
              <a:rPr lang="en-US" b="1" dirty="0">
                <a:sym typeface="Symbol" charset="2"/>
              </a:rPr>
              <a:t>(reflexivity)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</a:t>
            </a:r>
            <a:r>
              <a:rPr lang="en-US" b="1" dirty="0">
                <a:sym typeface="Symbol" charset="2"/>
              </a:rPr>
              <a:t>(augmentation)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and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  </a:t>
            </a:r>
            <a:r>
              <a:rPr lang="en-US" b="1" dirty="0">
                <a:sym typeface="Greek Symbols" pitchFamily="18" charset="2"/>
              </a:rPr>
              <a:t>(transitivity)</a:t>
            </a:r>
          </a:p>
          <a:p>
            <a:endParaRPr lang="en-US" dirty="0">
              <a:sym typeface="Greek Symbols" pitchFamily="18" charset="2"/>
            </a:endParaRPr>
          </a:p>
          <a:p>
            <a:r>
              <a:rPr lang="en-US" dirty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dirty="0">
                <a:sym typeface="Greek Symbols" pitchFamily="18" charset="2"/>
              </a:rPr>
              <a:t>sound (generate only functional dependencies that actually hold) </a:t>
            </a:r>
          </a:p>
          <a:p>
            <a:pPr lvl="1"/>
            <a:r>
              <a:rPr lang="en-US" dirty="0">
                <a:sym typeface="Greek Symbols" pitchFamily="18" charset="2"/>
              </a:rPr>
              <a:t>complete (generate all functional dependencies that hold)</a:t>
            </a:r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endParaRPr lang="en-US" i="1" dirty="0">
              <a:solidFill>
                <a:srgbClr val="FF0000"/>
              </a:solidFill>
              <a:sym typeface="Wingdings" charset="2"/>
            </a:endParaRPr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Closure </a:t>
            </a:r>
          </a:p>
        </p:txBody>
      </p:sp>
    </p:spTree>
    <p:extLst>
      <p:ext uri="{BB962C8B-B14F-4D97-AF65-F5344CB8AC3E}">
        <p14:creationId xmlns:p14="http://schemas.microsoft.com/office/powerpoint/2010/main" val="19136397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ym typeface="Symbol" charset="2"/>
              </a:rPr>
              <a:t>If 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a</a:t>
            </a:r>
            <a:r>
              <a:rPr lang="en-US">
                <a:sym typeface="Symbol" charset="2"/>
              </a:rPr>
              <a:t>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</a:t>
            </a:r>
            <a:r>
              <a:rPr lang="en-US">
                <a:sym typeface="Wingdings" charset="2"/>
              </a:rPr>
              <a:t>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Greek Symbols" pitchFamily="18" charset="2"/>
              </a:rPr>
              <a:t>(union)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and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 </a:t>
            </a:r>
            <a:r>
              <a:rPr lang="en-US" b="1">
                <a:sym typeface="Monotype Sorts" charset="2"/>
              </a:rPr>
              <a:t>(decomposition)</a:t>
            </a:r>
            <a:endParaRPr lang="en-US">
              <a:sym typeface="Monotype Sorts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Monotype Sorts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 </a:t>
            </a:r>
            <a:r>
              <a:rPr lang="en-US">
                <a:sym typeface="Symbol" charset="2"/>
              </a:rPr>
              <a:t>and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</a:t>
            </a:r>
            <a:r>
              <a:rPr lang="en-US">
                <a:sym typeface="Greek Symbols" pitchFamily="18" charset="2"/>
              </a:rPr>
              <a:t>, then </a:t>
            </a:r>
            <a:r>
              <a:rPr lang="en-US">
                <a:sym typeface="Symbol" charset="2"/>
              </a:rPr>
              <a:t>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 </a:t>
            </a:r>
            <a:r>
              <a:rPr lang="en-US" b="1">
                <a:sym typeface="Greek Symbols" pitchFamily="18" charset="2"/>
              </a:rPr>
              <a:t>(pseudotransitivity)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The above rules can be inferred from Armstrong’s axioms.</a:t>
            </a:r>
          </a:p>
          <a:p>
            <a:pPr>
              <a:lnSpc>
                <a:spcPct val="130000"/>
              </a:lnSpc>
            </a:pPr>
            <a:endParaRPr lang="en-US"/>
          </a:p>
        </p:txBody>
      </p:sp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rules</a:t>
            </a:r>
          </a:p>
        </p:txBody>
      </p:sp>
    </p:spTree>
    <p:extLst>
      <p:ext uri="{BB962C8B-B14F-4D97-AF65-F5344CB8AC3E}">
        <p14:creationId xmlns:p14="http://schemas.microsoft.com/office/powerpoint/2010/main" val="271470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Basics of E/R Models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2617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7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 i="1"/>
              <a:t>R = (A, B, C, G, H, I)</a:t>
            </a:r>
            <a:br>
              <a:rPr lang="en-US" sz="2000" i="1"/>
            </a:br>
            <a:r>
              <a:rPr lang="en-US" sz="2000" i="1"/>
              <a:t>F = </a:t>
            </a:r>
            <a:r>
              <a:rPr lang="en-US" sz="2000"/>
              <a:t>{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B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C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I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B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r>
              <a:rPr lang="en-US" sz="2000">
                <a:sym typeface="Monotype Sorts" charset="2"/>
              </a:rPr>
              <a:t>}</a:t>
            </a:r>
            <a:endParaRPr lang="en-US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>
                <a:sym typeface="MS LineDraw" pitchFamily="49" charset="2"/>
              </a:rPr>
              <a:t>Some members of </a:t>
            </a:r>
            <a:r>
              <a:rPr lang="en-US" sz="2000" i="1">
                <a:sym typeface="MS LineDraw" pitchFamily="49" charset="2"/>
              </a:rPr>
              <a:t>F</a:t>
            </a:r>
            <a:r>
              <a:rPr lang="en-US" sz="2000" baseline="30000">
                <a:sym typeface="MS LineDraw" pitchFamily="49" charset="2"/>
              </a:rPr>
              <a:t>+</a:t>
            </a:r>
            <a:endParaRPr lang="en-US" sz="2000">
              <a:sym typeface="MS LineDraw" pitchFamily="49" charset="2"/>
            </a:endParaRP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        </a:t>
            </a: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transitivity from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B and </a:t>
            </a:r>
            <a:r>
              <a:rPr lang="en-US" sz="1800" i="1">
                <a:sym typeface="Iconic Symbols Ext" pitchFamily="2" charset="2"/>
              </a:rPr>
              <a:t>B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I  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 </a:t>
            </a:r>
            <a:r>
              <a:rPr lang="en-US" sz="1800">
                <a:sym typeface="Monotype Sorts" charset="2"/>
              </a:rPr>
              <a:t>with G, to get </a:t>
            </a:r>
            <a:r>
              <a:rPr lang="en-US" sz="1800" i="1">
                <a:sym typeface="Iconic Symbols Ext" pitchFamily="2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CG </a:t>
            </a:r>
            <a:br>
              <a:rPr lang="en-US" sz="1800" i="1">
                <a:sym typeface="Monotype Sorts" charset="2"/>
              </a:rPr>
            </a:br>
            <a:r>
              <a:rPr lang="en-US" sz="1800" i="1">
                <a:sym typeface="Monotype Sorts" charset="2"/>
              </a:rPr>
              <a:t>                   </a:t>
            </a:r>
            <a:r>
              <a:rPr lang="en-US" sz="1800">
                <a:sym typeface="Monotype Sorts" charset="2"/>
              </a:rPr>
              <a:t>and then transitivity with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HI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  <a:r>
              <a:rPr lang="en-US" sz="1800">
                <a:sym typeface="Monotype Sorts" charset="2"/>
              </a:rPr>
              <a:t>to infer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CG</a:t>
            </a:r>
            <a:r>
              <a:rPr lang="en-US" sz="1800" i="1">
                <a:sym typeface="Monotype Sorts" charset="2"/>
              </a:rPr>
              <a:t>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    and augmenting of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 </a:t>
            </a:r>
            <a:r>
              <a:rPr lang="en-US" sz="1800">
                <a:sym typeface="Monotype Sorts" charset="2"/>
              </a:rPr>
              <a:t>to infer</a:t>
            </a:r>
            <a:r>
              <a:rPr lang="en-US" sz="1800" i="1">
                <a:sym typeface="Monotype Sorts" charset="2"/>
              </a:rPr>
              <a:t> </a:t>
            </a:r>
            <a:r>
              <a:rPr lang="en-US" sz="1800" i="1">
                <a:sym typeface="Iconic Symbols Ext" pitchFamily="2" charset="2"/>
              </a:rPr>
              <a:t>CGI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 i="1">
                <a:sym typeface="Monotype Sorts" charset="2"/>
              </a:rPr>
              <a:t>                         </a:t>
            </a:r>
            <a:r>
              <a:rPr lang="en-US" sz="1800">
                <a:sym typeface="Monotype Sorts" charset="2"/>
              </a:rPr>
              <a:t>and then transitivity</a:t>
            </a:r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491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a set of attributes </a:t>
            </a:r>
            <a:r>
              <a:rPr lang="en-US" sz="2400" i="1" dirty="0"/>
              <a:t>A </a:t>
            </a:r>
            <a:r>
              <a:rPr lang="en-US" sz="2400" dirty="0"/>
              <a:t>and a set of </a:t>
            </a:r>
            <a:r>
              <a:rPr lang="en-US" sz="2400" dirty="0" err="1"/>
              <a:t>FDs</a:t>
            </a:r>
            <a:r>
              <a:rPr lang="en-US" sz="2400" dirty="0"/>
              <a:t> </a:t>
            </a:r>
            <a:r>
              <a:rPr lang="en-US" sz="2400" i="1" dirty="0"/>
              <a:t>F, </a:t>
            </a:r>
            <a:r>
              <a:rPr lang="en-US" sz="2400" i="1" dirty="0">
                <a:solidFill>
                  <a:srgbClr val="FF0000"/>
                </a:solidFill>
              </a:rPr>
              <a:t>closure of A under F </a:t>
            </a:r>
            <a:r>
              <a:rPr lang="en-US" sz="2400" dirty="0"/>
              <a:t>is the set of all attributes implied by </a:t>
            </a:r>
            <a:r>
              <a:rPr lang="en-US" sz="2400" i="1" dirty="0"/>
              <a:t>A</a:t>
            </a:r>
          </a:p>
          <a:p>
            <a:endParaRPr lang="en-US" sz="2400" i="1" dirty="0"/>
          </a:p>
          <a:p>
            <a:r>
              <a:rPr lang="en-US" sz="2400" dirty="0"/>
              <a:t>In other words, the largest </a:t>
            </a:r>
            <a:r>
              <a:rPr lang="en-US" sz="2400" i="1" dirty="0"/>
              <a:t>B </a:t>
            </a:r>
            <a:r>
              <a:rPr lang="en-US" sz="2400" dirty="0"/>
              <a:t>such that: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super keys:</a:t>
            </a:r>
          </a:p>
          <a:p>
            <a:pPr lvl="1"/>
            <a:r>
              <a:rPr lang="en-US" sz="2000" i="1" dirty="0">
                <a:sym typeface="Wingdings" charset="2"/>
              </a:rPr>
              <a:t>The closure of a super key is the entire relation schema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candidate keys: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		</a:t>
            </a:r>
            <a:r>
              <a:rPr lang="en-US" sz="2400" dirty="0">
                <a:sym typeface="Wingdings" charset="2"/>
              </a:rPr>
              <a:t>1. It is a super key</a:t>
            </a:r>
          </a:p>
          <a:p>
            <a:pPr>
              <a:buNone/>
            </a:pPr>
            <a:r>
              <a:rPr lang="en-US" sz="2400" dirty="0">
                <a:sym typeface="Wingdings" charset="2"/>
              </a:rPr>
              <a:t>    	2. No subset of it is a super key</a:t>
            </a:r>
          </a:p>
          <a:p>
            <a:endParaRPr lang="en-US" sz="2400" dirty="0">
              <a:sym typeface="Wingdings" charset="2"/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Closure of an attribute set</a:t>
            </a:r>
          </a:p>
        </p:txBody>
      </p:sp>
    </p:spTree>
    <p:extLst>
      <p:ext uri="{BB962C8B-B14F-4D97-AF65-F5344CB8AC3E}">
        <p14:creationId xmlns:p14="http://schemas.microsoft.com/office/powerpoint/2010/main" val="26282994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algorithm	</a:t>
            </a:r>
          </a:p>
          <a:p>
            <a:endParaRPr lang="en-US" dirty="0"/>
          </a:p>
          <a:p>
            <a:r>
              <a:rPr lang="en-US" dirty="0"/>
              <a:t>1. Start with </a:t>
            </a:r>
            <a:r>
              <a:rPr lang="en-US" i="1" dirty="0"/>
              <a:t>B = A.</a:t>
            </a:r>
          </a:p>
          <a:p>
            <a:r>
              <a:rPr lang="en-US" dirty="0"/>
              <a:t>2. Go over all functional dependencies, </a:t>
            </a:r>
            <a:r>
              <a:rPr lang="en-US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,</a:t>
            </a:r>
            <a:r>
              <a:rPr lang="en-US" dirty="0"/>
              <a:t> in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baseline="30000" dirty="0">
                <a:solidFill>
                  <a:srgbClr val="FF0000"/>
                </a:solidFill>
              </a:rPr>
              <a:t>+</a:t>
            </a:r>
            <a:endParaRPr lang="en-US" dirty="0"/>
          </a:p>
          <a:p>
            <a:r>
              <a:rPr lang="en-US" dirty="0">
                <a:sym typeface="Greek Symbols" pitchFamily="18" charset="2"/>
              </a:rPr>
              <a:t>3. If </a:t>
            </a:r>
            <a:r>
              <a:rPr lang="en-US" i="1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i="1" dirty="0" err="1">
                <a:sym typeface="Symbol" charset="2"/>
              </a:rPr>
              <a:t></a:t>
            </a:r>
            <a:r>
              <a:rPr lang="en-US" i="1" dirty="0">
                <a:sym typeface="Symbol" charset="2"/>
              </a:rPr>
              <a:t>  B, then</a:t>
            </a:r>
          </a:p>
          <a:p>
            <a:pPr>
              <a:buNone/>
            </a:pPr>
            <a:r>
              <a:rPr lang="en-US" dirty="0">
                <a:sym typeface="Symbol" charset="2"/>
              </a:rPr>
              <a:t>		Add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Symbol" charset="2"/>
              </a:rPr>
              <a:t> to </a:t>
            </a:r>
            <a:r>
              <a:rPr lang="en-US" i="1" dirty="0">
                <a:sym typeface="Symbol" charset="2"/>
              </a:rPr>
              <a:t>B</a:t>
            </a:r>
          </a:p>
          <a:p>
            <a:r>
              <a:rPr lang="en-US" dirty="0">
                <a:sym typeface="Symbol" charset="2"/>
              </a:rPr>
              <a:t>4. Repeat till </a:t>
            </a:r>
            <a:r>
              <a:rPr lang="en-US" i="1" dirty="0">
                <a:sym typeface="Symbol" charset="2"/>
              </a:rPr>
              <a:t>B </a:t>
            </a:r>
            <a:r>
              <a:rPr lang="en-US" dirty="0">
                <a:sym typeface="Symbol" charset="2"/>
              </a:rPr>
              <a:t>changes</a:t>
            </a:r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closure for </a:t>
            </a:r>
            <a:r>
              <a:rPr lang="en-US" i="1"/>
              <a:t>A		</a:t>
            </a:r>
          </a:p>
        </p:txBody>
      </p:sp>
    </p:spTree>
    <p:extLst>
      <p:ext uri="{BB962C8B-B14F-4D97-AF65-F5344CB8AC3E}">
        <p14:creationId xmlns:p14="http://schemas.microsoft.com/office/powerpoint/2010/main" val="39816288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5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sz="1800" i="1" dirty="0"/>
              <a:t>R = (A, B, C, G, H, I)</a:t>
            </a:r>
            <a:br>
              <a:rPr lang="en-US" sz="1800" i="1" dirty="0"/>
            </a:br>
            <a:r>
              <a:rPr lang="en-US" sz="1800" i="1" dirty="0"/>
              <a:t>F = </a:t>
            </a:r>
            <a:r>
              <a:rPr lang="en-US" sz="1800" dirty="0"/>
              <a:t>{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I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B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}</a:t>
            </a:r>
          </a:p>
          <a:p>
            <a:pPr lvl="3">
              <a:tabLst>
                <a:tab pos="803275" algn="l"/>
              </a:tabLst>
            </a:pPr>
            <a:endParaRPr lang="en-US" sz="1000" dirty="0">
              <a:sym typeface="Monotype Sorts" charset="2"/>
            </a:endParaRPr>
          </a:p>
          <a:p>
            <a:pPr>
              <a:tabLst>
                <a:tab pos="803275" algn="l"/>
              </a:tabLst>
            </a:pPr>
            <a:r>
              <a:rPr lang="en-US" sz="1800" dirty="0">
                <a:sym typeface="Monotype Sorts" charset="2"/>
              </a:rPr>
              <a:t>(AG) </a:t>
            </a:r>
            <a:r>
              <a:rPr lang="en-US" sz="1800" baseline="30000" dirty="0">
                <a:sym typeface="Monotype Sorts" charset="2"/>
              </a:rPr>
              <a:t>+ </a:t>
            </a:r>
            <a:r>
              <a:rPr lang="en-US" sz="1800" dirty="0">
                <a:sym typeface="Monotype Sorts" charset="2"/>
              </a:rPr>
              <a:t>?</a:t>
            </a:r>
            <a:r>
              <a:rPr lang="en-US" sz="1800" baseline="30000" dirty="0">
                <a:sym typeface="Monotype Sorts" charset="2"/>
              </a:rPr>
              <a:t> </a:t>
            </a: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S LineDraw" pitchFamily="49" charset="2"/>
              </a:rPr>
              <a:t>1.</a:t>
            </a:r>
            <a:r>
              <a:rPr lang="en-US" sz="1800" dirty="0">
                <a:sym typeface="MS LineDraw" pitchFamily="49" charset="2"/>
              </a:rPr>
              <a:t> result = AG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MS LineDraw" pitchFamily="49" charset="2"/>
              </a:rPr>
              <a:t>2.	</a:t>
            </a:r>
            <a:r>
              <a:rPr lang="en-US" sz="1800" i="0" dirty="0">
                <a:sym typeface="MS LineDraw" pitchFamily="49" charset="2"/>
              </a:rPr>
              <a:t>result = ABCG	(A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C </a:t>
            </a:r>
            <a:r>
              <a:rPr lang="en-US" sz="1800" dirty="0">
                <a:sym typeface="Monotype Sorts" charset="2"/>
              </a:rPr>
              <a:t>and </a:t>
            </a:r>
            <a:r>
              <a:rPr lang="en-US" sz="1800" i="0" dirty="0">
                <a:sym typeface="Monotype Sorts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i="0" dirty="0">
                <a:sym typeface="Symbol" charset="2"/>
              </a:rPr>
              <a:t> B)</a:t>
            </a:r>
            <a:endParaRPr lang="en-US" sz="1800" dirty="0">
              <a:sym typeface="Symbol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3.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AGBC)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4.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HI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I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AGBCH</a:t>
            </a:r>
          </a:p>
          <a:p>
            <a:pPr lvl="4">
              <a:tabLst>
                <a:tab pos="803275" algn="l"/>
              </a:tabLst>
            </a:pPr>
            <a:endParaRPr lang="en-US" sz="1500" i="0" dirty="0">
              <a:sym typeface="Symbol" charset="2"/>
            </a:endParaRPr>
          </a:p>
          <a:p>
            <a:pPr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Is (AG) a candidate key ?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1. It is a super key.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2. (A+) = ABCH, (G+) = G.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i="1" dirty="0">
                <a:sym typeface="Symbol" charset="2"/>
              </a:rPr>
              <a:t>     	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YES.</a:t>
            </a: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219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/>
              <a:t>Determining </a:t>
            </a:r>
            <a:r>
              <a:rPr lang="en-US" i="1"/>
              <a:t>superkeys and candidate keys</a:t>
            </a:r>
          </a:p>
          <a:p>
            <a:pPr marL="533400" indent="-533400"/>
            <a:endParaRPr lang="en-US"/>
          </a:p>
          <a:p>
            <a:pPr marL="533400" indent="-533400"/>
            <a:r>
              <a:rPr lang="en-US"/>
              <a:t>Determining if </a:t>
            </a:r>
            <a:r>
              <a:rPr lang="en-US" i="1"/>
              <a:t>A </a:t>
            </a:r>
            <a:r>
              <a:rPr lang="en-US" i="1">
                <a:sym typeface="Wingdings" charset="2"/>
              </a:rPr>
              <a:t> B </a:t>
            </a:r>
            <a:r>
              <a:rPr lang="en-US">
                <a:sym typeface="Wingdings" charset="2"/>
              </a:rPr>
              <a:t>is a valid FD</a:t>
            </a:r>
          </a:p>
          <a:p>
            <a:pPr marL="914400" lvl="1" indent="-457200"/>
            <a:r>
              <a:rPr lang="en-US"/>
              <a:t>Check if A+ contains B</a:t>
            </a:r>
          </a:p>
          <a:p>
            <a:pPr marL="914400" lvl="1" indent="-457200"/>
            <a:endParaRPr lang="en-US"/>
          </a:p>
          <a:p>
            <a:pPr marL="533400" indent="-533400"/>
            <a:r>
              <a:rPr lang="en-US"/>
              <a:t>Can be used to compute </a:t>
            </a:r>
            <a:r>
              <a:rPr lang="en-US" i="1"/>
              <a:t>F+</a:t>
            </a:r>
            <a:endParaRPr lang="en-US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attribute set closures</a:t>
            </a:r>
          </a:p>
        </p:txBody>
      </p:sp>
    </p:spTree>
    <p:extLst>
      <p:ext uri="{BB962C8B-B14F-4D97-AF65-F5344CB8AC3E}">
        <p14:creationId xmlns:p14="http://schemas.microsoft.com/office/powerpoint/2010/main" val="14313479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i="1" dirty="0"/>
              <a:t>F, </a:t>
            </a:r>
            <a:r>
              <a:rPr lang="en-US" dirty="0"/>
              <a:t>and a functional dependency,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B.</a:t>
            </a:r>
          </a:p>
          <a:p>
            <a:endParaRPr lang="en-US" i="1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“Extraneous”: Are there any attributes in </a:t>
            </a:r>
            <a:r>
              <a:rPr lang="en-US" i="1" dirty="0">
                <a:sym typeface="Wingdings" charset="2"/>
              </a:rPr>
              <a:t>A or B </a:t>
            </a:r>
            <a:r>
              <a:rPr lang="en-US" dirty="0">
                <a:sym typeface="Wingdings" charset="2"/>
              </a:rPr>
              <a:t>that can be safely removed ?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 		Without changing the constraints implied by F</a:t>
            </a:r>
          </a:p>
          <a:p>
            <a:pPr>
              <a:buNone/>
            </a:pPr>
            <a:r>
              <a:rPr lang="en-US" i="1" dirty="0">
                <a:sym typeface="Wingdings" charset="2"/>
              </a:rPr>
              <a:t>		</a:t>
            </a:r>
          </a:p>
          <a:p>
            <a:r>
              <a:rPr lang="en-US" dirty="0"/>
              <a:t>Example:  Given </a:t>
            </a:r>
            <a:r>
              <a:rPr lang="en-US" i="1" dirty="0"/>
              <a:t>F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CD}</a:t>
            </a:r>
          </a:p>
          <a:p>
            <a:pPr lvl="1"/>
            <a:r>
              <a:rPr lang="en-US" i="0" dirty="0"/>
              <a:t>C</a:t>
            </a:r>
            <a:r>
              <a:rPr lang="en-US" dirty="0"/>
              <a:t> is extraneous in </a:t>
            </a:r>
            <a:r>
              <a:rPr lang="en-US" i="0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CD</a:t>
            </a:r>
            <a:r>
              <a:rPr lang="en-US" dirty="0"/>
              <a:t> since  </a:t>
            </a:r>
            <a:r>
              <a:rPr lang="en-US" i="0" dirty="0"/>
              <a:t>A</a:t>
            </a:r>
            <a:r>
              <a:rPr lang="en-US" dirty="0"/>
              <a:t>B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</a:t>
            </a:r>
            <a:r>
              <a:rPr lang="en-US" dirty="0"/>
              <a:t> can be inferred even after deleting C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., g</a:t>
            </a:r>
            <a:r>
              <a:rPr lang="en-US" i="0" dirty="0"/>
              <a:t>iven: A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C, and AB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D, we can use Armstrong Axioms to </a:t>
            </a:r>
            <a:r>
              <a:rPr lang="en-US" dirty="0">
                <a:sym typeface="Wingdings"/>
              </a:rPr>
              <a:t>infer </a:t>
            </a:r>
            <a:r>
              <a:rPr lang="en-US" i="1" dirty="0">
                <a:sym typeface="Wingdings"/>
              </a:rPr>
              <a:t>AB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CD</a:t>
            </a:r>
            <a:r>
              <a:rPr lang="en-US" i="0" dirty="0">
                <a:sym typeface="Wingdings"/>
              </a:rPr>
              <a:t> </a:t>
            </a:r>
            <a:endParaRPr lang="en-US" i="0" dirty="0"/>
          </a:p>
          <a:p>
            <a:endParaRPr lang="en-US" i="1" dirty="0">
              <a:sym typeface="Wingdings" charset="2"/>
            </a:endParaRPr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Extraneous Attributes</a:t>
            </a:r>
          </a:p>
        </p:txBody>
      </p:sp>
    </p:spTree>
    <p:extLst>
      <p:ext uri="{BB962C8B-B14F-4D97-AF65-F5344CB8AC3E}">
        <p14:creationId xmlns:p14="http://schemas.microsoft.com/office/powerpoint/2010/main" val="7903709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A </a:t>
            </a:r>
            <a:r>
              <a:rPr lang="en-US" i="1" dirty="0">
                <a:solidFill>
                  <a:srgbClr val="FF0000"/>
                </a:solidFill>
                <a:sym typeface="Greek Symbols" pitchFamily="18" charset="2"/>
              </a:rPr>
              <a:t>canonical cover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for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is a set of dependencies </a:t>
            </a:r>
            <a:r>
              <a:rPr lang="en-US" i="1" dirty="0" err="1">
                <a:sym typeface="Greek Symbols" pitchFamily="18" charset="2"/>
              </a:rPr>
              <a:t>F</a:t>
            </a:r>
            <a:r>
              <a:rPr lang="en-US" i="1" baseline="-25000" dirty="0" err="1">
                <a:sym typeface="Greek Symbols" pitchFamily="18" charset="2"/>
              </a:rPr>
              <a:t>c</a:t>
            </a:r>
            <a:r>
              <a:rPr lang="en-US" i="1" baseline="-25000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i="0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logically implies all dependencies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i="0" baseline="-25000" dirty="0">
                <a:sym typeface="Greek Symbols" pitchFamily="18" charset="2"/>
              </a:rPr>
              <a:t>,</a:t>
            </a:r>
            <a:r>
              <a:rPr lang="en-US" dirty="0">
                <a:sym typeface="Greek Symbols" pitchFamily="18" charset="2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baseline="-250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logically implies all dependencies in </a:t>
            </a:r>
            <a:r>
              <a:rPr lang="en-US" i="0" dirty="0">
                <a:sym typeface="Greek Symbols" pitchFamily="18" charset="2"/>
              </a:rPr>
              <a:t>F,</a:t>
            </a:r>
            <a:r>
              <a:rPr lang="en-US" dirty="0">
                <a:sym typeface="Greek Symbols" pitchFamily="18" charset="2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No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Each left side of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i="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is unique</a:t>
            </a:r>
          </a:p>
          <a:p>
            <a:pPr lvl="1">
              <a:lnSpc>
                <a:spcPct val="90000"/>
              </a:lnSpc>
            </a:pPr>
            <a:endParaRPr lang="en-US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In some (vague) sense, it is a </a:t>
            </a:r>
            <a:r>
              <a:rPr lang="en-US" i="1" dirty="0">
                <a:sym typeface="Greek Symbols" pitchFamily="18" charset="2"/>
              </a:rPr>
              <a:t>minimal </a:t>
            </a:r>
            <a:r>
              <a:rPr lang="en-US" dirty="0">
                <a:sym typeface="Greek Symbols" pitchFamily="18" charset="2"/>
              </a:rPr>
              <a:t>version of </a:t>
            </a:r>
            <a:r>
              <a:rPr lang="en-US" i="1" dirty="0">
                <a:sym typeface="Greek Symbols" pitchFamily="18" charset="2"/>
              </a:rPr>
              <a:t>F</a:t>
            </a:r>
          </a:p>
          <a:p>
            <a:pPr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Read up algorithms to compute </a:t>
            </a:r>
            <a:r>
              <a:rPr lang="en-US" i="1" dirty="0" err="1">
                <a:sym typeface="Greek Symbols" pitchFamily="18" charset="2"/>
              </a:rPr>
              <a:t>F</a:t>
            </a:r>
            <a:r>
              <a:rPr lang="en-US" i="1" baseline="-25000" dirty="0" err="1">
                <a:sym typeface="Greek Symbols" pitchFamily="18" charset="2"/>
              </a:rPr>
              <a:t>c</a:t>
            </a:r>
            <a:endParaRPr lang="en-US" i="1" baseline="-25000" dirty="0">
              <a:sym typeface="Greek Symbols" pitchFamily="18" charset="2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Canonical Cover</a:t>
            </a:r>
          </a:p>
        </p:txBody>
      </p:sp>
    </p:spTree>
    <p:extLst>
      <p:ext uri="{BB962C8B-B14F-4D97-AF65-F5344CB8AC3E}">
        <p14:creationId xmlns:p14="http://schemas.microsoft.com/office/powerpoint/2010/main" val="4867917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20305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1910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Decompositions</a:t>
            </a:r>
          </a:p>
        </p:txBody>
      </p:sp>
    </p:spTree>
    <p:extLst>
      <p:ext uri="{BB962C8B-B14F-4D97-AF65-F5344CB8AC3E}">
        <p14:creationId xmlns:p14="http://schemas.microsoft.com/office/powerpoint/2010/main" val="33397227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8.4.4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 a lossless manner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Dependency preserving decompositions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Lossless and Lossy Decompositions</a:t>
            </a:r>
          </a:p>
        </p:txBody>
      </p:sp>
    </p:spTree>
    <p:extLst>
      <p:ext uri="{BB962C8B-B14F-4D97-AF65-F5344CB8AC3E}">
        <p14:creationId xmlns:p14="http://schemas.microsoft.com/office/powerpoint/2010/main" val="26287001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Splitting a relational schema </a:t>
            </a:r>
            <a:r>
              <a:rPr lang="en-US" sz="2400" i="1" dirty="0"/>
              <a:t>R </a:t>
            </a:r>
            <a:r>
              <a:rPr lang="en-US" sz="2400" dirty="0"/>
              <a:t>into two relations </a:t>
            </a:r>
            <a:r>
              <a:rPr lang="en-US" sz="2400" i="1" dirty="0"/>
              <a:t>R1, R2, </a:t>
            </a:r>
            <a:r>
              <a:rPr lang="en-US" sz="2400" dirty="0"/>
              <a:t>typically for normalization</a:t>
            </a:r>
          </a:p>
          <a:p>
            <a:pPr>
              <a:lnSpc>
                <a:spcPct val="120000"/>
              </a:lnSpc>
            </a:pP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e.g., R(A, B, C, D, E) can be decomposed into: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C), R2(D, E)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C, D), R2(D, E)</a:t>
            </a: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…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When is this okay to do?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Arial" charset="0"/>
                <a:cs typeface="Arial" charset="0"/>
                <a:sym typeface="Wingdings" charset="2"/>
              </a:rPr>
              <a:t>The two resulting relations must be equivalent to the original relation… always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Otherwise, it is a “lossy” decomposition, and not allowed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Decompositions</a:t>
            </a:r>
          </a:p>
        </p:txBody>
      </p:sp>
    </p:spTree>
    <p:extLst>
      <p:ext uri="{BB962C8B-B14F-4D97-AF65-F5344CB8AC3E}">
        <p14:creationId xmlns:p14="http://schemas.microsoft.com/office/powerpoint/2010/main" val="260377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7.2, 7.3.1, 7.3.3, 7.5.1-7.5.5 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/>
            <a:r>
              <a:rPr lang="en-US" dirty="0">
                <a:latin typeface="Calibri" charset="0"/>
              </a:rPr>
              <a:t>Basics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Different types of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Cardinalities of relationships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identify ”keys” for relationships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Basics of E/R Modeling</a:t>
            </a:r>
          </a:p>
        </p:txBody>
      </p:sp>
    </p:spTree>
    <p:extLst>
      <p:ext uri="{BB962C8B-B14F-4D97-AF65-F5344CB8AC3E}">
        <p14:creationId xmlns:p14="http://schemas.microsoft.com/office/powerpoint/2010/main" val="4116502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Definition: 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called </a:t>
            </a:r>
            <a:r>
              <a:rPr lang="en-US" sz="2000" i="1" dirty="0"/>
              <a:t>lossless </a:t>
            </a:r>
            <a:r>
              <a:rPr lang="en-US" sz="2000" dirty="0"/>
              <a:t>if, for all legal instances of </a:t>
            </a:r>
            <a:r>
              <a:rPr lang="en-US" sz="2000" i="1" dirty="0"/>
              <a:t>r(R):</a:t>
            </a:r>
            <a:endParaRPr lang="en-US" sz="2000" dirty="0"/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	</a:t>
            </a:r>
            <a:r>
              <a:rPr lang="en-US" sz="2000" baseline="-25000" dirty="0"/>
              <a:t>	      </a:t>
            </a:r>
            <a:r>
              <a:rPr lang="en-US" sz="2000" i="1" dirty="0"/>
              <a:t>r  = </a:t>
            </a:r>
            <a:r>
              <a:rPr lang="en-US" sz="2000" dirty="0">
                <a:sym typeface="Symbol" charset="2"/>
              </a:rPr>
              <a:t></a:t>
            </a:r>
            <a:r>
              <a:rPr lang="en-US" sz="2000" i="1" baseline="-25000" dirty="0">
                <a:sym typeface="Symbol" charset="2"/>
              </a:rPr>
              <a:t>R1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       </a:t>
            </a:r>
            <a:r>
              <a:rPr lang="en-US" sz="2000" i="1" baseline="-25000" dirty="0">
                <a:sym typeface="Symbol" charset="2"/>
              </a:rPr>
              <a:t>R2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</a:t>
            </a:r>
          </a:p>
          <a:p>
            <a:pPr lvl="4">
              <a:lnSpc>
                <a:spcPct val="120000"/>
              </a:lnSpc>
            </a:pPr>
            <a:endParaRPr lang="en-US" sz="1600" dirty="0">
              <a:sym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ym typeface="Symbol" charset="2"/>
              </a:rPr>
              <a:t>In other words, projecting on </a:t>
            </a:r>
            <a:r>
              <a:rPr lang="en-US" sz="2000" i="1" dirty="0">
                <a:sym typeface="Symbol" charset="2"/>
              </a:rPr>
              <a:t>R1 and R2,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joining back, </a:t>
            </a:r>
            <a:r>
              <a:rPr lang="en-US" sz="2000" dirty="0">
                <a:sym typeface="Symbol" charset="2"/>
              </a:rPr>
              <a:t>results in the relation you started with</a:t>
            </a:r>
            <a:endParaRPr lang="en-US" sz="2000" dirty="0"/>
          </a:p>
          <a:p>
            <a:pPr lvl="3"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</a:rPr>
              <a:t>Rule: </a:t>
            </a:r>
            <a:r>
              <a:rPr lang="en-US" sz="2000" dirty="0"/>
              <a:t>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</a:t>
            </a:r>
            <a:r>
              <a:rPr lang="en-US" sz="2000" i="1" dirty="0"/>
              <a:t>lossless, </a:t>
            </a:r>
            <a:r>
              <a:rPr lang="en-US" sz="2000" dirty="0" err="1"/>
              <a:t>iff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               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R1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       or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R2</a:t>
            </a:r>
            <a:endParaRPr lang="en-US" sz="2000" i="1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   in 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F+.</a:t>
            </a:r>
          </a:p>
          <a:p>
            <a:pPr lvl="2">
              <a:lnSpc>
                <a:spcPct val="120000"/>
              </a:lnSpc>
            </a:pPr>
            <a:endParaRPr lang="en-US" sz="1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Why? The join attributes then form a key for one of the relations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Each tuple from the other relation joins with exactly one from that relation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sp>
        <p:nvSpPr>
          <p:cNvPr id="1273860" name="Freeform 4"/>
          <p:cNvSpPr>
            <a:spLocks/>
          </p:cNvSpPr>
          <p:nvPr/>
        </p:nvSpPr>
        <p:spPr bwMode="auto">
          <a:xfrm>
            <a:off x="2667000" y="1981200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Example: R(A, B, C), FDs: A </a:t>
            </a:r>
            <a:r>
              <a:rPr lang="en-US" sz="2400" dirty="0">
                <a:sym typeface="Wingdings" pitchFamily="2" charset="2"/>
              </a:rPr>
              <a:t> 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R2(A, C) is lossless</a:t>
            </a:r>
          </a:p>
          <a:p>
            <a:pPr lvl="2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∩ R2 =)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 A 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=) 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AB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R2(B, C) is not lossless</a:t>
            </a:r>
          </a:p>
          <a:p>
            <a:pPr lvl="2">
              <a:lnSpc>
                <a:spcPct val="120000"/>
              </a:lnSpc>
            </a:pPr>
            <a:endParaRPr lang="en-US" sz="18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9FC69F-0A52-D645-9BC4-7144F00C1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5733"/>
              </p:ext>
            </p:extLst>
          </p:nvPr>
        </p:nvGraphicFramePr>
        <p:xfrm>
          <a:off x="609600" y="2971800"/>
          <a:ext cx="16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7B8DFCF-6B1E-DB4F-8311-0248564C0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98976"/>
              </p:ext>
            </p:extLst>
          </p:nvPr>
        </p:nvGraphicFramePr>
        <p:xfrm>
          <a:off x="4191000" y="2957763"/>
          <a:ext cx="1066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C851359-BD90-F145-BAE7-D260C6C9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53457"/>
              </p:ext>
            </p:extLst>
          </p:nvPr>
        </p:nvGraphicFramePr>
        <p:xfrm>
          <a:off x="5867400" y="2957763"/>
          <a:ext cx="1066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sp>
        <p:nvSpPr>
          <p:cNvPr id="8" name="Freeform 4">
            <a:extLst>
              <a:ext uri="{FF2B5EF4-FFF2-40B4-BE49-F238E27FC236}">
                <a16:creationId xmlns:a16="http://schemas.microsoft.com/office/drawing/2014/main" id="{5FE35247-ED5E-7E4A-B881-A80BC38512B8}"/>
              </a:ext>
            </a:extLst>
          </p:cNvPr>
          <p:cNvSpPr>
            <a:spLocks/>
          </p:cNvSpPr>
          <p:nvPr/>
        </p:nvSpPr>
        <p:spPr bwMode="auto">
          <a:xfrm>
            <a:off x="5347076" y="3540125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707E5C28-7779-734B-B9A5-7CD683ECD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3426"/>
              </p:ext>
            </p:extLst>
          </p:nvPr>
        </p:nvGraphicFramePr>
        <p:xfrm>
          <a:off x="7391400" y="2971800"/>
          <a:ext cx="16002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6128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9027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2963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5295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7592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2564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7222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659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CA90CC-4FAB-294B-B1B5-519F3C5160D9}"/>
              </a:ext>
            </a:extLst>
          </p:cNvPr>
          <p:cNvSpPr txBox="1"/>
          <p:nvPr/>
        </p:nvSpPr>
        <p:spPr>
          <a:xfrm>
            <a:off x="7003140" y="3567363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=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97EA0BA-09C3-734A-B579-2895B19B763C}"/>
              </a:ext>
            </a:extLst>
          </p:cNvPr>
          <p:cNvSpPr/>
          <p:nvPr/>
        </p:nvSpPr>
        <p:spPr>
          <a:xfrm>
            <a:off x="2895600" y="3429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44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077200" cy="51054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Is it easy to check if the dependencies in </a:t>
            </a:r>
            <a:r>
              <a:rPr lang="en-US" sz="2000" i="1" dirty="0"/>
              <a:t>F </a:t>
            </a:r>
            <a:r>
              <a:rPr lang="en-US" sz="2000" dirty="0"/>
              <a:t>hold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	Okay as long as the dependencies can be checked in the same table.</a:t>
            </a:r>
          </a:p>
          <a:p>
            <a:pPr marL="533400" indent="-533400">
              <a:lnSpc>
                <a:spcPct val="130000"/>
              </a:lnSpc>
              <a:spcAft>
                <a:spcPts val="1200"/>
              </a:spcAft>
              <a:buNone/>
            </a:pPr>
            <a:r>
              <a:rPr lang="en-US" sz="2000" dirty="0"/>
              <a:t>Consider </a:t>
            </a:r>
            <a:r>
              <a:rPr lang="en-US" sz="2000" i="1" dirty="0"/>
              <a:t>R = (A, B, C)</a:t>
            </a:r>
            <a:r>
              <a:rPr lang="en-US" sz="2000" dirty="0"/>
              <a:t>, and </a:t>
            </a:r>
            <a:r>
              <a:rPr lang="en-US" sz="2000" i="1" dirty="0"/>
              <a:t>F ={A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C}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1. Decompose into R1 = (A, B), and R2 = (A, C)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Lossless ? Yes.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But, makes it hard to check for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		The data is in multiple tables.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2. On the other hand, </a:t>
            </a:r>
            <a:r>
              <a:rPr lang="en-US" sz="2000" i="1" dirty="0">
                <a:sym typeface="Wingdings" charset="2"/>
              </a:rPr>
              <a:t>R1 = (A, B), and R2 = (B, C),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</a:t>
            </a:r>
            <a:r>
              <a:rPr lang="en-US" sz="2000" dirty="0">
                <a:sym typeface="Wingdings" charset="2"/>
              </a:rPr>
              <a:t>   is both lossless and dependency-preserving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   Really ? What about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   </a:t>
            </a:r>
            <a:r>
              <a:rPr lang="en-US" sz="2000" dirty="0">
                <a:sym typeface="Wingdings" charset="2"/>
              </a:rPr>
              <a:t>If we can check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and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C, 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  <a:r>
              <a:rPr lang="en-US" sz="2000" dirty="0">
                <a:sym typeface="Wingdings" charset="2"/>
              </a:rPr>
              <a:t> is implied.</a:t>
            </a:r>
            <a:endParaRPr lang="en-US" sz="2000" i="1" dirty="0">
              <a:sym typeface="Wingdings" charset="2"/>
            </a:endParaRPr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</p:spTree>
    <p:extLst>
      <p:ext uri="{BB962C8B-B14F-4D97-AF65-F5344CB8AC3E}">
        <p14:creationId xmlns:p14="http://schemas.microsoft.com/office/powerpoint/2010/main" val="5835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Definition: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Consider decomposition of </a:t>
            </a:r>
            <a:r>
              <a:rPr lang="en-US" i="1" dirty="0"/>
              <a:t>R into R1, …, </a:t>
            </a:r>
            <a:r>
              <a:rPr lang="en-US" i="1" dirty="0" err="1"/>
              <a:t>Rn</a:t>
            </a:r>
            <a:r>
              <a:rPr lang="en-US" i="1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Let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be the set of dependencies </a:t>
            </a:r>
            <a:r>
              <a:rPr lang="en-US" i="1" dirty="0"/>
              <a:t>F </a:t>
            </a:r>
            <a:r>
              <a:rPr lang="en-US" sz="3200" i="1" baseline="30000" dirty="0"/>
              <a:t>+</a:t>
            </a:r>
            <a:r>
              <a:rPr lang="en-US" dirty="0"/>
              <a:t> that include only attributes in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. </a:t>
            </a:r>
          </a:p>
          <a:p>
            <a:pPr>
              <a:lnSpc>
                <a:spcPct val="120000"/>
              </a:lnSpc>
            </a:pPr>
            <a:endParaRPr lang="en-US" i="1" dirty="0"/>
          </a:p>
          <a:p>
            <a:pPr>
              <a:lnSpc>
                <a:spcPct val="120000"/>
              </a:lnSpc>
            </a:pPr>
            <a:r>
              <a:rPr lang="en-US" i="1" dirty="0"/>
              <a:t> </a:t>
            </a:r>
            <a:r>
              <a:rPr lang="en-US" dirty="0"/>
              <a:t>The decomposition is  </a:t>
            </a:r>
            <a:r>
              <a:rPr lang="en-US" dirty="0">
                <a:solidFill>
                  <a:srgbClr val="FF0000"/>
                </a:solidFill>
              </a:rPr>
              <a:t>dependency preserving</a:t>
            </a:r>
            <a:r>
              <a:rPr lang="en-US" dirty="0"/>
              <a:t>,  if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400" dirty="0"/>
              <a:t>         (</a:t>
            </a:r>
            <a:r>
              <a:rPr lang="en-US" sz="2400" i="1" dirty="0"/>
              <a:t>F</a:t>
            </a:r>
            <a:r>
              <a:rPr lang="en-US" sz="2400" baseline="-25000" dirty="0"/>
              <a:t>1</a:t>
            </a:r>
            <a:r>
              <a:rPr lang="en-US" sz="2400" i="1" dirty="0"/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2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…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n </a:t>
            </a:r>
            <a:r>
              <a:rPr lang="en-US" sz="2400" dirty="0">
                <a:sym typeface="Symbol" charset="2"/>
              </a:rPr>
              <a:t>)</a:t>
            </a:r>
            <a:r>
              <a:rPr lang="en-US" sz="3200" baseline="30000" dirty="0">
                <a:sym typeface="Symbol" charset="2"/>
              </a:rPr>
              <a:t>+</a:t>
            </a:r>
            <a:r>
              <a:rPr lang="en-US" sz="2400" dirty="0">
                <a:sym typeface="Symbol" charset="2"/>
              </a:rPr>
              <a:t> = </a:t>
            </a:r>
            <a:r>
              <a:rPr lang="en-US" sz="2400" i="1" dirty="0">
                <a:sym typeface="Symbol" charset="2"/>
              </a:rPr>
              <a:t>F </a:t>
            </a:r>
            <a:r>
              <a:rPr lang="en-US" sz="3200" i="1" baseline="30000" dirty="0">
                <a:sym typeface="Symbol" charset="2"/>
              </a:rPr>
              <a:t>+</a:t>
            </a:r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</p:spTree>
    <p:extLst>
      <p:ext uri="{BB962C8B-B14F-4D97-AF65-F5344CB8AC3E}">
        <p14:creationId xmlns:p14="http://schemas.microsoft.com/office/powerpoint/2010/main" val="35478479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4124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Boyce-Codd Normal Form</a:t>
            </a:r>
          </a:p>
        </p:txBody>
      </p:sp>
    </p:spTree>
    <p:extLst>
      <p:ext uri="{BB962C8B-B14F-4D97-AF65-F5344CB8AC3E}">
        <p14:creationId xmlns:p14="http://schemas.microsoft.com/office/powerpoint/2010/main" val="7646409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BCNF helps avoid redundancy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into BCNF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Boyce Codd Normal Form</a:t>
            </a:r>
          </a:p>
        </p:txBody>
      </p:sp>
    </p:spTree>
    <p:extLst>
      <p:ext uri="{BB962C8B-B14F-4D97-AF65-F5344CB8AC3E}">
        <p14:creationId xmlns:p14="http://schemas.microsoft.com/office/powerpoint/2010/main" val="22674771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Functional dependencies (</a:t>
            </a:r>
            <a:r>
              <a:rPr lang="en-US" dirty="0" err="1"/>
              <a:t>FDs</a:t>
            </a:r>
            <a:r>
              <a:rPr lang="en-US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Also: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Multi-valued dependencies (briefly discuss later)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Join dependencies etc…</a:t>
            </a:r>
          </a:p>
          <a:p>
            <a:pPr>
              <a:spcAft>
                <a:spcPts val="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A normal form specifies constraints on the schemas and </a:t>
            </a:r>
            <a:r>
              <a:rPr lang="en-US" dirty="0" err="1">
                <a:solidFill>
                  <a:srgbClr val="FF0000"/>
                </a:solidFill>
              </a:rPr>
              <a:t>FDs</a:t>
            </a:r>
            <a:endParaRPr lang="en-US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/>
              <a:t>3. If not in a “normal form”, we modify the schema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9537252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marL="533400" indent="-533400"/>
            <a:r>
              <a:rPr lang="en-US" dirty="0"/>
              <a:t>A relation schema </a:t>
            </a:r>
            <a:r>
              <a:rPr lang="en-US" i="1" dirty="0"/>
              <a:t>R </a:t>
            </a:r>
            <a:r>
              <a:rPr lang="en-US" dirty="0"/>
              <a:t>is “in BCNF” if:</a:t>
            </a:r>
          </a:p>
          <a:p>
            <a:pPr marL="788988" lvl="1" indent="-533400"/>
            <a:r>
              <a:rPr lang="en-US" sz="2400" dirty="0"/>
              <a:t>Every functional dependency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/>
              </a:rPr>
              <a:t></a:t>
            </a:r>
            <a:r>
              <a:rPr lang="en-US" sz="2400" i="1" dirty="0">
                <a:sym typeface="Wingdings"/>
              </a:rPr>
              <a:t> B </a:t>
            </a:r>
            <a:r>
              <a:rPr lang="en-US" sz="2400" dirty="0"/>
              <a:t>that holds on it is </a:t>
            </a:r>
            <a:r>
              <a:rPr lang="en-US" sz="2400" i="1" dirty="0">
                <a:solidFill>
                  <a:srgbClr val="FF0000"/>
                </a:solidFill>
              </a:rPr>
              <a:t>EITHER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1027113" lvl="2" indent="-533400">
              <a:buNone/>
            </a:pPr>
            <a:r>
              <a:rPr lang="en-US" sz="2400" dirty="0">
                <a:sym typeface="Wingdings" charset="2"/>
              </a:rPr>
              <a:t>    1. Trivial 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OR</a:t>
            </a:r>
          </a:p>
          <a:p>
            <a:pPr marL="1027113" lvl="2" indent="-533400">
              <a:buNone/>
            </a:pP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    </a:t>
            </a:r>
            <a:r>
              <a:rPr lang="en-US" sz="2400" dirty="0">
                <a:sym typeface="Wingdings" charset="2"/>
              </a:rPr>
              <a:t>2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. </a:t>
            </a:r>
            <a:r>
              <a:rPr lang="en-US" sz="2400" i="1" dirty="0"/>
              <a:t>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</a:p>
          <a:p>
            <a:pPr marL="533400" indent="-533400">
              <a:buNone/>
            </a:pPr>
            <a:endParaRPr lang="en-US" i="1" u="sng" dirty="0"/>
          </a:p>
          <a:p>
            <a:pPr marL="533400" indent="-533400"/>
            <a:r>
              <a:rPr lang="en-US" i="1" u="sng" dirty="0"/>
              <a:t>Why is BCNF good ?</a:t>
            </a:r>
          </a:p>
          <a:p>
            <a:pPr marL="788988" lvl="1" indent="-533400"/>
            <a:r>
              <a:rPr lang="en-US" dirty="0"/>
              <a:t>Guarantees that there can be no redundancy because of a functional dependency</a:t>
            </a:r>
          </a:p>
          <a:p>
            <a:pPr marL="788988" lvl="1" indent="-533400"/>
            <a:r>
              <a:rPr lang="en-US" dirty="0"/>
              <a:t>Consider a relation </a:t>
            </a:r>
            <a:r>
              <a:rPr lang="en-US" i="1" dirty="0" err="1"/>
              <a:t>r(A</a:t>
            </a:r>
            <a:r>
              <a:rPr lang="en-US" i="1" dirty="0"/>
              <a:t>, B, C, D)</a:t>
            </a:r>
            <a:r>
              <a:rPr lang="en-US" dirty="0"/>
              <a:t> with functional dependency </a:t>
            </a:r>
          </a:p>
          <a:p>
            <a:pPr marL="788988" lvl="1" indent="-533400">
              <a:buNone/>
            </a:pPr>
            <a:r>
              <a:rPr lang="en-US" i="1" dirty="0"/>
              <a:t>         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and two </a:t>
            </a:r>
            <a:r>
              <a:rPr lang="en-US" dirty="0" err="1">
                <a:sym typeface="Wingdings"/>
              </a:rPr>
              <a:t>tuples</a:t>
            </a:r>
            <a:r>
              <a:rPr lang="en-US" dirty="0">
                <a:sym typeface="Wingdings"/>
              </a:rPr>
              <a:t>: (a1,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b1</a:t>
            </a:r>
            <a:r>
              <a:rPr lang="en-US" dirty="0">
                <a:sym typeface="Wingdings"/>
              </a:rPr>
              <a:t>, c1, d1), and (a1,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b1</a:t>
            </a:r>
            <a:r>
              <a:rPr lang="en-US" dirty="0">
                <a:sym typeface="Wingdings"/>
              </a:rPr>
              <a:t>, c2, d2)</a:t>
            </a:r>
          </a:p>
          <a:p>
            <a:pPr marL="1027113" lvl="2" indent="-533400"/>
            <a:r>
              <a:rPr lang="en-US" i="1" dirty="0">
                <a:sym typeface="Wingdings"/>
              </a:rPr>
              <a:t>b1 </a:t>
            </a:r>
            <a:r>
              <a:rPr lang="en-US" dirty="0">
                <a:sym typeface="Wingdings"/>
              </a:rPr>
              <a:t>is repeated because of the functional dependency</a:t>
            </a:r>
            <a:endParaRPr lang="en-US" i="1" dirty="0">
              <a:sym typeface="Wingdings"/>
            </a:endParaRPr>
          </a:p>
          <a:p>
            <a:pPr marL="1027113" lvl="2" indent="-533400"/>
            <a:r>
              <a:rPr lang="en-US" dirty="0">
                <a:sym typeface="Wingdings"/>
              </a:rPr>
              <a:t>BUT this relation is not in BCNF</a:t>
            </a:r>
          </a:p>
          <a:p>
            <a:pPr marL="1311275" lvl="3" indent="-533400"/>
            <a:r>
              <a:rPr lang="en-US" i="1" dirty="0">
                <a:sym typeface="Wingdings"/>
              </a:rPr>
              <a:t>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is neither trivial nor is </a:t>
            </a:r>
            <a:r>
              <a:rPr lang="en-US" i="1" dirty="0">
                <a:sym typeface="Wingdings"/>
              </a:rPr>
              <a:t>A </a:t>
            </a:r>
            <a:r>
              <a:rPr lang="en-US" dirty="0">
                <a:sym typeface="Wingdings"/>
              </a:rPr>
              <a:t>a </a:t>
            </a:r>
            <a:r>
              <a:rPr lang="en-US" dirty="0" err="1">
                <a:sym typeface="Wingdings"/>
              </a:rPr>
              <a:t>superkey</a:t>
            </a:r>
            <a:r>
              <a:rPr lang="en-US" dirty="0">
                <a:sym typeface="Wingdings"/>
              </a:rPr>
              <a:t> for the relation</a:t>
            </a:r>
            <a:endParaRPr lang="en-US" i="1" dirty="0">
              <a:sym typeface="Wingdings"/>
            </a:endParaRP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BCNF: 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2862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/>
            <a:r>
              <a:rPr lang="en-US" sz="2800" dirty="0"/>
              <a:t>Hence no redundancy because of </a:t>
            </a:r>
            <a:r>
              <a:rPr lang="en-US" sz="2800" dirty="0" err="1"/>
              <a:t>FDs</a:t>
            </a:r>
            <a:endParaRPr lang="en-US" sz="2800" dirty="0"/>
          </a:p>
          <a:p>
            <a:pPr marL="788988" lvl="1" indent="-533400"/>
            <a:r>
              <a:rPr lang="en-US" sz="2400" dirty="0"/>
              <a:t>Redundancy may exist because of other types of dependencies</a:t>
            </a:r>
          </a:p>
          <a:p>
            <a:pPr marL="1027113" lvl="2" indent="-533400"/>
            <a:r>
              <a:rPr lang="en-US" sz="2200" dirty="0"/>
              <a:t>Higher normal forms used for that (specifically, 4NF)</a:t>
            </a:r>
          </a:p>
          <a:p>
            <a:pPr marL="788988" lvl="1" indent="-533400"/>
            <a:r>
              <a:rPr lang="en-US" sz="2400" dirty="0"/>
              <a:t>Data may naturally have duplicated/redundant data</a:t>
            </a:r>
          </a:p>
          <a:p>
            <a:pPr marL="1027113" lvl="2" indent="-533400"/>
            <a:r>
              <a:rPr lang="en-US" sz="2200" dirty="0"/>
              <a:t>We can’t control that unless a FD or some other dependency is defined</a:t>
            </a: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and Redundancy</a:t>
            </a:r>
          </a:p>
        </p:txBody>
      </p:sp>
    </p:spTree>
    <p:extLst>
      <p:ext uri="{BB962C8B-B14F-4D97-AF65-F5344CB8AC3E}">
        <p14:creationId xmlns:p14="http://schemas.microsoft.com/office/powerpoint/2010/main" val="32932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dirty="0"/>
              <a:t>What if the schema is not in BCNF ?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Decompose (split) the schema into two pieces.</a:t>
            </a:r>
          </a:p>
          <a:p>
            <a:pPr lvl="4"/>
            <a:endParaRPr lang="en-US" i="1" dirty="0"/>
          </a:p>
          <a:p>
            <a:r>
              <a:rPr lang="en-US" dirty="0"/>
              <a:t>From the previous example: split the schema into:</a:t>
            </a:r>
          </a:p>
          <a:p>
            <a:pPr lvl="1"/>
            <a:r>
              <a:rPr lang="en-US" i="1" dirty="0"/>
              <a:t>r1(A, B),  r2(A, C, D)</a:t>
            </a:r>
          </a:p>
          <a:p>
            <a:pPr lvl="1"/>
            <a:r>
              <a:rPr lang="en-US" dirty="0"/>
              <a:t>The first schema is in BCNF, the second one may not be (and may require further decomposition)</a:t>
            </a:r>
          </a:p>
          <a:p>
            <a:pPr lvl="1"/>
            <a:r>
              <a:rPr lang="en-US" dirty="0"/>
              <a:t>No repetition now: </a:t>
            </a:r>
            <a:r>
              <a:rPr lang="en-US" i="1" dirty="0"/>
              <a:t>r1 </a:t>
            </a:r>
            <a:r>
              <a:rPr lang="en-US" dirty="0"/>
              <a:t>contains </a:t>
            </a:r>
            <a:r>
              <a:rPr lang="en-US" i="1" dirty="0"/>
              <a:t>(a1, b1)</a:t>
            </a:r>
            <a:r>
              <a:rPr lang="en-US" dirty="0"/>
              <a:t>, but </a:t>
            </a:r>
            <a:r>
              <a:rPr lang="en-US" i="1" dirty="0"/>
              <a:t>b1 </a:t>
            </a:r>
            <a:r>
              <a:rPr lang="en-US" dirty="0"/>
              <a:t>will not be repeated</a:t>
            </a:r>
          </a:p>
          <a:p>
            <a:pPr lvl="4"/>
            <a:endParaRPr lang="en-US" i="1" dirty="0"/>
          </a:p>
          <a:p>
            <a:r>
              <a:rPr lang="en-US" dirty="0"/>
              <a:t>Careful: you want the decomposition to be </a:t>
            </a:r>
            <a:r>
              <a:rPr lang="en-US" dirty="0">
                <a:solidFill>
                  <a:srgbClr val="FF0000"/>
                </a:solidFill>
              </a:rPr>
              <a:t>lossless</a:t>
            </a:r>
          </a:p>
          <a:p>
            <a:pPr lvl="1"/>
            <a:r>
              <a:rPr lang="en-US" i="1" dirty="0"/>
              <a:t>No information should be lost</a:t>
            </a:r>
          </a:p>
          <a:p>
            <a:pPr lvl="2"/>
            <a:r>
              <a:rPr lang="en-US" dirty="0"/>
              <a:t>The above decomposition is lossless</a:t>
            </a:r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764939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33803</TotalTime>
  <Words>8357</Words>
  <Application>Microsoft Macintosh PowerPoint</Application>
  <PresentationFormat>On-screen Show (4:3)</PresentationFormat>
  <Paragraphs>1600</Paragraphs>
  <Slides>122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122</vt:i4>
      </vt:variant>
    </vt:vector>
  </HeadingPairs>
  <TitlesOfParts>
    <vt:vector size="133" baseType="lpstr">
      <vt:lpstr>Arial</vt:lpstr>
      <vt:lpstr>Calibri</vt:lpstr>
      <vt:lpstr>Helvetica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2_Concourse</vt:lpstr>
      <vt:lpstr>CMSC424: Database Design  Module: Design: E/R Models and Normalization</vt:lpstr>
      <vt:lpstr>Design Process; E/R Basics</vt:lpstr>
      <vt:lpstr>Design Process</vt:lpstr>
      <vt:lpstr>What runs where?</vt:lpstr>
      <vt:lpstr>“Database” Design</vt:lpstr>
      <vt:lpstr>“Database” Design</vt:lpstr>
      <vt:lpstr>Schema ”Evolution” and Challenges</vt:lpstr>
      <vt:lpstr>PowerPoint Presentation</vt:lpstr>
      <vt:lpstr>Basics of E/R Modeling</vt:lpstr>
      <vt:lpstr>Entity-Relationship Model</vt:lpstr>
      <vt:lpstr>Entity-Relationship Model</vt:lpstr>
      <vt:lpstr>Entities and relationships</vt:lpstr>
      <vt:lpstr>ER Diagram</vt:lpstr>
      <vt:lpstr>Types of Attributes</vt:lpstr>
      <vt:lpstr>Types of Attributes</vt:lpstr>
      <vt:lpstr>Relationship Cardinalities</vt:lpstr>
      <vt:lpstr>Mapping Cardinalities</vt:lpstr>
      <vt:lpstr>Mapping Cardinalities</vt:lpstr>
      <vt:lpstr>Relationship Set Keys</vt:lpstr>
      <vt:lpstr>Relationship Set Keys</vt:lpstr>
      <vt:lpstr>Relationship Set Keys</vt:lpstr>
      <vt:lpstr>Relationship Set Keys</vt:lpstr>
      <vt:lpstr>Relationship Set Keys</vt:lpstr>
      <vt:lpstr>Relationship Set Keys</vt:lpstr>
      <vt:lpstr>PowerPoint Presentation</vt:lpstr>
      <vt:lpstr>More E/R Constructs</vt:lpstr>
      <vt:lpstr>Recursive Relationships</vt:lpstr>
      <vt:lpstr>Weak Entity Sets</vt:lpstr>
      <vt:lpstr>Examples of Weak Entity Sets</vt:lpstr>
      <vt:lpstr>Participation Constraints</vt:lpstr>
      <vt:lpstr>Specialization/Generalization</vt:lpstr>
      <vt:lpstr>Aggregation</vt:lpstr>
      <vt:lpstr>PowerPoint Presentation</vt:lpstr>
      <vt:lpstr>Converting E/R Models to Relations</vt:lpstr>
      <vt:lpstr>E/R Diagrams  Relations</vt:lpstr>
      <vt:lpstr>E/R Diagrams  Relations</vt:lpstr>
      <vt:lpstr>E/R Diagrams  Relations</vt:lpstr>
      <vt:lpstr>E/R Diagrams  Relations</vt:lpstr>
      <vt:lpstr>Weak Entity Sets</vt:lpstr>
      <vt:lpstr>Multi-valued Attributes</vt:lpstr>
      <vt:lpstr>Specialization and Generalization</vt:lpstr>
      <vt:lpstr>PowerPoint Presentation</vt:lpstr>
      <vt:lpstr>Design Issues; Alternate Notations</vt:lpstr>
      <vt:lpstr>Some Common Mistakes</vt:lpstr>
      <vt:lpstr>Some Common Mistakes</vt:lpstr>
      <vt:lpstr>Design Issues</vt:lpstr>
      <vt:lpstr>Design Issues</vt:lpstr>
      <vt:lpstr>Design Issues</vt:lpstr>
      <vt:lpstr>Alternate Notations</vt:lpstr>
      <vt:lpstr>Unified Modeling Language (UML)</vt:lpstr>
      <vt:lpstr>Thoughts…</vt:lpstr>
      <vt:lpstr>Thoughts…</vt:lpstr>
      <vt:lpstr>PowerPoint Presentation</vt:lpstr>
      <vt:lpstr>Relational Database Design </vt:lpstr>
      <vt:lpstr>Normalization</vt:lpstr>
      <vt:lpstr>Simplified University Database Schema</vt:lpstr>
      <vt:lpstr>PowerPoint Presentation</vt:lpstr>
      <vt:lpstr>PowerPoint Presentation</vt:lpstr>
      <vt:lpstr>PowerPoint Presentation</vt:lpstr>
      <vt:lpstr>PowerPoint Presentation</vt:lpstr>
      <vt:lpstr>Desiderata </vt:lpstr>
      <vt:lpstr>Overall Approach</vt:lpstr>
      <vt:lpstr>Atomic Domains and 1st Normal Form</vt:lpstr>
      <vt:lpstr>CMSC424: Database Design  Module: Design: E/R Models and Normalization</vt:lpstr>
      <vt:lpstr>Functional Dependencies</vt:lpstr>
      <vt:lpstr>Functional Dependencies</vt:lpstr>
      <vt:lpstr>FDs: Example 1</vt:lpstr>
      <vt:lpstr>FDs: Example 2</vt:lpstr>
      <vt:lpstr>FDs: Example 3</vt:lpstr>
      <vt:lpstr>Functional Dependencies</vt:lpstr>
      <vt:lpstr>Functional Dependencies</vt:lpstr>
      <vt:lpstr>FDs and Redundancy</vt:lpstr>
      <vt:lpstr>FDs and Redundancy</vt:lpstr>
      <vt:lpstr>Functional Dependencies</vt:lpstr>
      <vt:lpstr>Definitions</vt:lpstr>
      <vt:lpstr>CMSC424: Database Design  Module: Design: E/R Models and Normalization</vt:lpstr>
      <vt:lpstr>Working with Functional Dependencies</vt:lpstr>
      <vt:lpstr>1. Closure </vt:lpstr>
      <vt:lpstr>Additional rules</vt:lpstr>
      <vt:lpstr>Example</vt:lpstr>
      <vt:lpstr>2. Closure of an attribute set</vt:lpstr>
      <vt:lpstr>Computing the closure for A  </vt:lpstr>
      <vt:lpstr>Example</vt:lpstr>
      <vt:lpstr>Uses of attribute set closures</vt:lpstr>
      <vt:lpstr>3. Extraneous Attributes</vt:lpstr>
      <vt:lpstr>4. Canonical Cover</vt:lpstr>
      <vt:lpstr>CMSC424: Database Design  Module: Design: E/R Models and Normalization</vt:lpstr>
      <vt:lpstr>Lossless and Lossy Decompositions</vt:lpstr>
      <vt:lpstr>Decompositions</vt:lpstr>
      <vt:lpstr>Loss-less Decompositions</vt:lpstr>
      <vt:lpstr>Loss-less Decompositions</vt:lpstr>
      <vt:lpstr>Dependency-preserving Decompositions</vt:lpstr>
      <vt:lpstr>Dependency-preserving Decompositions</vt:lpstr>
      <vt:lpstr>CMSC424: Database Design  Module: Design: E/R Models and Normalization</vt:lpstr>
      <vt:lpstr>Boyce Codd Normal Form</vt:lpstr>
      <vt:lpstr>Approach</vt:lpstr>
      <vt:lpstr>BCNF: Boyce-Codd Normal Form</vt:lpstr>
      <vt:lpstr>BCNF and Redundancy</vt:lpstr>
      <vt:lpstr>BCNF</vt:lpstr>
      <vt:lpstr>Achieving BCNF Schemas</vt:lpstr>
      <vt:lpstr>Example 1</vt:lpstr>
      <vt:lpstr>Example 2-1</vt:lpstr>
      <vt:lpstr>Example 2-2</vt:lpstr>
      <vt:lpstr>Example 3</vt:lpstr>
      <vt:lpstr>CMSC424: Database Design  Module: Design: E/R Models and Normalization</vt:lpstr>
      <vt:lpstr>3rd and 4th Normal Forms</vt:lpstr>
      <vt:lpstr>Issue 1: BCNF may not preserve dependencies</vt:lpstr>
      <vt:lpstr>Issue 1: BCNF may not preserve dependencies</vt:lpstr>
      <vt:lpstr>3NF (3rd Normal Form)</vt:lpstr>
      <vt:lpstr>3NF (3rd Normal Form)</vt:lpstr>
      <vt:lpstr>3NF and Redundancy</vt:lpstr>
      <vt:lpstr>Decomposing into 3NF</vt:lpstr>
      <vt:lpstr>Issue 2: BCNF and redundancy</vt:lpstr>
      <vt:lpstr>Multi-valued Dependencies</vt:lpstr>
      <vt:lpstr>4NF</vt:lpstr>
      <vt:lpstr>Comparing the normal forms</vt:lpstr>
      <vt:lpstr>CMSC424: Database Design  Module: Design: E/R Models and Normalization</vt:lpstr>
      <vt:lpstr>Recap and Other Issues</vt:lpstr>
      <vt:lpstr>Database design process</vt:lpstr>
      <vt:lpstr>Recap</vt:lpstr>
      <vt:lpstr>Recap</vt:lpstr>
      <vt:lpstr>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282</cp:revision>
  <cp:lastPrinted>2008-09-04T20:00:36Z</cp:lastPrinted>
  <dcterms:created xsi:type="dcterms:W3CDTF">2010-02-07T21:32:42Z</dcterms:created>
  <dcterms:modified xsi:type="dcterms:W3CDTF">2022-09-29T00:23:21Z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