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60" r:id="rId4"/>
    <p:sldId id="258" r:id="rId5"/>
    <p:sldId id="261" r:id="rId6"/>
    <p:sldId id="259"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55892-3413-4A5F-8579-6B26232F0276}" type="datetimeFigureOut">
              <a:rPr lang="en-US" smtClean="0"/>
              <a:t>1/14/2018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84072C-9D34-4ACA-A136-5B5A909C2259}" type="slidenum">
              <a:rPr lang="en-US" smtClean="0"/>
              <a:t>‹#›</a:t>
            </a:fld>
            <a:endParaRPr lang="en-US"/>
          </a:p>
        </p:txBody>
      </p:sp>
    </p:spTree>
    <p:extLst>
      <p:ext uri="{BB962C8B-B14F-4D97-AF65-F5344CB8AC3E}">
        <p14:creationId xmlns:p14="http://schemas.microsoft.com/office/powerpoint/2010/main" val="427819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4072C-9D34-4ACA-A136-5B5A909C2259}" type="slidenum">
              <a:rPr lang="en-US" smtClean="0"/>
              <a:t>10</a:t>
            </a:fld>
            <a:endParaRPr lang="en-US"/>
          </a:p>
        </p:txBody>
      </p:sp>
    </p:spTree>
    <p:extLst>
      <p:ext uri="{BB962C8B-B14F-4D97-AF65-F5344CB8AC3E}">
        <p14:creationId xmlns:p14="http://schemas.microsoft.com/office/powerpoint/2010/main" val="134625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09BAE07-5C74-4093-B1D2-05D53E1E24B2}" type="datetimeFigureOut">
              <a:rPr lang="en-US" smtClean="0"/>
              <a:t>1/14/2018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14C3028-936E-46D6-AC94-F39605B29EEB}"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BAE07-5C74-4093-B1D2-05D53E1E24B2}"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C3028-936E-46D6-AC94-F39605B29E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BAE07-5C74-4093-B1D2-05D53E1E24B2}"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C3028-936E-46D6-AC94-F39605B29E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9BAE07-5C74-4093-B1D2-05D53E1E24B2}"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C3028-936E-46D6-AC94-F39605B29E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BAE07-5C74-4093-B1D2-05D53E1E24B2}"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C3028-936E-46D6-AC94-F39605B29E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09BAE07-5C74-4093-B1D2-05D53E1E24B2}"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C3028-936E-46D6-AC94-F39605B29EEB}"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9BAE07-5C74-4093-B1D2-05D53E1E24B2}"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C3028-936E-46D6-AC94-F39605B29E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9BAE07-5C74-4093-B1D2-05D53E1E24B2}"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C3028-936E-46D6-AC94-F39605B29E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BAE07-5C74-4093-B1D2-05D53E1E24B2}"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C3028-936E-46D6-AC94-F39605B29E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09BAE07-5C74-4093-B1D2-05D53E1E24B2}" type="datetimeFigureOut">
              <a:rPr lang="en-US" smtClean="0"/>
              <a:t>1/14/2018</a:t>
            </a:fld>
            <a:endParaRPr lang="en-US"/>
          </a:p>
        </p:txBody>
      </p:sp>
      <p:sp>
        <p:nvSpPr>
          <p:cNvPr id="7" name="Slide Number Placeholder 6"/>
          <p:cNvSpPr>
            <a:spLocks noGrp="1"/>
          </p:cNvSpPr>
          <p:nvPr>
            <p:ph type="sldNum" sz="quarter" idx="12"/>
          </p:nvPr>
        </p:nvSpPr>
        <p:spPr/>
        <p:txBody>
          <a:bodyPr/>
          <a:lstStyle/>
          <a:p>
            <a:fld id="{414C3028-936E-46D6-AC94-F39605B29EEB}"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BAE07-5C74-4093-B1D2-05D53E1E24B2}" type="datetimeFigureOut">
              <a:rPr lang="en-US" smtClean="0"/>
              <a:t>1/14/2018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14C3028-936E-46D6-AC94-F39605B29E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09BAE07-5C74-4093-B1D2-05D53E1E24B2}" type="datetimeFigureOut">
              <a:rPr lang="en-US" smtClean="0"/>
              <a:t>1/14/2018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14C3028-936E-46D6-AC94-F39605B29E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 contrast="-52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219200" y="-457200"/>
            <a:ext cx="7208520" cy="5943600"/>
          </a:xfrm>
        </p:spPr>
        <p:txBody>
          <a:bodyPr>
            <a:noAutofit/>
          </a:bodyPr>
          <a:lstStyle/>
          <a:p>
            <a:r>
              <a:rPr lang="en-US" sz="9600" dirty="0" smtClean="0">
                <a:solidFill>
                  <a:srgbClr val="FFFF00"/>
                </a:solidFill>
              </a:rPr>
              <a:t>VARIABLES </a:t>
            </a:r>
            <a:br>
              <a:rPr lang="en-US" sz="9600" dirty="0" smtClean="0">
                <a:solidFill>
                  <a:srgbClr val="FFFF00"/>
                </a:solidFill>
              </a:rPr>
            </a:br>
            <a:r>
              <a:rPr lang="en-US" sz="9600" dirty="0" smtClean="0">
                <a:solidFill>
                  <a:srgbClr val="FFFF00"/>
                </a:solidFill>
              </a:rPr>
              <a:t>       &amp;</a:t>
            </a:r>
            <a:br>
              <a:rPr lang="en-US" sz="9600" dirty="0" smtClean="0">
                <a:solidFill>
                  <a:srgbClr val="FFFF00"/>
                </a:solidFill>
              </a:rPr>
            </a:br>
            <a:r>
              <a:rPr lang="en-US" sz="9600" dirty="0" smtClean="0">
                <a:solidFill>
                  <a:srgbClr val="FFFF00"/>
                </a:solidFill>
              </a:rPr>
              <a:t>OPERATORS</a:t>
            </a:r>
            <a:endParaRPr lang="en-US" sz="9600" dirty="0">
              <a:solidFill>
                <a:srgbClr val="FFFF00"/>
              </a:solidFill>
            </a:endParaRPr>
          </a:p>
        </p:txBody>
      </p:sp>
    </p:spTree>
    <p:extLst>
      <p:ext uri="{BB962C8B-B14F-4D97-AF65-F5344CB8AC3E}">
        <p14:creationId xmlns:p14="http://schemas.microsoft.com/office/powerpoint/2010/main" val="2812731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3201640"/>
              </p:ext>
            </p:extLst>
          </p:nvPr>
        </p:nvGraphicFramePr>
        <p:xfrm>
          <a:off x="533400" y="228600"/>
          <a:ext cx="8229600" cy="6553196"/>
        </p:xfrm>
        <a:graphic>
          <a:graphicData uri="http://schemas.openxmlformats.org/drawingml/2006/table">
            <a:tbl>
              <a:tblPr/>
              <a:tblGrid>
                <a:gridCol w="2743200"/>
                <a:gridCol w="2743200"/>
                <a:gridCol w="2743200"/>
              </a:tblGrid>
              <a:tr h="779935">
                <a:tc>
                  <a:txBody>
                    <a:bodyPr/>
                    <a:lstStyle/>
                    <a:p>
                      <a:pPr algn="l" fontAlgn="base"/>
                      <a:r>
                        <a:rPr lang="en-US" sz="1400" b="0" dirty="0">
                          <a:effectLst/>
                        </a:rPr>
                        <a: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Ternary conditional</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right-to-left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66217">
                <a:tc>
                  <a:txBody>
                    <a:bodyPr/>
                    <a:lstStyle/>
                    <a:p>
                      <a:pPr algn="l" fontAlgn="base"/>
                      <a:r>
                        <a:rPr lang="en-US" sz="1400" b="0">
                          <a:effectLst/>
                        </a:rPr>
                        <a: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Assignment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right-to-left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79935">
                <a:tc>
                  <a:txBody>
                    <a:bodyPr/>
                    <a:lstStyle/>
                    <a:p>
                      <a:pPr algn="l" fontAlgn="base"/>
                      <a:r>
                        <a:rPr lang="en-US" sz="1400" b="0">
                          <a:effectLst/>
                        </a:rPr>
                        <a:t>+= , -=</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Addition/subtraction assignment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0">
                        <a:effectLst/>
                      </a:endParaRP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79935">
                <a:tc>
                  <a:txBody>
                    <a:bodyPr/>
                    <a:lstStyle/>
                    <a:p>
                      <a:pPr algn="l" fontAlgn="base"/>
                      <a:r>
                        <a:rPr lang="en-US" sz="1400" b="0">
                          <a:effectLst/>
                        </a:rPr>
                        <a:t>*= , /=</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Multiplication/division assignment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0">
                        <a:effectLst/>
                      </a:endParaRP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79935">
                <a:tc>
                  <a:txBody>
                    <a:bodyPr/>
                    <a:lstStyle/>
                    <a:p>
                      <a:pPr algn="l" fontAlgn="base"/>
                      <a:r>
                        <a:rPr lang="en-US" sz="1400" b="0">
                          <a:effectLst/>
                        </a:rPr>
                        <a:t>%= , &amp;=</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Modulus/bitwise AND assignment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0">
                        <a:effectLst/>
                      </a:endParaRP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093652">
                <a:tc>
                  <a:txBody>
                    <a:bodyPr/>
                    <a:lstStyle/>
                    <a:p>
                      <a:pPr algn="l" fontAlgn="base"/>
                      <a:r>
                        <a:rPr lang="en-US" sz="1400" b="0">
                          <a:effectLst/>
                        </a:rPr>
                        <a:t>^= , |=</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Bitwise exclusive/inclusive OR assignment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0">
                        <a:effectLst/>
                      </a:endParaRP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093652">
                <a:tc>
                  <a:txBody>
                    <a:bodyPr/>
                    <a:lstStyle/>
                    <a:p>
                      <a:pPr algn="l" fontAlgn="base"/>
                      <a:r>
                        <a:rPr lang="en-US" sz="1400" b="0">
                          <a:effectLst/>
                        </a:rPr>
                        <a:t>&lt;&gt;=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dirty="0">
                          <a:effectLst/>
                        </a:rPr>
                        <a:t>Bitwise shift left/right assignment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endParaRPr lang="en-US" sz="1400" b="0">
                        <a:effectLst/>
                      </a:endParaRPr>
                    </a:p>
                  </a:txBody>
                  <a:tcPr marL="105325" marR="105325" marT="52662" marB="526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79935">
                <a:tc>
                  <a:txBody>
                    <a:bodyPr/>
                    <a:lstStyle/>
                    <a:p>
                      <a:pPr algn="l" fontAlgn="base"/>
                      <a:r>
                        <a:rPr lang="en-US" sz="1400" b="0">
                          <a:effectLst/>
                        </a:rPr>
                        <a: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400" b="0">
                          <a:effectLst/>
                        </a:rPr>
                        <a:t>expression separator</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400" b="0" dirty="0">
                          <a:effectLst/>
                        </a:rPr>
                        <a:t>left-to-right</a:t>
                      </a:r>
                    </a:p>
                  </a:txBody>
                  <a:tcPr marL="105325" marR="105325" marT="52662" marB="5266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258704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24200"/>
            <a:ext cx="10439400" cy="1143000"/>
          </a:xfrm>
        </p:spPr>
        <p:txBody>
          <a:bodyPr>
            <a:noAutofit/>
          </a:bodyPr>
          <a:lstStyle/>
          <a:p>
            <a:r>
              <a:rPr lang="en-IN" sz="7200" b="1" dirty="0"/>
              <a:t>Thank You!</a:t>
            </a:r>
            <a:br>
              <a:rPr lang="en-IN" sz="7200" b="1" dirty="0"/>
            </a:br>
            <a:r>
              <a:rPr lang="en-IN" sz="7200" b="1" dirty="0"/>
              <a:t>Have a nice day…</a:t>
            </a:r>
            <a:endParaRPr lang="en-US" sz="7200" b="1" dirty="0"/>
          </a:p>
        </p:txBody>
      </p:sp>
    </p:spTree>
    <p:extLst>
      <p:ext uri="{BB962C8B-B14F-4D97-AF65-F5344CB8AC3E}">
        <p14:creationId xmlns:p14="http://schemas.microsoft.com/office/powerpoint/2010/main" val="2764335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1143000"/>
          </a:xfrm>
        </p:spPr>
        <p:txBody>
          <a:bodyPr>
            <a:noAutofit/>
          </a:bodyPr>
          <a:lstStyle/>
          <a:p>
            <a:r>
              <a:rPr lang="en-US" sz="5400" b="1" dirty="0">
                <a:solidFill>
                  <a:schemeClr val="tx2">
                    <a:lumMod val="60000"/>
                    <a:lumOff val="40000"/>
                  </a:schemeClr>
                </a:solidFill>
              </a:rPr>
              <a:t>C++ Data </a:t>
            </a:r>
            <a:r>
              <a:rPr lang="en-US" sz="5400" b="1" dirty="0" smtClean="0">
                <a:solidFill>
                  <a:schemeClr val="tx2">
                    <a:lumMod val="60000"/>
                    <a:lumOff val="40000"/>
                  </a:schemeClr>
                </a:solidFill>
              </a:rPr>
              <a:t>Types</a:t>
            </a:r>
            <a:endParaRPr lang="en-US" sz="5400" b="1" dirty="0">
              <a:solidFill>
                <a:schemeClr val="tx2">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All </a:t>
            </a:r>
            <a:r>
              <a:rPr lang="en-US" dirty="0" smtClean="0"/>
              <a:t>variables</a:t>
            </a:r>
            <a:r>
              <a:rPr lang="en-US" dirty="0"/>
              <a:t> use data-type during declaration to restrict the type of data to be stored. Therefore, we can say that data types are used to tell the variables the type of data it can store</a:t>
            </a:r>
            <a:r>
              <a:rPr lang="en-US" dirty="0" smtClean="0"/>
              <a:t>.</a:t>
            </a:r>
          </a:p>
          <a:p>
            <a:pPr marL="0" indent="0">
              <a:buNone/>
            </a:pPr>
            <a:r>
              <a:rPr lang="en-US" dirty="0" smtClean="0"/>
              <a:t/>
            </a:r>
            <a:br>
              <a:rPr lang="en-US" dirty="0" smtClean="0"/>
            </a:br>
            <a:r>
              <a:rPr lang="en-US" dirty="0"/>
              <a:t>Whenever a variable is defined in C++, the compiler allocates some memory for that variable based on the data-type with which it is declared. Every data type requires different amount of memory.</a:t>
            </a:r>
          </a:p>
        </p:txBody>
      </p:sp>
    </p:spTree>
    <p:extLst>
      <p:ext uri="{BB962C8B-B14F-4D97-AF65-F5344CB8AC3E}">
        <p14:creationId xmlns:p14="http://schemas.microsoft.com/office/powerpoint/2010/main" val="837112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types in C++ is mainly divided into two types:</a:t>
            </a:r>
          </a:p>
        </p:txBody>
      </p:sp>
      <p:cxnSp>
        <p:nvCxnSpPr>
          <p:cNvPr id="5" name="Straight Arrow Connector 4"/>
          <p:cNvCxnSpPr>
            <a:stCxn id="2" idx="2"/>
          </p:cNvCxnSpPr>
          <p:nvPr/>
        </p:nvCxnSpPr>
        <p:spPr>
          <a:xfrm flipH="1">
            <a:off x="2057400" y="2170664"/>
            <a:ext cx="2498462" cy="80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2" idx="2"/>
            <a:endCxn id="13" idx="0"/>
          </p:cNvCxnSpPr>
          <p:nvPr/>
        </p:nvCxnSpPr>
        <p:spPr>
          <a:xfrm>
            <a:off x="4555862" y="2170664"/>
            <a:ext cx="2835538" cy="80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 y="2985655"/>
            <a:ext cx="2057400" cy="2862322"/>
          </a:xfrm>
          <a:prstGeom prst="rect">
            <a:avLst/>
          </a:prstGeom>
          <a:noFill/>
        </p:spPr>
        <p:txBody>
          <a:bodyPr wrap="square" rtlCol="0">
            <a:spAutoFit/>
          </a:bodyPr>
          <a:lstStyle/>
          <a:p>
            <a:pPr algn="ctr"/>
            <a:r>
              <a:rPr lang="en-US" b="1" dirty="0" smtClean="0"/>
              <a:t>PRIMITIVE </a:t>
            </a:r>
            <a:r>
              <a:rPr lang="en-US" dirty="0" smtClean="0"/>
              <a:t>:</a:t>
            </a:r>
          </a:p>
          <a:p>
            <a:r>
              <a:rPr lang="en-US" dirty="0"/>
              <a:t>These data types are built-in or predefined data types and can be used directly by the user to declare variables. example: </a:t>
            </a:r>
            <a:r>
              <a:rPr lang="en-US" dirty="0" err="1"/>
              <a:t>int</a:t>
            </a:r>
            <a:r>
              <a:rPr lang="en-US" dirty="0"/>
              <a:t>, char , float, </a:t>
            </a:r>
            <a:r>
              <a:rPr lang="en-US" dirty="0" err="1"/>
              <a:t>bool</a:t>
            </a:r>
            <a:r>
              <a:rPr lang="en-US" dirty="0"/>
              <a:t> </a:t>
            </a:r>
            <a:r>
              <a:rPr lang="en-US" dirty="0" err="1"/>
              <a:t>etc</a:t>
            </a:r>
            <a:endParaRPr lang="en-US" dirty="0"/>
          </a:p>
        </p:txBody>
      </p:sp>
      <p:sp>
        <p:nvSpPr>
          <p:cNvPr id="13" name="TextBox 12"/>
          <p:cNvSpPr txBox="1"/>
          <p:nvPr/>
        </p:nvSpPr>
        <p:spPr>
          <a:xfrm>
            <a:off x="6400800" y="2971800"/>
            <a:ext cx="1981200" cy="1231106"/>
          </a:xfrm>
          <a:prstGeom prst="rect">
            <a:avLst/>
          </a:prstGeom>
          <a:noFill/>
        </p:spPr>
        <p:txBody>
          <a:bodyPr wrap="square" rtlCol="0">
            <a:spAutoFit/>
          </a:bodyPr>
          <a:lstStyle/>
          <a:p>
            <a:pPr algn="ctr"/>
            <a:r>
              <a:rPr lang="en-US" sz="2000" b="1" dirty="0" smtClean="0"/>
              <a:t>ABSTRACT</a:t>
            </a:r>
            <a:endParaRPr lang="en-US" b="1" dirty="0" smtClean="0"/>
          </a:p>
          <a:p>
            <a:r>
              <a:rPr lang="en-US" dirty="0"/>
              <a:t>These data types are defined by user itself.</a:t>
            </a:r>
          </a:p>
        </p:txBody>
      </p:sp>
    </p:spTree>
    <p:extLst>
      <p:ext uri="{BB962C8B-B14F-4D97-AF65-F5344CB8AC3E}">
        <p14:creationId xmlns:p14="http://schemas.microsoft.com/office/powerpoint/2010/main" val="2045460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762000"/>
            <a:ext cx="8153400" cy="545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803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We can define operators as symbols that helps us to perform specific mathematical and logical </a:t>
            </a:r>
            <a:r>
              <a:rPr lang="en-US" dirty="0" smtClean="0"/>
              <a:t>computations </a:t>
            </a:r>
            <a:r>
              <a:rPr lang="en-US" dirty="0"/>
              <a:t>on </a:t>
            </a:r>
            <a:r>
              <a:rPr lang="en-US" dirty="0" smtClean="0"/>
              <a:t>operands</a:t>
            </a:r>
          </a:p>
          <a:p>
            <a:pPr fontAlgn="base"/>
            <a:r>
              <a:rPr lang="en-US" dirty="0"/>
              <a:t>For example, consider the below statement:</a:t>
            </a:r>
          </a:p>
          <a:p>
            <a:pPr marL="0" indent="0">
              <a:buNone/>
            </a:pPr>
            <a:r>
              <a:rPr lang="en-US" dirty="0" smtClean="0"/>
              <a:t>                               c = a + b;</a:t>
            </a:r>
          </a:p>
          <a:p>
            <a:pPr marL="0" indent="0">
              <a:buNone/>
            </a:pPr>
            <a:r>
              <a:rPr lang="en-US" dirty="0"/>
              <a:t>Here, ‘+’ is the operator known as </a:t>
            </a:r>
            <a:r>
              <a:rPr lang="en-US" i="1" dirty="0"/>
              <a:t>addition operator</a:t>
            </a:r>
            <a:r>
              <a:rPr lang="en-US" dirty="0"/>
              <a:t> and ‘a’ and ‘b’ are operands</a:t>
            </a:r>
          </a:p>
        </p:txBody>
      </p:sp>
      <p:sp>
        <p:nvSpPr>
          <p:cNvPr id="4" name="Rectangle 3"/>
          <p:cNvSpPr/>
          <p:nvPr/>
        </p:nvSpPr>
        <p:spPr>
          <a:xfrm>
            <a:off x="2286000" y="753070"/>
            <a:ext cx="424577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OPERATORS </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456381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805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180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7"/>
            <a:ext cx="9144000" cy="685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773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314184444"/>
              </p:ext>
            </p:extLst>
          </p:nvPr>
        </p:nvGraphicFramePr>
        <p:xfrm>
          <a:off x="13854" y="102641"/>
          <a:ext cx="9130146" cy="6755361"/>
        </p:xfrm>
        <a:graphic>
          <a:graphicData uri="http://schemas.openxmlformats.org/drawingml/2006/table">
            <a:tbl>
              <a:tblPr/>
              <a:tblGrid>
                <a:gridCol w="3043382"/>
                <a:gridCol w="3043382"/>
                <a:gridCol w="3043382"/>
              </a:tblGrid>
              <a:tr h="210778">
                <a:tc>
                  <a:txBody>
                    <a:bodyPr/>
                    <a:lstStyle/>
                    <a:p>
                      <a:pPr algn="l" fontAlgn="base"/>
                      <a:r>
                        <a:rPr lang="en-US" sz="900" b="1" cap="all" dirty="0">
                          <a:solidFill>
                            <a:srgbClr val="000000"/>
                          </a:solidFill>
                          <a:effectLst/>
                        </a:rPr>
                        <a:t>OPERATOR</a:t>
                      </a:r>
                    </a:p>
                  </a:txBody>
                  <a:tcPr marL="64107" marR="64107" marT="32054" marB="32054"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900" b="1" cap="all" dirty="0">
                          <a:solidFill>
                            <a:srgbClr val="000000"/>
                          </a:solidFill>
                          <a:effectLst/>
                        </a:rPr>
                        <a:t>DESCRIPTION</a:t>
                      </a:r>
                    </a:p>
                  </a:txBody>
                  <a:tcPr marL="64107" marR="64107" marT="32054" marB="32054"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900" b="1" cap="all">
                          <a:solidFill>
                            <a:srgbClr val="000000"/>
                          </a:solidFill>
                          <a:effectLst/>
                        </a:rPr>
                        <a:t>ASSOCIATIVITY</a:t>
                      </a:r>
                    </a:p>
                  </a:txBody>
                  <a:tcPr marL="64107" marR="64107" marT="32054" marB="32054"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r>
              <a:tr h="518455">
                <a:tc>
                  <a:txBody>
                    <a:bodyPr/>
                    <a:lstStyle/>
                    <a:p>
                      <a:pPr algn="l" fontAlgn="base"/>
                      <a:r>
                        <a:rPr lang="en-US" sz="900" b="0" dirty="0">
                          <a:effectLst/>
                        </a:rPr>
                        <a: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dirty="0">
                          <a:effectLst/>
                        </a:rPr>
                        <a:t>Parentheses (function call)</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left-to-right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518455">
                <a:tc>
                  <a:txBody>
                    <a:bodyPr/>
                    <a:lstStyle/>
                    <a:p>
                      <a:pPr algn="l" fontAlgn="base"/>
                      <a:r>
                        <a:rPr lang="en-US" sz="900" b="0">
                          <a:effectLst/>
                        </a:rPr>
                        <a: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dirty="0">
                          <a:effectLst/>
                        </a:rPr>
                        <a:t>Brackets (array subscript)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endParaRPr lang="en-US" sz="900" b="0" dirty="0">
                        <a:effectLst/>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518455">
                <a:tc>
                  <a:txBody>
                    <a:bodyPr/>
                    <a:lstStyle/>
                    <a:p>
                      <a:pPr algn="l" fontAlgn="base"/>
                      <a:r>
                        <a:rPr lang="en-US" sz="900" b="0">
                          <a:effectLst/>
                        </a:rPr>
                        <a: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Member selection via object name</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endParaRPr lang="en-US" sz="900" b="0" dirty="0">
                        <a:effectLst/>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518455">
                <a:tc>
                  <a:txBody>
                    <a:bodyPr/>
                    <a:lstStyle/>
                    <a:p>
                      <a:pPr algn="l" fontAlgn="base"/>
                      <a:r>
                        <a:rPr lang="en-US" sz="900" b="0">
                          <a:effectLst/>
                        </a:rPr>
                        <a:t>-&gt;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Member selection via pointer</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endParaRPr lang="en-US" sz="900" b="0" dirty="0">
                        <a:effectLst/>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726995">
                <a:tc>
                  <a:txBody>
                    <a:bodyPr/>
                    <a:lstStyle/>
                    <a:p>
                      <a:pPr algn="l" fontAlgn="base"/>
                      <a:r>
                        <a:rPr lang="en-US" sz="900" b="0">
                          <a:effectLst/>
                        </a:rPr>
                        <a: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Postfix increment/decrement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endParaRPr lang="en-US" sz="900" b="0">
                        <a:effectLst/>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726995">
                <a:tc>
                  <a:txBody>
                    <a:bodyPr/>
                    <a:lstStyle/>
                    <a:p>
                      <a:pPr algn="l" fontAlgn="base"/>
                      <a:r>
                        <a:rPr lang="en-US" sz="900" b="0">
                          <a:effectLst/>
                        </a:rPr>
                        <a: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Prefix increment/decrement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right-to-left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318268">
                <a:tc>
                  <a:txBody>
                    <a:bodyPr/>
                    <a:lstStyle/>
                    <a:p>
                      <a:pPr algn="l" fontAlgn="base"/>
                      <a:r>
                        <a:rPr lang="en-US" sz="900" b="0">
                          <a:effectLst/>
                        </a:rPr>
                        <a: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Unary plus/minus</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endParaRPr lang="en-US" sz="900" b="0">
                        <a:effectLst/>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726995">
                <a:tc>
                  <a:txBody>
                    <a:bodyPr/>
                    <a:lstStyle/>
                    <a:p>
                      <a:pPr algn="l" fontAlgn="base"/>
                      <a:r>
                        <a:rPr lang="en-US" sz="900" b="0">
                          <a:effectLst/>
                        </a:rPr>
                        <a: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Logical negation/bitwise complement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endParaRPr lang="en-US" sz="900" b="0">
                        <a:effectLst/>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726995">
                <a:tc>
                  <a:txBody>
                    <a:bodyPr/>
                    <a:lstStyle/>
                    <a:p>
                      <a:pPr algn="l" fontAlgn="base"/>
                      <a:r>
                        <a:rPr lang="en-US" sz="900" b="0">
                          <a:effectLst/>
                        </a:rPr>
                        <a:t>(type)</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Cast (convert value to temporary value of type)</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endParaRPr lang="en-US" sz="900" b="0" dirty="0">
                        <a:effectLst/>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318268">
                <a:tc>
                  <a:txBody>
                    <a:bodyPr/>
                    <a:lstStyle/>
                    <a:p>
                      <a:pPr algn="l" fontAlgn="base"/>
                      <a:r>
                        <a:rPr lang="en-US" sz="900" b="0">
                          <a:effectLst/>
                        </a:rPr>
                        <a:t>*</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Dereference</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endParaRPr lang="en-US" sz="900" b="0">
                        <a:effectLst/>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518455">
                <a:tc>
                  <a:txBody>
                    <a:bodyPr/>
                    <a:lstStyle/>
                    <a:p>
                      <a:pPr algn="l" fontAlgn="base"/>
                      <a:r>
                        <a:rPr lang="en-US" sz="900" b="0" dirty="0">
                          <a:effectLst/>
                        </a:rPr>
                        <a:t>&amp;</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r>
                        <a:rPr lang="en-US" sz="900" b="0">
                          <a:effectLst/>
                        </a:rPr>
                        <a:t>Address (of operand)</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l" fontAlgn="base"/>
                      <a:endParaRPr lang="en-US" sz="900" b="0">
                        <a:effectLst/>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a:noFill/>
                    </a:lnB>
                  </a:tcPr>
                </a:tc>
              </a:tr>
              <a:tr h="407792">
                <a:tc>
                  <a:txBody>
                    <a:bodyPr/>
                    <a:lstStyle/>
                    <a:p>
                      <a:pPr algn="l" fontAlgn="base"/>
                      <a:r>
                        <a:rPr lang="en-US" sz="900" b="0" i="0" dirty="0" err="1" smtClean="0">
                          <a:solidFill>
                            <a:srgbClr val="000000"/>
                          </a:solidFill>
                          <a:effectLst/>
                          <a:latin typeface="Open Sans"/>
                        </a:rPr>
                        <a:t>Sizeof</a:t>
                      </a:r>
                      <a:endParaRPr lang="en-US" sz="900" b="0" i="0" dirty="0">
                        <a:solidFill>
                          <a:srgbClr val="000000"/>
                        </a:solidFill>
                        <a:effectLst/>
                        <a:latin typeface="Open Sans"/>
                      </a:endParaRPr>
                    </a:p>
                  </a:txBody>
                  <a:tcPr marL="64107" marR="64107" marT="32054" marB="32054"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900" b="0" i="0" dirty="0">
                          <a:solidFill>
                            <a:srgbClr val="000000"/>
                          </a:solidFill>
                          <a:effectLst/>
                          <a:latin typeface="Open Sans"/>
                        </a:rPr>
                        <a:t>Determine size in bytes on this implementation</a:t>
                      </a:r>
                    </a:p>
                  </a:txBody>
                  <a:tcPr marL="64107" marR="64107" marT="32054" marB="32054"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endParaRPr lang="en-US" sz="900" dirty="0"/>
                    </a:p>
                  </a:txBody>
                  <a:tcPr marL="43959" marR="43959" marT="21980" marB="21980">
                    <a:lnL>
                      <a:noFill/>
                    </a:lnL>
                    <a:lnT>
                      <a:noFill/>
                    </a:lnT>
                  </a:tcPr>
                </a:tc>
              </a:tr>
            </a:tbl>
          </a:graphicData>
        </a:graphic>
      </p:graphicFrame>
    </p:spTree>
    <p:extLst>
      <p:ext uri="{BB962C8B-B14F-4D97-AF65-F5344CB8AC3E}">
        <p14:creationId xmlns:p14="http://schemas.microsoft.com/office/powerpoint/2010/main" val="2911720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891642182"/>
              </p:ext>
            </p:extLst>
          </p:nvPr>
        </p:nvGraphicFramePr>
        <p:xfrm>
          <a:off x="0" y="-1"/>
          <a:ext cx="9144000" cy="6858002"/>
        </p:xfrm>
        <a:graphic>
          <a:graphicData uri="http://schemas.openxmlformats.org/drawingml/2006/table">
            <a:tbl>
              <a:tblPr/>
              <a:tblGrid>
                <a:gridCol w="3048000"/>
                <a:gridCol w="3048000"/>
                <a:gridCol w="3048000"/>
              </a:tblGrid>
              <a:tr h="647118">
                <a:tc>
                  <a:txBody>
                    <a:bodyPr/>
                    <a:lstStyle/>
                    <a:p>
                      <a:pPr algn="l" fontAlgn="base"/>
                      <a:r>
                        <a:rPr lang="en-US" sz="1100" b="0" dirty="0">
                          <a:effectLst/>
                        </a:rPr>
                        <a: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Multiplication/division/modulus</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47118">
                <a:tc>
                  <a:txBody>
                    <a:bodyPr/>
                    <a:lstStyle/>
                    <a:p>
                      <a:pPr algn="l" fontAlgn="base"/>
                      <a:r>
                        <a:rPr lang="en-US" sz="1100" b="0">
                          <a:effectLst/>
                        </a:rPr>
                        <a: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Addition/subtraction</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47118">
                <a:tc>
                  <a:txBody>
                    <a:bodyPr/>
                    <a:lstStyle/>
                    <a:p>
                      <a:pPr algn="l" fontAlgn="base"/>
                      <a:r>
                        <a:rPr lang="en-US" sz="1100" b="0">
                          <a:effectLst/>
                        </a:rPr>
                        <a:t>&lt;&gt;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Bitwise shift left, Bitwise shift 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907411">
                <a:tc>
                  <a:txBody>
                    <a:bodyPr/>
                    <a:lstStyle/>
                    <a:p>
                      <a:pPr algn="l" fontAlgn="base"/>
                      <a:r>
                        <a:rPr lang="en-US" sz="1100" b="0">
                          <a:effectLst/>
                        </a:rPr>
                        <a:t>&lt; , &lt;=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Relational less than/less than or equal to</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907411">
                <a:tc>
                  <a:txBody>
                    <a:bodyPr/>
                    <a:lstStyle/>
                    <a:p>
                      <a:pPr algn="l" fontAlgn="base"/>
                      <a:r>
                        <a:rPr lang="en-US" sz="1100" b="0">
                          <a:effectLst/>
                        </a:rPr>
                        <a:t>&gt; , &gt;=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Relational greater than/greater than or equal to</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47118">
                <a:tc>
                  <a:txBody>
                    <a:bodyPr/>
                    <a:lstStyle/>
                    <a:p>
                      <a:pPr algn="l" fontAlgn="base"/>
                      <a:r>
                        <a:rPr lang="en-US" sz="1100" b="0">
                          <a:effectLst/>
                        </a:rPr>
                        <a:t>== , !=</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Relational is equal to/is not equal to</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86824">
                <a:tc>
                  <a:txBody>
                    <a:bodyPr/>
                    <a:lstStyle/>
                    <a:p>
                      <a:pPr algn="l" fontAlgn="base"/>
                      <a:r>
                        <a:rPr lang="en-US" sz="1100" b="0">
                          <a:effectLst/>
                        </a:rPr>
                        <a:t>&amp;</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Bitwise AND</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47118">
                <a:tc>
                  <a:txBody>
                    <a:bodyPr/>
                    <a:lstStyle/>
                    <a:p>
                      <a:pPr algn="l" fontAlgn="base"/>
                      <a:r>
                        <a:rPr lang="en-US" sz="1100" b="0">
                          <a:effectLst/>
                        </a:rPr>
                        <a: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Bitwise exclusive OR</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47118">
                <a:tc>
                  <a:txBody>
                    <a:bodyPr/>
                    <a:lstStyle/>
                    <a:p>
                      <a:pPr algn="l" fontAlgn="base"/>
                      <a:r>
                        <a:rPr lang="en-US" sz="1100" b="0">
                          <a:effectLst/>
                        </a:rPr>
                        <a: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Bitwise inclusive OR</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86824">
                <a:tc>
                  <a:txBody>
                    <a:bodyPr/>
                    <a:lstStyle/>
                    <a:p>
                      <a:pPr algn="l" fontAlgn="base"/>
                      <a:r>
                        <a:rPr lang="en-US" sz="1100" b="0">
                          <a:effectLst/>
                        </a:rPr>
                        <a:t>&amp;&amp;</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Logical AND</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100" b="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86824">
                <a:tc>
                  <a:txBody>
                    <a:bodyPr/>
                    <a:lstStyle/>
                    <a:p>
                      <a:pPr algn="l" fontAlgn="base"/>
                      <a:r>
                        <a:rPr lang="en-US" sz="1100" b="0">
                          <a:effectLst/>
                        </a:rPr>
                        <a: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100" b="0" dirty="0">
                          <a:effectLst/>
                        </a:rPr>
                        <a:t>Logical OR</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100" b="0" dirty="0">
                          <a:effectLst/>
                        </a:rPr>
                        <a:t>left-to-right</a:t>
                      </a:r>
                    </a:p>
                  </a:txBody>
                  <a:tcPr marL="83505" marR="83505" marT="41752" marB="4175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9887122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90</TotalTime>
  <Words>287</Words>
  <Application>Microsoft Office PowerPoint</Application>
  <PresentationFormat>On-screen Show (4:3)</PresentationFormat>
  <Paragraphs>97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Austin</vt:lpstr>
      <vt:lpstr>VARIABLES         &amp; OPERATORS</vt:lpstr>
      <vt:lpstr>C++ Data Types</vt:lpstr>
      <vt:lpstr>Data types in C++ is mainly divided into two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Have a nice day…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&amp; OPERATORS</dc:title>
  <dc:creator>Bindu Kapoor</dc:creator>
  <cp:lastModifiedBy>Bindu Kapoor</cp:lastModifiedBy>
  <cp:revision>5</cp:revision>
  <dcterms:created xsi:type="dcterms:W3CDTF">2018-01-14T02:44:25Z</dcterms:created>
  <dcterms:modified xsi:type="dcterms:W3CDTF">2018-01-14T04:14:57Z</dcterms:modified>
</cp:coreProperties>
</file>