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6da5693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6da5693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Welcome to our lesson on using Hugging Face Transformer Models for Basic GPT-2 Text Generation - a lesson that will help you l</a:t>
            </a:r>
            <a:r>
              <a:rPr lang="en-GB" sz="1200">
                <a:solidFill>
                  <a:schemeClr val="dk1"/>
                </a:solidFill>
              </a:rPr>
              <a:t>earn how to use text generation models, as well as create engaging interactive fiction and digital storytelling experiences.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6da5693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6da5693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New text can be generated using a Text Generation Model. This involves an input-output flow, where an initial text input, such as a story starter, is provided to the model. For example, starting with "Once upon a time," the model continues the narrative, producing a coherent output. Is it creative and engaging? </a:t>
            </a:r>
            <a:endParaRPr sz="1200">
              <a:solidFill>
                <a:schemeClr val="dk1"/>
              </a:solidFill>
            </a:endParaRPr>
          </a:p>
          <a:p>
            <a:pPr indent="0" lvl="0" marL="0" rtl="0" algn="l">
              <a:lnSpc>
                <a:spcPct val="115000"/>
              </a:lnSpc>
              <a:spcBef>
                <a:spcPts val="1200"/>
              </a:spcBef>
              <a:spcAft>
                <a:spcPts val="0"/>
              </a:spcAft>
              <a:buNone/>
            </a:pPr>
            <a:r>
              <a:rPr lang="en-GB" sz="1200">
                <a:solidFill>
                  <a:schemeClr val="dk1"/>
                </a:solidFill>
              </a:rPr>
              <a:t>Well, in this instance, the output expands on the initial prompt, weaving a tale about ancient explorers and poets. The generated text reads about bold human ancestors, who faced extinction… but the story is only just beginning.</a:t>
            </a:r>
            <a:endParaRPr sz="1200">
              <a:solidFill>
                <a:schemeClr val="dk1"/>
              </a:solidFill>
            </a:endParaRPr>
          </a:p>
          <a:p>
            <a:pPr indent="0" lvl="0" marL="0" rtl="0" algn="l">
              <a:lnSpc>
                <a:spcPct val="115000"/>
              </a:lnSpc>
              <a:spcBef>
                <a:spcPts val="1200"/>
              </a:spcBef>
              <a:spcAft>
                <a:spcPts val="0"/>
              </a:spcAft>
              <a:buNone/>
            </a:pPr>
            <a:r>
              <a:rPr lang="en-GB" sz="1200">
                <a:solidFill>
                  <a:schemeClr val="dk1"/>
                </a:solidFill>
              </a:rPr>
              <a:t>Hugging Face Transformer models have the capability to</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Generate new text based on a given input.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Summarize, translate, or fill in incomplete texts.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Employ text generation strategies using various prompts or story starters.</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f89db79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f89db79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you plough ahead into text generation with GPT-2, you need to set up your Python environment and install the required libraries.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You'll need </a:t>
            </a:r>
            <a:r>
              <a:rPr lang="en-GB">
                <a:solidFill>
                  <a:srgbClr val="188038"/>
                </a:solidFill>
                <a:latin typeface="Roboto Mono"/>
                <a:ea typeface="Roboto Mono"/>
                <a:cs typeface="Roboto Mono"/>
                <a:sym typeface="Roboto Mono"/>
              </a:rPr>
              <a:t>torch</a:t>
            </a:r>
            <a:r>
              <a:rPr lang="en-GB">
                <a:solidFill>
                  <a:schemeClr val="dk1"/>
                </a:solidFill>
              </a:rPr>
              <a:t> and </a:t>
            </a:r>
            <a:r>
              <a:rPr lang="en-GB">
                <a:solidFill>
                  <a:srgbClr val="188038"/>
                </a:solidFill>
                <a:latin typeface="Roboto Mono"/>
                <a:ea typeface="Roboto Mono"/>
                <a:cs typeface="Roboto Mono"/>
                <a:sym typeface="Roboto Mono"/>
              </a:rPr>
              <a:t>transformers</a:t>
            </a:r>
            <a:r>
              <a:rPr lang="en-GB">
                <a:solidFill>
                  <a:schemeClr val="dk1"/>
                </a:solidFill>
              </a:rPr>
              <a:t>. You can install these using pip if you haven't already: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You'll need to choose a specific version of GPT-2. For basic purposes, "gpt2" is the standard model, but you can also opt for larger versions like "gpt2-medium", "gpt2-large", or "gpt2-xl" for potentially better performance at the cost of increased computational resources.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Setting the model to evaluation mode is crucial for making predictions as it disables training-specific behaviors like dropout: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Now that the model is loaded and set to evaluation mode, you can use it to generate text based on prompts you provide.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f89db79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f89db79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define a function to generate text based on a given prompt.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Once you have the tokenizer and the model properly set up and initialized as we have already done, simply call the function and away you go.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Here is an example of calling this </a:t>
            </a:r>
            <a:r>
              <a:rPr lang="en-GB">
                <a:solidFill>
                  <a:srgbClr val="188038"/>
                </a:solidFill>
                <a:latin typeface="Roboto Mono"/>
                <a:ea typeface="Roboto Mono"/>
                <a:cs typeface="Roboto Mono"/>
                <a:sym typeface="Roboto Mono"/>
              </a:rPr>
              <a:t>generate_text</a:t>
            </a:r>
            <a:r>
              <a:rPr lang="en-GB">
                <a:solidFill>
                  <a:schemeClr val="dk1"/>
                </a:solidFill>
              </a:rPr>
              <a:t> function. I hope you’ll agree - straightforward and easy.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there are parameters that can be adjusted for more control, such as Max Length, Temperature, and Top-k Sampling, which you can see in this example code. But we will leave this for our next lesson.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f89db79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f89db79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Text-generative AI can help content writers, such as fiction authors, to overcome writer’s block</a:t>
            </a:r>
            <a:r>
              <a:rPr lang="en-GB" sz="1200">
                <a:solidFill>
                  <a:schemeClr val="dk1"/>
                </a:solidFill>
              </a:rPr>
              <a:t>. It might serve as a creative springboard or offer different perspectives. Authors and content creators could leverage this technology to ensure unique and interesting plots, and ensure that the story being told remains coherent and complete.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Here we can see the generated text, which has reached the max_length at “The robots were…” Not bad. Certainly coherent and engaging. A human born to robots - would you have thought of that? and would you keep reading?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f89db79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f89db7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Chatbots and Virtual Assistants</a:t>
            </a:r>
            <a:r>
              <a:rPr lang="en-GB">
                <a:solidFill>
                  <a:schemeClr val="dk1"/>
                </a:solidFill>
              </a:rPr>
              <a:t> GPT-2 improves chatbots and virtual assistants by making their responses more natural and relevant.  improving their ability to generate natural, context-aware responses. This capability significantly improves the overall user interaction experience.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GPT-2 can be used in </a:t>
            </a:r>
            <a:r>
              <a:rPr b="1" lang="en-GB">
                <a:solidFill>
                  <a:schemeClr val="dk1"/>
                </a:solidFill>
              </a:rPr>
              <a:t>Data Augmentation</a:t>
            </a:r>
            <a:r>
              <a:rPr lang="en-GB">
                <a:solidFill>
                  <a:schemeClr val="dk1"/>
                </a:solidFill>
              </a:rPr>
              <a:t> to create extra text data, e.g. enhancing machine learning models when there's not enough original data. This supplementary text data is crucial for boosting machine-learning model performance, especially </a:t>
            </a:r>
            <a:r>
              <a:rPr lang="en-GB"/>
              <a:t>in scenarios with scarce training data. A common NLP example, as given here, would be back-translation to generate textual data with different words while preserving the context.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f89db79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f89db79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Now it's your turn! Use the provided code to practise importing an ‘off the shelf’ GPT-2 model and generating your own text.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850" y="1363925"/>
            <a:ext cx="8520600" cy="1010700"/>
          </a:xfrm>
          <a:prstGeom prst="rect">
            <a:avLst/>
          </a:prstGeom>
        </p:spPr>
        <p:txBody>
          <a:bodyPr anchorCtr="0" anchor="b" bIns="91425" lIns="91425" spcFirstLastPara="1" rIns="91425" wrap="square" tIns="91425">
            <a:noAutofit/>
          </a:bodyPr>
          <a:lstStyle/>
          <a:p>
            <a:pPr indent="0" lvl="0" marL="0" rtl="0" algn="ctr">
              <a:lnSpc>
                <a:spcPct val="115000"/>
              </a:lnSpc>
              <a:spcBef>
                <a:spcPts val="1000"/>
              </a:spcBef>
              <a:spcAft>
                <a:spcPts val="1000"/>
              </a:spcAft>
              <a:buClr>
                <a:schemeClr val="dk1"/>
              </a:buClr>
              <a:buSzPts val="1100"/>
              <a:buFont typeface="Arial"/>
              <a:buNone/>
            </a:pPr>
            <a:r>
              <a:rPr b="1" lang="en-GB" sz="4500">
                <a:latin typeface="Trebuchet MS"/>
                <a:ea typeface="Trebuchet MS"/>
                <a:cs typeface="Trebuchet MS"/>
                <a:sym typeface="Trebuchet MS"/>
              </a:rPr>
              <a:t>Basic GPT-2 Text Generation</a:t>
            </a:r>
            <a:endParaRPr b="1" sz="4500">
              <a:latin typeface="Trebuchet MS"/>
              <a:ea typeface="Trebuchet MS"/>
              <a:cs typeface="Trebuchet MS"/>
              <a:sym typeface="Trebuchet MS"/>
            </a:endParaRPr>
          </a:p>
        </p:txBody>
      </p:sp>
      <p:sp>
        <p:nvSpPr>
          <p:cNvPr id="55" name="Google Shape;55;p13"/>
          <p:cNvSpPr txBox="1"/>
          <p:nvPr>
            <p:ph idx="1" type="subTitle"/>
          </p:nvPr>
        </p:nvSpPr>
        <p:spPr>
          <a:xfrm>
            <a:off x="311700" y="2374625"/>
            <a:ext cx="8520600" cy="6003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GB" sz="2200">
                <a:solidFill>
                  <a:schemeClr val="dk1"/>
                </a:solidFill>
                <a:latin typeface="Trebuchet MS"/>
                <a:ea typeface="Trebuchet MS"/>
                <a:cs typeface="Trebuchet MS"/>
                <a:sym typeface="Trebuchet MS"/>
              </a:rPr>
              <a:t>TEXT GENERATION</a:t>
            </a:r>
            <a:r>
              <a:rPr lang="en-GB" sz="2200">
                <a:solidFill>
                  <a:schemeClr val="dk1"/>
                </a:solidFill>
                <a:latin typeface="Trebuchet MS"/>
                <a:ea typeface="Trebuchet MS"/>
                <a:cs typeface="Trebuchet MS"/>
                <a:sym typeface="Trebuchet MS"/>
              </a:rPr>
              <a:t> WITH HUGGING FACE</a:t>
            </a:r>
            <a:endParaRPr sz="2400">
              <a:latin typeface="Trebuchet MS"/>
              <a:ea typeface="Trebuchet MS"/>
              <a:cs typeface="Trebuchet MS"/>
              <a:sym typeface="Trebuchet MS"/>
            </a:endParaRPr>
          </a:p>
        </p:txBody>
      </p:sp>
      <p:pic>
        <p:nvPicPr>
          <p:cNvPr id="56" name="Google Shape;56;p13"/>
          <p:cNvPicPr preferRelativeResize="0"/>
          <p:nvPr/>
        </p:nvPicPr>
        <p:blipFill>
          <a:blip r:embed="rId3">
            <a:alphaModFix/>
          </a:blip>
          <a:stretch>
            <a:fillRect/>
          </a:stretch>
        </p:blipFill>
        <p:spPr>
          <a:xfrm>
            <a:off x="3815150" y="3187925"/>
            <a:ext cx="1513699" cy="140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59875" y="137825"/>
            <a:ext cx="6845186" cy="3492000"/>
          </a:xfrm>
          <a:prstGeom prst="rect">
            <a:avLst/>
          </a:prstGeom>
          <a:noFill/>
          <a:ln>
            <a:noFill/>
          </a:ln>
        </p:spPr>
      </p:pic>
      <p:sp>
        <p:nvSpPr>
          <p:cNvPr id="62" name="Google Shape;62;p14"/>
          <p:cNvSpPr txBox="1"/>
          <p:nvPr/>
        </p:nvSpPr>
        <p:spPr>
          <a:xfrm>
            <a:off x="136350" y="3629825"/>
            <a:ext cx="8871300" cy="1381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GB" sz="1800">
                <a:solidFill>
                  <a:schemeClr val="dk1"/>
                </a:solidFill>
                <a:highlight>
                  <a:srgbClr val="FFFFFF"/>
                </a:highlight>
              </a:rPr>
              <a:t>The task of generating new text given another text. </a:t>
            </a:r>
            <a:endParaRPr sz="1800">
              <a:solidFill>
                <a:schemeClr val="dk1"/>
              </a:solidFill>
              <a:highlight>
                <a:srgbClr val="FFFFFF"/>
              </a:highlight>
            </a:endParaRPr>
          </a:p>
          <a:p>
            <a:pPr indent="-342900" lvl="0" marL="457200" rtl="0" algn="l">
              <a:lnSpc>
                <a:spcPct val="115000"/>
              </a:lnSpc>
              <a:spcBef>
                <a:spcPts val="1000"/>
              </a:spcBef>
              <a:spcAft>
                <a:spcPts val="0"/>
              </a:spcAft>
              <a:buClr>
                <a:schemeClr val="dk1"/>
              </a:buClr>
              <a:buSzPts val="1800"/>
              <a:buChar char="●"/>
            </a:pPr>
            <a:r>
              <a:rPr lang="en-GB" sz="1800">
                <a:solidFill>
                  <a:schemeClr val="dk1"/>
                </a:solidFill>
                <a:highlight>
                  <a:srgbClr val="FFFFFF"/>
                </a:highlight>
              </a:rPr>
              <a:t>Summarise, translate, fill-in an incomplete text</a:t>
            </a:r>
            <a:endParaRPr sz="1800">
              <a:solidFill>
                <a:schemeClr val="dk1"/>
              </a:solidFill>
            </a:endParaRPr>
          </a:p>
          <a:p>
            <a:pPr indent="-342900" lvl="0" marL="457200" rtl="0" algn="l">
              <a:lnSpc>
                <a:spcPct val="115000"/>
              </a:lnSpc>
              <a:spcBef>
                <a:spcPts val="1200"/>
              </a:spcBef>
              <a:spcAft>
                <a:spcPts val="1000"/>
              </a:spcAft>
              <a:buClr>
                <a:schemeClr val="dk1"/>
              </a:buClr>
              <a:buSzPts val="1800"/>
              <a:buChar char="●"/>
            </a:pPr>
            <a:r>
              <a:rPr lang="en-GB" sz="1800">
                <a:solidFill>
                  <a:schemeClr val="dk1"/>
                </a:solidFill>
              </a:rPr>
              <a:t>Text generation strategies with prompts or story starters.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155850" y="1071925"/>
            <a:ext cx="8832299" cy="29996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5850" y="168275"/>
            <a:ext cx="8554301" cy="3249624"/>
          </a:xfrm>
          <a:prstGeom prst="rect">
            <a:avLst/>
          </a:prstGeom>
          <a:noFill/>
          <a:ln>
            <a:noFill/>
          </a:ln>
        </p:spPr>
      </p:pic>
      <p:pic>
        <p:nvPicPr>
          <p:cNvPr id="74" name="Google Shape;74;p16"/>
          <p:cNvPicPr preferRelativeResize="0"/>
          <p:nvPr/>
        </p:nvPicPr>
        <p:blipFill>
          <a:blip r:embed="rId4">
            <a:alphaModFix/>
          </a:blip>
          <a:stretch>
            <a:fillRect/>
          </a:stretch>
        </p:blipFill>
        <p:spPr>
          <a:xfrm>
            <a:off x="155850" y="3573575"/>
            <a:ext cx="6802277" cy="120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4670700" y="647700"/>
            <a:ext cx="4189200" cy="38481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highlight>
                  <a:srgbClr val="FFFFFF"/>
                </a:highlight>
                <a:latin typeface="Courier New"/>
                <a:ea typeface="Courier New"/>
                <a:cs typeface="Courier New"/>
                <a:sym typeface="Courier New"/>
              </a:rPr>
              <a:t>In a distant future, humanity has colonized Mars…</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dk1"/>
                </a:solidFill>
                <a:highlight>
                  <a:srgbClr val="FFFFFF"/>
                </a:highlight>
                <a:latin typeface="Courier New"/>
                <a:ea typeface="Courier New"/>
                <a:cs typeface="Courier New"/>
                <a:sym typeface="Courier New"/>
              </a:rPr>
              <a:t>...</a:t>
            </a:r>
            <a:r>
              <a:rPr b="1" lang="en-GB">
                <a:solidFill>
                  <a:schemeClr val="dk1"/>
                </a:solidFill>
                <a:highlight>
                  <a:srgbClr val="FFFFFF"/>
                </a:highlight>
                <a:latin typeface="Courier New"/>
                <a:ea typeface="Courier New"/>
                <a:cs typeface="Courier New"/>
                <a:sym typeface="Courier New"/>
              </a:rPr>
              <a:t>which is the only place in the universe that a human has ever been. Mars is not a world with many moons.</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dk1"/>
                </a:solidFill>
                <a:highlight>
                  <a:srgbClr val="FFFFFF"/>
                </a:highlight>
                <a:latin typeface="Courier New"/>
                <a:ea typeface="Courier New"/>
                <a:cs typeface="Courier New"/>
                <a:sym typeface="Courier New"/>
              </a:rPr>
              <a:t>The Earth is now inhabited by a group of intelligent machines. These machines have discovered a new life and are creating a new civilization. In one of these machines, a woman named Clara, is born. She is one of the first humans ever to be born and can be considered a human.</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dk1"/>
                </a:solidFill>
                <a:highlight>
                  <a:srgbClr val="FFFFFF"/>
                </a:highlight>
                <a:latin typeface="Courier New"/>
                <a:ea typeface="Courier New"/>
                <a:cs typeface="Courier New"/>
                <a:sym typeface="Courier New"/>
              </a:rPr>
              <a:t>The robots were</a:t>
            </a:r>
            <a:r>
              <a:rPr b="1" lang="en-GB">
                <a:solidFill>
                  <a:schemeClr val="dk1"/>
                </a:solidFill>
                <a:highlight>
                  <a:srgbClr val="FFFFFF"/>
                </a:highlight>
                <a:latin typeface="Courier New"/>
                <a:ea typeface="Courier New"/>
                <a:cs typeface="Courier New"/>
                <a:sym typeface="Courier New"/>
              </a:rPr>
              <a:t>... </a:t>
            </a:r>
            <a:endParaRPr b="1">
              <a:solidFill>
                <a:schemeClr val="dk1"/>
              </a:solidFill>
              <a:highlight>
                <a:srgbClr val="FFFFFF"/>
              </a:highlight>
            </a:endParaRPr>
          </a:p>
        </p:txBody>
      </p:sp>
      <p:sp>
        <p:nvSpPr>
          <p:cNvPr id="80" name="Google Shape;80;p17"/>
          <p:cNvSpPr txBox="1"/>
          <p:nvPr/>
        </p:nvSpPr>
        <p:spPr>
          <a:xfrm>
            <a:off x="322900" y="1057825"/>
            <a:ext cx="4189200" cy="240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700">
                <a:solidFill>
                  <a:schemeClr val="dk1"/>
                </a:solidFill>
              </a:rPr>
              <a:t>Creative Writing</a:t>
            </a:r>
            <a:r>
              <a:rPr lang="en-GB" sz="1700">
                <a:solidFill>
                  <a:schemeClr val="dk1"/>
                </a:solidFill>
              </a:rPr>
              <a:t> </a:t>
            </a:r>
            <a:endParaRPr sz="1700">
              <a:solidFill>
                <a:schemeClr val="dk1"/>
              </a:solidFill>
            </a:endParaRPr>
          </a:p>
          <a:p>
            <a:pPr indent="0" lvl="0" marL="0" rtl="0" algn="l">
              <a:lnSpc>
                <a:spcPct val="150000"/>
              </a:lnSpc>
              <a:spcBef>
                <a:spcPts val="0"/>
              </a:spcBef>
              <a:spcAft>
                <a:spcPts val="0"/>
              </a:spcAft>
              <a:buNone/>
            </a:pPr>
            <a:r>
              <a:rPr lang="en-GB" sz="1700">
                <a:solidFill>
                  <a:schemeClr val="dk1"/>
                </a:solidFill>
              </a:rPr>
              <a:t>With text generation, an </a:t>
            </a:r>
            <a:r>
              <a:rPr lang="en-GB" sz="1700">
                <a:solidFill>
                  <a:schemeClr val="dk1"/>
                </a:solidFill>
              </a:rPr>
              <a:t>author</a:t>
            </a:r>
            <a:r>
              <a:rPr lang="en-GB" sz="1700">
                <a:solidFill>
                  <a:schemeClr val="dk1"/>
                </a:solidFill>
              </a:rPr>
              <a:t> could:</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overcome writer’s block</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brainstorm</a:t>
            </a:r>
            <a:r>
              <a:rPr lang="en-GB" sz="1700">
                <a:solidFill>
                  <a:schemeClr val="dk1"/>
                </a:solidFill>
              </a:rPr>
              <a:t> new ideas and stories</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develop plotlines</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GB" sz="1700">
                <a:solidFill>
                  <a:schemeClr val="dk1"/>
                </a:solidFill>
              </a:rPr>
              <a:t>craft complete narratives.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322900" y="662238"/>
            <a:ext cx="30000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t>Chatbots and Virtual Assistants</a:t>
            </a:r>
            <a:endParaRPr b="1"/>
          </a:p>
          <a:p>
            <a:pPr indent="-317500" lvl="0" marL="457200" rtl="0" algn="l">
              <a:lnSpc>
                <a:spcPct val="150000"/>
              </a:lnSpc>
              <a:spcBef>
                <a:spcPts val="0"/>
              </a:spcBef>
              <a:spcAft>
                <a:spcPts val="0"/>
              </a:spcAft>
              <a:buSzPts val="1400"/>
              <a:buChar char="●"/>
            </a:pPr>
            <a:r>
              <a:rPr lang="en-GB"/>
              <a:t>more natural </a:t>
            </a:r>
            <a:endParaRPr/>
          </a:p>
          <a:p>
            <a:pPr indent="-317500" lvl="0" marL="457200" rtl="0" algn="l">
              <a:lnSpc>
                <a:spcPct val="150000"/>
              </a:lnSpc>
              <a:spcBef>
                <a:spcPts val="0"/>
              </a:spcBef>
              <a:spcAft>
                <a:spcPts val="0"/>
              </a:spcAft>
              <a:buSzPts val="1400"/>
              <a:buChar char="●"/>
            </a:pPr>
            <a:r>
              <a:rPr lang="en-GB"/>
              <a:t>increased relevance</a:t>
            </a:r>
            <a:endParaRPr/>
          </a:p>
          <a:p>
            <a:pPr indent="-317500" lvl="0" marL="457200" rtl="0" algn="l">
              <a:lnSpc>
                <a:spcPct val="150000"/>
              </a:lnSpc>
              <a:spcBef>
                <a:spcPts val="0"/>
              </a:spcBef>
              <a:spcAft>
                <a:spcPts val="0"/>
              </a:spcAft>
              <a:buSzPts val="1400"/>
              <a:buChar char="●"/>
            </a:pPr>
            <a:r>
              <a:rPr lang="en-GB"/>
              <a:t>awareness of context </a:t>
            </a:r>
            <a:endParaRPr/>
          </a:p>
          <a:p>
            <a:pPr indent="-317500" lvl="0" marL="457200" rtl="0" algn="l">
              <a:lnSpc>
                <a:spcPct val="150000"/>
              </a:lnSpc>
              <a:spcBef>
                <a:spcPts val="0"/>
              </a:spcBef>
              <a:spcAft>
                <a:spcPts val="0"/>
              </a:spcAft>
              <a:buSzPts val="1400"/>
              <a:buChar char="●"/>
            </a:pPr>
            <a:r>
              <a:rPr lang="en-GB"/>
              <a:t>improved UI experience</a:t>
            </a:r>
            <a:endParaRPr/>
          </a:p>
        </p:txBody>
      </p:sp>
      <p:pic>
        <p:nvPicPr>
          <p:cNvPr id="86" name="Google Shape;86;p18"/>
          <p:cNvPicPr preferRelativeResize="0"/>
          <p:nvPr/>
        </p:nvPicPr>
        <p:blipFill rotWithShape="1">
          <a:blip r:embed="rId3">
            <a:alphaModFix/>
          </a:blip>
          <a:srcRect b="0" l="0" r="6907" t="0"/>
          <a:stretch/>
        </p:blipFill>
        <p:spPr>
          <a:xfrm>
            <a:off x="4011650" y="171613"/>
            <a:ext cx="4780801" cy="2674425"/>
          </a:xfrm>
          <a:prstGeom prst="rect">
            <a:avLst/>
          </a:prstGeom>
          <a:noFill/>
          <a:ln>
            <a:noFill/>
          </a:ln>
        </p:spPr>
      </p:pic>
      <p:sp>
        <p:nvSpPr>
          <p:cNvPr id="87" name="Google Shape;87;p18"/>
          <p:cNvSpPr txBox="1"/>
          <p:nvPr/>
        </p:nvSpPr>
        <p:spPr>
          <a:xfrm>
            <a:off x="322900" y="3361275"/>
            <a:ext cx="3000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t>Data Augmentation</a:t>
            </a:r>
            <a:endParaRPr b="1"/>
          </a:p>
          <a:p>
            <a:pPr indent="-317500" lvl="0" marL="457200" rtl="0" algn="l">
              <a:lnSpc>
                <a:spcPct val="150000"/>
              </a:lnSpc>
              <a:spcBef>
                <a:spcPts val="0"/>
              </a:spcBef>
              <a:spcAft>
                <a:spcPts val="0"/>
              </a:spcAft>
              <a:buSzPts val="1400"/>
              <a:buChar char="●"/>
            </a:pPr>
            <a:r>
              <a:rPr lang="en-GB"/>
              <a:t>create more text data</a:t>
            </a:r>
            <a:endParaRPr/>
          </a:p>
          <a:p>
            <a:pPr indent="-317500" lvl="0" marL="457200" rtl="0" algn="l">
              <a:lnSpc>
                <a:spcPct val="150000"/>
              </a:lnSpc>
              <a:spcBef>
                <a:spcPts val="0"/>
              </a:spcBef>
              <a:spcAft>
                <a:spcPts val="0"/>
              </a:spcAft>
              <a:buSzPts val="1400"/>
              <a:buChar char="●"/>
            </a:pPr>
            <a:r>
              <a:rPr lang="en-GB"/>
              <a:t>enhance ML models</a:t>
            </a:r>
            <a:endParaRPr/>
          </a:p>
          <a:p>
            <a:pPr indent="-317500" lvl="0" marL="457200" rtl="0" algn="l">
              <a:lnSpc>
                <a:spcPct val="150000"/>
              </a:lnSpc>
              <a:spcBef>
                <a:spcPts val="0"/>
              </a:spcBef>
              <a:spcAft>
                <a:spcPts val="0"/>
              </a:spcAft>
              <a:buSzPts val="1400"/>
              <a:buChar char="●"/>
            </a:pPr>
            <a:r>
              <a:rPr lang="en-GB"/>
              <a:t>unlock more scenarios</a:t>
            </a:r>
            <a:endParaRPr/>
          </a:p>
        </p:txBody>
      </p:sp>
      <p:pic>
        <p:nvPicPr>
          <p:cNvPr id="88" name="Google Shape;88;p18"/>
          <p:cNvPicPr preferRelativeResize="0"/>
          <p:nvPr/>
        </p:nvPicPr>
        <p:blipFill>
          <a:blip r:embed="rId4">
            <a:alphaModFix/>
          </a:blip>
          <a:stretch>
            <a:fillRect/>
          </a:stretch>
        </p:blipFill>
        <p:spPr>
          <a:xfrm>
            <a:off x="3497675" y="3109700"/>
            <a:ext cx="5294776" cy="187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4800">
                <a:latin typeface="Trebuchet MS"/>
                <a:ea typeface="Trebuchet MS"/>
                <a:cs typeface="Trebuchet MS"/>
                <a:sym typeface="Trebuchet MS"/>
              </a:rPr>
              <a:t>Let’s practise!</a:t>
            </a:r>
            <a:endParaRPr b="1" sz="4800">
              <a:latin typeface="Trebuchet MS"/>
              <a:ea typeface="Trebuchet MS"/>
              <a:cs typeface="Trebuchet MS"/>
              <a:sym typeface="Trebuchet MS"/>
            </a:endParaRPr>
          </a:p>
        </p:txBody>
      </p:sp>
      <p:sp>
        <p:nvSpPr>
          <p:cNvPr id="94" name="Google Shape;94;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lang="en-GB" sz="2200">
                <a:solidFill>
                  <a:schemeClr val="dk1"/>
                </a:solidFill>
                <a:latin typeface="Trebuchet MS"/>
                <a:ea typeface="Trebuchet MS"/>
                <a:cs typeface="Trebuchet MS"/>
                <a:sym typeface="Trebuchet MS"/>
              </a:rPr>
              <a:t>TEXT GENERATION WITH HUGGING FACE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