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711c970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711c970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200">
                <a:solidFill>
                  <a:schemeClr val="dk1"/>
                </a:solidFill>
              </a:rPr>
              <a:t>Welcome to our lesson on using Hugging Face text-generative Transformer Models for Interactive Storytelling - a lesson that will help you learn how to use text generation models to create engaging interactive fiction and digital storytelling experiences.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711c9706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711c9706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In this lesson, you learned that GPT-2 is a powerful language model that can be harnessed for various applications. Indeed, the ‘off the shelf’ version is well within reach of the average coder - with a little learning, you have access to such a powerful tool.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You now know that GPT-2 is a state-of-the-art language model that generates text based on given prompts. In your next lesson, you will explore how fine-tuning parameters allow greater control over the generated text.</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We’ve discussed use cases for text-generation with pre-trained transformer models, which range from creative writing to chatbots and data augmentation.</a:t>
            </a:r>
            <a:endParaRPr>
              <a:solidFill>
                <a:schemeClr val="dk1"/>
              </a:solidFill>
            </a:endParaRPr>
          </a:p>
          <a:p>
            <a:pPr indent="0" lvl="0" marL="0" rtl="0" algn="l">
              <a:lnSpc>
                <a:spcPct val="115000"/>
              </a:lnSpc>
              <a:spcBef>
                <a:spcPts val="1200"/>
              </a:spcBef>
              <a:spcAft>
                <a:spcPts val="1200"/>
              </a:spcAft>
              <a:buNone/>
            </a:pPr>
            <a:r>
              <a:rPr lang="en-GB">
                <a:solidFill>
                  <a:schemeClr val="dk1"/>
                </a:solidFill>
              </a:rPr>
              <a:t> You have also explored how they can significantly enhance interactive fiction and storytelling with dynamic and engaging narratives. By maintaining coherence and user engagement in your story, you (the author) can begin to create immersive experiences.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711c9706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711c9706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Now it's your turn! Use the provided code to practise importing an ‘off the shelf’ GPT-2 model and generating your own text and interactive stories. Experiment with different user inputs and observe how they influence the narrative.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711c970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711c970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200">
                <a:solidFill>
                  <a:schemeClr val="dk1"/>
                </a:solidFill>
              </a:rPr>
              <a:t>We can put such a model to effective and imaginative use for creative writing, providing inspiration, and assisting with content generation. Behold! a powerful tool in the realm of natural language processing and the toolkit of a content or story writer.</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Let’s continue to explore the application of text generation models in </a:t>
            </a:r>
            <a:r>
              <a:rPr i="1" lang="en-GB" sz="1200">
                <a:solidFill>
                  <a:schemeClr val="dk1"/>
                </a:solidFill>
              </a:rPr>
              <a:t>interactive</a:t>
            </a:r>
            <a:r>
              <a:rPr lang="en-GB" sz="1200">
                <a:solidFill>
                  <a:schemeClr val="dk1"/>
                </a:solidFill>
              </a:rPr>
              <a:t> fiction and game environments. </a:t>
            </a:r>
            <a:endParaRPr sz="1200">
              <a:solidFill>
                <a:schemeClr val="dk1"/>
              </a:solidFill>
            </a:endParaRPr>
          </a:p>
          <a:p>
            <a:pPr indent="0" lvl="0" marL="0" rtl="0" algn="l">
              <a:lnSpc>
                <a:spcPct val="115000"/>
              </a:lnSpc>
              <a:spcBef>
                <a:spcPts val="1200"/>
              </a:spcBef>
              <a:spcAft>
                <a:spcPts val="1200"/>
              </a:spcAft>
              <a:buNone/>
            </a:pPr>
            <a:r>
              <a:rPr lang="en-GB" sz="1200">
                <a:solidFill>
                  <a:schemeClr val="dk1"/>
                </a:solidFill>
              </a:rPr>
              <a:t>You might be wondering what this means? Interactive fiction is a type of digital storytelling where the reader or player makes the choices that influence the direction and outcome of the story. This creates a unique and engaging experience, as the story changes and adapts around your decision.</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711c970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711c970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an example of a text-based story that progresses based on your decisions. But what is the limitation? I only have one option and, whilst I am sure the story is riveting, this point-and-click game cannot really interact with me and adapt based on my choices.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711c970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711c970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sz="1200">
                <a:solidFill>
                  <a:schemeClr val="dk1"/>
                </a:solidFill>
              </a:rPr>
              <a:t>Now this is a little more like it - it certainly looks familiar, no? Text generation can already be achieved with ChatGPT, for example, to generate story content based on user input. This definitely offers potential for more flexible and personalized narratives, but as you can see above, this does not guarantee fun, engaging, and adaptive storytelling. The answer given by ChatGPT could hardly be described as dynamic. Can we get these models to adapt story arcs by generating real-time content?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711c970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711c970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Engaging users in interactive fiction involves creating compelling choices and ensuring that their decisions have meaningful consequences. This keeps users invested in the story. One example would be in-world characters that change, develop, grow, and adapt to you, the character, as you move through the storyline and wider world.</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Text generation can be integrated into gaming environments to create dynamic storylines and responsive NPC dialogues, which would enormously enhance the depth and immersion of the game. No two conversations would be the same and, with some extra fiddling and game design, an ordinary NPC would live out a developing storyline of their own.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711c9706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711c9706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imagine! We will finally be able to ask this infamous (and unfortunate) guard how he came to receive a sharp projectile through his leg joint, which ended his gallivanting adventures through the lands of Skyrim.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711c9706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711c970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Maintaining narrative coherence is crucial in interactive fiction. The generated text must logically follow from previous text and user choices to create a seamless storytelling experience.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The following code is a simple interactive story generator using a pre-trained GPT-2 model from the `transformers` library. Here’s a breakdown: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Firstly, we import and load the pre-trained GPT2LMHeadModel (the model) and GPT2Tokenizer (the tokenizer).</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Secondly, we define a generate_story function to - you guessed it - generate a story based on a prompt.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Within this function, we need to encode the input prompt using the tokenizer and instruct the model to generate text.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Finally, our story-generating function decodes the generated output and returns it as human-legible text.</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1. **Import Libraries**: It imports the necessary modules from the `transformers` library.</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2. **Load Pre-trained Model and Tokenizer**: The GPT-2 tokenizer and model are loaded using `from_pretrained('gpt2')`.</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3. **Define Function to Generate Story Continuation**: A function `generate_story` is defined to generate a continuation of a given prompt using the GPT-2 model.</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 It encodes the input prompt.</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 It generates the continuation using the model.</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 It decodes the generated output back into text.</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4. **Initial Story Prompt**: An initial story prompt is defined.</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5. **Print Initial Prompt and Generated Story**: The initial prompt is printed, and the generated continuation is displayed.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711c9706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711c9706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it is, the next step of the generated 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what is missing? Is our story over? We didn’t even get to fight the trolls and dragon!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 to worry, young NLP-squire - the story is not over yet!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711c970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711c970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A function `continue_story` is defined which allows you, the user, to continue the interactive story.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Here is a breakdown:</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we create an infinite loop with ‘while True’ and request input;</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thanks to the magic of our pre-trained transformer model, a new prompt can be generated;</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 user input is appended to the existing story;</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 new story prompt is generated, and the continuation is displayed;</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finally, the story prompt is updated with the new continuation.</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850" y="1363925"/>
            <a:ext cx="8520600" cy="1010700"/>
          </a:xfrm>
          <a:prstGeom prst="rect">
            <a:avLst/>
          </a:prstGeom>
        </p:spPr>
        <p:txBody>
          <a:bodyPr anchorCtr="0" anchor="b" bIns="91425" lIns="91425" spcFirstLastPara="1" rIns="91425" wrap="square" tIns="91425">
            <a:noAutofit/>
          </a:bodyPr>
          <a:lstStyle/>
          <a:p>
            <a:pPr indent="0" lvl="0" marL="0" rtl="0" algn="ctr">
              <a:lnSpc>
                <a:spcPct val="115000"/>
              </a:lnSpc>
              <a:spcBef>
                <a:spcPts val="1000"/>
              </a:spcBef>
              <a:spcAft>
                <a:spcPts val="1000"/>
              </a:spcAft>
              <a:buClr>
                <a:schemeClr val="dk1"/>
              </a:buClr>
              <a:buSzPts val="1100"/>
              <a:buFont typeface="Arial"/>
              <a:buNone/>
            </a:pPr>
            <a:r>
              <a:rPr b="1" lang="en-GB" sz="3800">
                <a:latin typeface="Trebuchet MS"/>
                <a:ea typeface="Trebuchet MS"/>
                <a:cs typeface="Trebuchet MS"/>
                <a:sym typeface="Trebuchet MS"/>
              </a:rPr>
              <a:t>Interactive Storytelling with GPT-2</a:t>
            </a:r>
            <a:endParaRPr b="1" sz="3800">
              <a:latin typeface="Trebuchet MS"/>
              <a:ea typeface="Trebuchet MS"/>
              <a:cs typeface="Trebuchet MS"/>
              <a:sym typeface="Trebuchet MS"/>
            </a:endParaRPr>
          </a:p>
        </p:txBody>
      </p:sp>
      <p:sp>
        <p:nvSpPr>
          <p:cNvPr id="55" name="Google Shape;55;p13"/>
          <p:cNvSpPr txBox="1"/>
          <p:nvPr>
            <p:ph idx="1" type="subTitle"/>
          </p:nvPr>
        </p:nvSpPr>
        <p:spPr>
          <a:xfrm>
            <a:off x="311700" y="2374625"/>
            <a:ext cx="8520600" cy="600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GB" sz="2200">
                <a:solidFill>
                  <a:schemeClr val="dk1"/>
                </a:solidFill>
                <a:latin typeface="Trebuchet MS"/>
                <a:ea typeface="Trebuchet MS"/>
                <a:cs typeface="Trebuchet MS"/>
                <a:sym typeface="Trebuchet MS"/>
              </a:rPr>
              <a:t>TEXT GENERATION WITH HUGGING FACE</a:t>
            </a:r>
            <a:endParaRPr sz="2400">
              <a:latin typeface="Trebuchet MS"/>
              <a:ea typeface="Trebuchet MS"/>
              <a:cs typeface="Trebuchet MS"/>
              <a:sym typeface="Trebuchet MS"/>
            </a:endParaRPr>
          </a:p>
        </p:txBody>
      </p:sp>
      <p:pic>
        <p:nvPicPr>
          <p:cNvPr id="56" name="Google Shape;56;p13"/>
          <p:cNvPicPr preferRelativeResize="0"/>
          <p:nvPr/>
        </p:nvPicPr>
        <p:blipFill>
          <a:blip r:embed="rId3">
            <a:alphaModFix/>
          </a:blip>
          <a:stretch>
            <a:fillRect/>
          </a:stretch>
        </p:blipFill>
        <p:spPr>
          <a:xfrm>
            <a:off x="3815150" y="3187925"/>
            <a:ext cx="1513699" cy="1404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p:txBody>
      </p:sp>
      <p:sp>
        <p:nvSpPr>
          <p:cNvPr id="110" name="Google Shape;110;p22"/>
          <p:cNvSpPr txBox="1"/>
          <p:nvPr/>
        </p:nvSpPr>
        <p:spPr>
          <a:xfrm>
            <a:off x="85350" y="138300"/>
            <a:ext cx="8973300" cy="4866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solidFill>
                  <a:schemeClr val="dk1"/>
                </a:solidFill>
                <a:latin typeface="Roboto Mono"/>
                <a:ea typeface="Roboto Mono"/>
                <a:cs typeface="Roboto Mono"/>
                <a:sym typeface="Roboto Mono"/>
              </a:rPr>
              <a:t>Your choice</a:t>
            </a:r>
            <a:r>
              <a:rPr b="1" lang="en-GB" sz="1200">
                <a:solidFill>
                  <a:schemeClr val="dk1"/>
                </a:solidFill>
                <a:latin typeface="Roboto Mono"/>
                <a:ea typeface="Roboto Mono"/>
                <a:cs typeface="Roboto Mono"/>
                <a:sym typeface="Roboto Mono"/>
              </a:rPr>
              <a:t>:</a:t>
            </a:r>
            <a:r>
              <a:rPr lang="en-GB" sz="1200">
                <a:solidFill>
                  <a:schemeClr val="dk1"/>
                </a:solidFill>
                <a:latin typeface="Roboto Mono"/>
                <a:ea typeface="Roboto Mono"/>
                <a:cs typeface="Roboto Mono"/>
                <a:sym typeface="Roboto Mono"/>
              </a:rPr>
              <a:t> Investigate the shadow.</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GB" sz="1200">
                <a:solidFill>
                  <a:schemeClr val="dk1"/>
                </a:solidFill>
                <a:latin typeface="Roboto Mono"/>
                <a:ea typeface="Roboto Mono"/>
                <a:cs typeface="Roboto Mono"/>
                <a:sym typeface="Roboto Mono"/>
              </a:rPr>
              <a:t>Story Continuation:</a:t>
            </a:r>
            <a:r>
              <a:rPr lang="en-GB" sz="1200">
                <a:solidFill>
                  <a:schemeClr val="dk1"/>
                </a:solidFill>
                <a:latin typeface="Roboto Mono"/>
                <a:ea typeface="Roboto Mono"/>
                <a:cs typeface="Roboto Mono"/>
                <a:sym typeface="Roboto Mono"/>
              </a:rPr>
              <a:t> You move towards the direction where the shadow disappeared. The trees seem to close in around you, and the air grows colder. Suddenly, you stumble upon a clearing where a small, abandoned cabin stands. The door creaks open as if inviting you in. </a:t>
            </a:r>
            <a:r>
              <a:rPr lang="en-GB" sz="1200">
                <a:solidFill>
                  <a:schemeClr val="dk1"/>
                </a:solidFill>
                <a:highlight>
                  <a:srgbClr val="FFFF00"/>
                </a:highlight>
                <a:latin typeface="Roboto Mono"/>
                <a:ea typeface="Roboto Mono"/>
                <a:cs typeface="Roboto Mono"/>
                <a:sym typeface="Roboto Mono"/>
              </a:rPr>
              <a:t>What happens next?</a:t>
            </a:r>
            <a:endParaRPr sz="1200">
              <a:solidFill>
                <a:schemeClr val="dk1"/>
              </a:solidFill>
              <a:highlight>
                <a:srgbClr val="FFFF0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GB" sz="1200" u="sng">
                <a:solidFill>
                  <a:schemeClr val="dk1"/>
                </a:solidFill>
                <a:latin typeface="Roboto Mono"/>
                <a:ea typeface="Roboto Mono"/>
                <a:cs typeface="Roboto Mono"/>
                <a:sym typeface="Roboto Mono"/>
              </a:rPr>
              <a:t>Your choice</a:t>
            </a:r>
            <a:r>
              <a:rPr b="1" lang="en-GB" sz="1200">
                <a:solidFill>
                  <a:schemeClr val="dk1"/>
                </a:solidFill>
                <a:latin typeface="Roboto Mono"/>
                <a:ea typeface="Roboto Mono"/>
                <a:cs typeface="Roboto Mono"/>
                <a:sym typeface="Roboto Mono"/>
              </a:rPr>
              <a:t>:</a:t>
            </a:r>
            <a:r>
              <a:rPr lang="en-GB" sz="1200">
                <a:solidFill>
                  <a:schemeClr val="dk1"/>
                </a:solidFill>
                <a:latin typeface="Roboto Mono"/>
                <a:ea typeface="Roboto Mono"/>
                <a:cs typeface="Roboto Mono"/>
                <a:sym typeface="Roboto Mono"/>
              </a:rPr>
              <a:t> I gird my loins and throw caution to the wind. I explore the cabin.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GB" sz="1200">
                <a:solidFill>
                  <a:schemeClr val="dk1"/>
                </a:solidFill>
                <a:latin typeface="Roboto Mono"/>
                <a:ea typeface="Roboto Mono"/>
                <a:cs typeface="Roboto Mono"/>
                <a:sym typeface="Roboto Mono"/>
              </a:rPr>
              <a:t>You hesitate for a moment, but curiosity gets the better of you. As you step inside, the floorboards groan under your weight. Dust particles dance in the beam of your flashlight, revealing old furniture and forgotten memories. </a:t>
            </a:r>
            <a:r>
              <a:rPr lang="en-GB" sz="1200">
                <a:solidFill>
                  <a:schemeClr val="dk1"/>
                </a:solidFill>
                <a:highlight>
                  <a:srgbClr val="FFFF00"/>
                </a:highlight>
                <a:latin typeface="Roboto Mono"/>
                <a:ea typeface="Roboto Mono"/>
                <a:cs typeface="Roboto Mono"/>
                <a:sym typeface="Roboto Mono"/>
              </a:rPr>
              <a:t>Do you keep going?</a:t>
            </a:r>
            <a:endParaRPr sz="1200">
              <a:solidFill>
                <a:schemeClr val="dk1"/>
              </a:solidFill>
              <a:highlight>
                <a:srgbClr val="FFFF0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GB" sz="1200" u="sng">
                <a:solidFill>
                  <a:schemeClr val="dk1"/>
                </a:solidFill>
                <a:latin typeface="Roboto Mono"/>
                <a:ea typeface="Roboto Mono"/>
                <a:cs typeface="Roboto Mono"/>
                <a:sym typeface="Roboto Mono"/>
              </a:rPr>
              <a:t>Your choice</a:t>
            </a:r>
            <a:r>
              <a:rPr b="1" lang="en-GB" sz="1200">
                <a:solidFill>
                  <a:schemeClr val="dk1"/>
                </a:solidFill>
                <a:latin typeface="Roboto Mono"/>
                <a:ea typeface="Roboto Mono"/>
                <a:cs typeface="Roboto Mono"/>
                <a:sym typeface="Roboto Mono"/>
              </a:rPr>
              <a:t>:</a:t>
            </a:r>
            <a:r>
              <a:rPr lang="en-GB" sz="1200">
                <a:solidFill>
                  <a:schemeClr val="dk1"/>
                </a:solidFill>
                <a:latin typeface="Roboto Mono"/>
                <a:ea typeface="Roboto Mono"/>
                <a:cs typeface="Roboto Mono"/>
                <a:sym typeface="Roboto Mono"/>
              </a:rPr>
              <a:t> Onwards to death or victory!</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GB" sz="1200">
                <a:solidFill>
                  <a:schemeClr val="dk1"/>
                </a:solidFill>
                <a:latin typeface="Roboto Mono"/>
                <a:ea typeface="Roboto Mono"/>
                <a:cs typeface="Roboto Mono"/>
                <a:sym typeface="Roboto Mono"/>
              </a:rPr>
              <a:t>Story Continuation: </a:t>
            </a:r>
            <a:r>
              <a:rPr lang="en-GB" sz="1200">
                <a:solidFill>
                  <a:schemeClr val="dk1"/>
                </a:solidFill>
                <a:latin typeface="Roboto Mono"/>
                <a:ea typeface="Roboto Mono"/>
                <a:cs typeface="Roboto Mono"/>
                <a:sym typeface="Roboto Mono"/>
              </a:rPr>
              <a:t>Very nice. You cautiously walk through the cabin, your footsteps echoing in the empty space. In the corner of the room, you notice a trapdoor partially hidden under a rug. With a deep breath, you pull the rug aside and lift the trapdoor. A ladder leads down into a dark basement. </a:t>
            </a:r>
            <a:r>
              <a:rPr lang="en-GB" sz="1200">
                <a:solidFill>
                  <a:schemeClr val="dk1"/>
                </a:solidFill>
                <a:highlight>
                  <a:srgbClr val="FFFF00"/>
                </a:highlight>
                <a:latin typeface="Roboto Mono"/>
                <a:ea typeface="Roboto Mono"/>
                <a:cs typeface="Roboto Mono"/>
                <a:sym typeface="Roboto Mono"/>
              </a:rPr>
              <a:t>What do you do?</a:t>
            </a:r>
            <a:endParaRPr sz="1200">
              <a:solidFill>
                <a:schemeClr val="dk1"/>
              </a:solidFill>
              <a:highlight>
                <a:srgbClr val="FFFF00"/>
              </a:highlight>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GB" sz="1200" u="sng">
                <a:solidFill>
                  <a:schemeClr val="dk1"/>
                </a:solidFill>
                <a:latin typeface="Roboto Mono"/>
                <a:ea typeface="Roboto Mono"/>
                <a:cs typeface="Roboto Mono"/>
                <a:sym typeface="Roboto Mono"/>
              </a:rPr>
              <a:t>Your choice</a:t>
            </a:r>
            <a:r>
              <a:rPr b="1" lang="en-GB" sz="1200">
                <a:solidFill>
                  <a:schemeClr val="dk1"/>
                </a:solidFill>
                <a:latin typeface="Roboto Mono"/>
                <a:ea typeface="Roboto Mono"/>
                <a:cs typeface="Roboto Mono"/>
                <a:sym typeface="Roboto Mono"/>
              </a:rPr>
              <a:t>:</a:t>
            </a:r>
            <a:r>
              <a:rPr lang="en-GB" sz="1200">
                <a:solidFill>
                  <a:schemeClr val="dk1"/>
                </a:solidFill>
                <a:latin typeface="Roboto Mono"/>
                <a:ea typeface="Roboto Mono"/>
                <a:cs typeface="Roboto Mono"/>
                <a:sym typeface="Roboto Mono"/>
              </a:rPr>
              <a:t> I want to go down the ladder and plunge into depths of darkness.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GB" sz="1200">
                <a:solidFill>
                  <a:schemeClr val="dk1"/>
                </a:solidFill>
                <a:latin typeface="Roboto Mono"/>
                <a:ea typeface="Roboto Mono"/>
                <a:cs typeface="Roboto Mono"/>
                <a:sym typeface="Roboto Mono"/>
              </a:rPr>
              <a:t>Story Continuation:</a:t>
            </a:r>
            <a:r>
              <a:rPr lang="en-GB" sz="1200">
                <a:solidFill>
                  <a:schemeClr val="dk1"/>
                </a:solidFill>
                <a:latin typeface="Roboto Mono"/>
                <a:ea typeface="Roboto Mono"/>
                <a:cs typeface="Roboto Mono"/>
                <a:sym typeface="Roboto Mono"/>
              </a:rPr>
              <a:t> Your flashlight flickers as you descend, revealing a hidden room filled with strange artifacts and ancient books. One book, in particular, catches your eye – its cover adorned with mysterious symbols that seem to glow in the dim light. </a:t>
            </a:r>
            <a:r>
              <a:rPr lang="en-GB" sz="1200">
                <a:solidFill>
                  <a:schemeClr val="dk1"/>
                </a:solidFill>
                <a:highlight>
                  <a:srgbClr val="FFFF00"/>
                </a:highlight>
                <a:latin typeface="Roboto Mono"/>
                <a:ea typeface="Roboto Mono"/>
                <a:cs typeface="Roboto Mono"/>
                <a:sym typeface="Roboto Mono"/>
              </a:rPr>
              <a:t>What action do you take?</a:t>
            </a:r>
            <a:endParaRPr sz="1200">
              <a:solidFill>
                <a:schemeClr val="dk1"/>
              </a:solidFill>
              <a:highlight>
                <a:srgbClr val="FFFF00"/>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4800">
                <a:latin typeface="Trebuchet MS"/>
                <a:ea typeface="Trebuchet MS"/>
                <a:cs typeface="Trebuchet MS"/>
                <a:sym typeface="Trebuchet MS"/>
              </a:rPr>
              <a:t>Let’s practise!</a:t>
            </a:r>
            <a:endParaRPr b="1" sz="4800">
              <a:latin typeface="Trebuchet MS"/>
              <a:ea typeface="Trebuchet MS"/>
              <a:cs typeface="Trebuchet MS"/>
              <a:sym typeface="Trebuchet MS"/>
            </a:endParaRPr>
          </a:p>
        </p:txBody>
      </p:sp>
      <p:sp>
        <p:nvSpPr>
          <p:cNvPr id="116" name="Google Shape;116;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lang="en-GB" sz="2200">
                <a:solidFill>
                  <a:schemeClr val="dk1"/>
                </a:solidFill>
                <a:latin typeface="Trebuchet MS"/>
                <a:ea typeface="Trebuchet MS"/>
                <a:cs typeface="Trebuchet MS"/>
                <a:sym typeface="Trebuchet MS"/>
              </a:rPr>
              <a:t>TEXT GENERATION WITH HUGGING 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4698" t="0"/>
          <a:stretch/>
        </p:blipFill>
        <p:spPr>
          <a:xfrm>
            <a:off x="4221550" y="327125"/>
            <a:ext cx="4770099" cy="4489250"/>
          </a:xfrm>
          <a:prstGeom prst="rect">
            <a:avLst/>
          </a:prstGeom>
          <a:noFill/>
          <a:ln>
            <a:noFill/>
          </a:ln>
        </p:spPr>
      </p:pic>
      <p:sp>
        <p:nvSpPr>
          <p:cNvPr id="62" name="Google Shape;62;p14"/>
          <p:cNvSpPr txBox="1"/>
          <p:nvPr/>
        </p:nvSpPr>
        <p:spPr>
          <a:xfrm>
            <a:off x="151200" y="974950"/>
            <a:ext cx="44208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GB" sz="1800">
                <a:solidFill>
                  <a:schemeClr val="dk1"/>
                </a:solidFill>
              </a:rPr>
              <a:t>Text generation models that respond to the user as the story progresses.</a:t>
            </a:r>
            <a:br>
              <a:rPr lang="en-GB"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Create interactive fiction and digital storytelling experiences.</a:t>
            </a:r>
            <a:br>
              <a:rPr lang="en-GB"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Apply text generation in interactive environments, such as gaming.</a:t>
            </a:r>
            <a:br>
              <a:rPr lang="en-GB"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Use models to emphasize narrative coherence and user engagement.</a:t>
            </a:r>
            <a:endParaRPr sz="2100"/>
          </a:p>
        </p:txBody>
      </p:sp>
      <p:sp>
        <p:nvSpPr>
          <p:cNvPr id="63" name="Google Shape;63;p14"/>
          <p:cNvSpPr txBox="1"/>
          <p:nvPr>
            <p:ph type="ctrTitle"/>
          </p:nvPr>
        </p:nvSpPr>
        <p:spPr>
          <a:xfrm>
            <a:off x="311700" y="209900"/>
            <a:ext cx="5037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What about interactive stories?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9" name="Google Shape;69;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192675" y="289563"/>
            <a:ext cx="8758651" cy="4564375"/>
          </a:xfrm>
          <a:prstGeom prst="rect">
            <a:avLst/>
          </a:prstGeom>
          <a:noFill/>
          <a:ln>
            <a:noFill/>
          </a:ln>
        </p:spPr>
      </p:pic>
      <p:cxnSp>
        <p:nvCxnSpPr>
          <p:cNvPr id="71" name="Google Shape;71;p15"/>
          <p:cNvCxnSpPr/>
          <p:nvPr/>
        </p:nvCxnSpPr>
        <p:spPr>
          <a:xfrm>
            <a:off x="2417475" y="4755325"/>
            <a:ext cx="1258200" cy="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5754" l="0" r="0" t="22406"/>
          <a:stretch/>
        </p:blipFill>
        <p:spPr>
          <a:xfrm>
            <a:off x="215963" y="287225"/>
            <a:ext cx="8712074" cy="456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215400" y="248700"/>
            <a:ext cx="7047950" cy="2683225"/>
          </a:xfrm>
          <a:prstGeom prst="rect">
            <a:avLst/>
          </a:prstGeom>
          <a:noFill/>
          <a:ln>
            <a:noFill/>
          </a:ln>
        </p:spPr>
      </p:pic>
      <p:sp>
        <p:nvSpPr>
          <p:cNvPr id="82" name="Google Shape;82;p17"/>
          <p:cNvSpPr txBox="1"/>
          <p:nvPr/>
        </p:nvSpPr>
        <p:spPr>
          <a:xfrm>
            <a:off x="215400" y="3122250"/>
            <a:ext cx="8713200" cy="1785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Roboto Mono"/>
                <a:ea typeface="Roboto Mono"/>
                <a:cs typeface="Roboto Mono"/>
                <a:sym typeface="Roboto Mono"/>
              </a:rPr>
              <a:t>NPC 1 responds: "I am gathering moonlight to weave a cloak of dreams. It's a delicate task that requires utmost precision and silence. Do you wish to help?"</a:t>
            </a:r>
            <a:endParaRPr sz="13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GB" sz="1300">
                <a:solidFill>
                  <a:schemeClr val="dk1"/>
                </a:solidFill>
                <a:latin typeface="Roboto Mono"/>
                <a:ea typeface="Roboto Mono"/>
                <a:cs typeface="Roboto Mono"/>
                <a:sym typeface="Roboto Mono"/>
              </a:rPr>
              <a:t>NPC 2 responds: "Oh, just having a tea party with the talking mushrooms. Would you care to join? They tell the most delightful stories about the underground realms."</a:t>
            </a:r>
            <a:endParaRPr sz="13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GB" sz="1300">
                <a:solidFill>
                  <a:schemeClr val="dk1"/>
                </a:solidFill>
                <a:latin typeface="Roboto Mono"/>
                <a:ea typeface="Roboto Mono"/>
                <a:cs typeface="Roboto Mono"/>
                <a:sym typeface="Roboto Mono"/>
              </a:rPr>
              <a:t>NPC 3 responds: "I am the guardian of the ancient whispers, collecting the secrets of the trees. Each leaf holds a story from another world. Can you hear them?"</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197288" y="174350"/>
            <a:ext cx="6749425" cy="479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3736549"/>
            <a:ext cx="8839200" cy="700806"/>
          </a:xfrm>
          <a:prstGeom prst="rect">
            <a:avLst/>
          </a:prstGeom>
          <a:noFill/>
          <a:ln>
            <a:noFill/>
          </a:ln>
        </p:spPr>
      </p:pic>
      <p:pic>
        <p:nvPicPr>
          <p:cNvPr id="93" name="Google Shape;93;p19"/>
          <p:cNvPicPr preferRelativeResize="0"/>
          <p:nvPr/>
        </p:nvPicPr>
        <p:blipFill rotWithShape="1">
          <a:blip r:embed="rId4">
            <a:alphaModFix/>
          </a:blip>
          <a:srcRect b="54264" l="0" r="27097" t="0"/>
          <a:stretch/>
        </p:blipFill>
        <p:spPr>
          <a:xfrm>
            <a:off x="152400" y="237450"/>
            <a:ext cx="6444199" cy="1723075"/>
          </a:xfrm>
          <a:prstGeom prst="rect">
            <a:avLst/>
          </a:prstGeom>
          <a:noFill/>
          <a:ln>
            <a:noFill/>
          </a:ln>
        </p:spPr>
      </p:pic>
      <p:pic>
        <p:nvPicPr>
          <p:cNvPr id="94" name="Google Shape;94;p19"/>
          <p:cNvPicPr preferRelativeResize="0"/>
          <p:nvPr/>
        </p:nvPicPr>
        <p:blipFill rotWithShape="1">
          <a:blip r:embed="rId4">
            <a:alphaModFix/>
          </a:blip>
          <a:srcRect b="3738" l="0" r="0" t="58917"/>
          <a:stretch/>
        </p:blipFill>
        <p:spPr>
          <a:xfrm>
            <a:off x="152400" y="2145050"/>
            <a:ext cx="8839200" cy="140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17350" y="521550"/>
            <a:ext cx="8709300" cy="4100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Roboto Mono"/>
                <a:ea typeface="Roboto Mono"/>
                <a:cs typeface="Roboto Mono"/>
                <a:sym typeface="Roboto Mono"/>
              </a:rPr>
              <a:t>Initial Prompt: </a:t>
            </a:r>
            <a:endParaRPr sz="1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GB" sz="1600">
                <a:solidFill>
                  <a:schemeClr val="dk1"/>
                </a:solidFill>
                <a:latin typeface="Roboto Mono"/>
                <a:ea typeface="Roboto Mono"/>
                <a:cs typeface="Roboto Mono"/>
                <a:sym typeface="Roboto Mono"/>
              </a:rPr>
              <a:t>“You find yourself in a dark forest. Suddenly, you hear a noise behind you. Do you turn around or keep walking?”</a:t>
            </a:r>
            <a:endParaRPr sz="1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GB" sz="1600">
                <a:solidFill>
                  <a:schemeClr val="dk1"/>
                </a:solidFill>
                <a:latin typeface="Roboto Mono"/>
                <a:ea typeface="Roboto Mono"/>
                <a:cs typeface="Roboto Mono"/>
                <a:sym typeface="Roboto Mono"/>
              </a:rPr>
              <a:t>User Reply: </a:t>
            </a:r>
            <a:endParaRPr sz="1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GB" sz="1600">
                <a:solidFill>
                  <a:schemeClr val="dk1"/>
                </a:solidFill>
                <a:latin typeface="Roboto Mono"/>
                <a:ea typeface="Roboto Mono"/>
                <a:cs typeface="Roboto Mono"/>
                <a:sym typeface="Roboto Mono"/>
              </a:rPr>
              <a:t>“I’m going to turn around and face whatever danger awaits with a sword in my hand and a death song on my lips.”</a:t>
            </a:r>
            <a:endParaRPr sz="1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6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GB" sz="1600">
                <a:solidFill>
                  <a:schemeClr val="dk1"/>
                </a:solidFill>
                <a:latin typeface="Roboto Mono"/>
                <a:ea typeface="Roboto Mono"/>
                <a:cs typeface="Roboto Mono"/>
                <a:sym typeface="Roboto Mono"/>
              </a:rPr>
              <a:t>Responsive AI Reply: </a:t>
            </a:r>
            <a:endParaRPr sz="16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GB" sz="1600">
                <a:solidFill>
                  <a:schemeClr val="dk1"/>
                </a:solidFill>
                <a:latin typeface="Roboto Mono"/>
                <a:ea typeface="Roboto Mono"/>
                <a:cs typeface="Roboto Mono"/>
                <a:sym typeface="Roboto Mono"/>
              </a:rPr>
              <a:t>“You decide to turn around and face whatever is making the noise. As you slowly pivot, you catch a glimpse of a shadow darting between the trees. Your heart races, but you muster up the courage to call out, "Who's there?" The forest remains silent, but you feel a presence watching you. You take a cautious step forward, your eyes scanning the darkness for any signs of movement.”</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268825" y="489825"/>
            <a:ext cx="8606349" cy="416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