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B400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F"/>
    <a:srgbClr val="D8E4FE"/>
    <a:srgbClr val="FADBC6"/>
    <a:srgbClr val="E6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9" autoAdjust="0"/>
    <p:restoredTop sz="94660"/>
  </p:normalViewPr>
  <p:slideViewPr>
    <p:cSldViewPr snapToGrid="0">
      <p:cViewPr>
        <p:scale>
          <a:sx n="125" d="100"/>
          <a:sy n="125" d="100"/>
        </p:scale>
        <p:origin x="-126" y="-6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1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2060045" y="3118648"/>
            <a:ext cx="6180132" cy="84222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2508345" y="2693248"/>
            <a:ext cx="6735173" cy="45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206" y="2506793"/>
            <a:ext cx="149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Story</a:t>
            </a:r>
            <a:r>
              <a:rPr lang="en-US" altLang="ko-KR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Board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슬라이드 노트 개체 틀 10"/>
          <p:cNvSpPr txBox="1">
            <a:spLocks/>
          </p:cNvSpPr>
          <p:nvPr/>
        </p:nvSpPr>
        <p:spPr>
          <a:xfrm>
            <a:off x="2060044" y="4340958"/>
            <a:ext cx="6180132" cy="356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1" hangingPunct="1"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mtClean="0"/>
              <a:t>작성일자</a:t>
            </a:r>
            <a:endParaRPr lang="ko-KR" altLang="en-US" sz="2000" dirty="0"/>
          </a:p>
        </p:txBody>
      </p:sp>
      <p:sp>
        <p:nvSpPr>
          <p:cNvPr id="15" name="슬라이드 노트 개체 틀 10"/>
          <p:cNvSpPr txBox="1">
            <a:spLocks/>
          </p:cNvSpPr>
          <p:nvPr/>
        </p:nvSpPr>
        <p:spPr>
          <a:xfrm>
            <a:off x="2054707" y="4725917"/>
            <a:ext cx="6180132" cy="356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1" hangingPunct="1"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작성부서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13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ctr" defTabSz="914400" rtl="0" eaLnBrk="1" latinLnBrk="1" hangingPunct="1">
      <a:defRPr sz="2400" b="1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500" y="11690"/>
            <a:ext cx="6696075" cy="233795"/>
          </a:xfrm>
          <a:prstGeom prst="rect">
            <a:avLst/>
          </a:prstGeom>
        </p:spPr>
        <p:txBody>
          <a:bodyPr anchor="b"/>
          <a:lstStyle>
            <a:lvl1pPr algn="l">
              <a:defRPr sz="1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3" hasCustomPrompt="1"/>
          </p:nvPr>
        </p:nvSpPr>
        <p:spPr>
          <a:xfrm>
            <a:off x="376239" y="23235"/>
            <a:ext cx="1233486" cy="2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ID</a:t>
            </a:r>
            <a:r>
              <a:rPr lang="ko-KR" altLang="en-US" dirty="0" smtClean="0"/>
              <a:t>입력란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0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디스크립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65339"/>
            <a:ext cx="7638256" cy="6275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500" y="30481"/>
            <a:ext cx="6696075" cy="212541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3" hasCustomPrompt="1"/>
          </p:nvPr>
        </p:nvSpPr>
        <p:spPr>
          <a:xfrm>
            <a:off x="376239" y="31399"/>
            <a:ext cx="1233486" cy="2107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ID</a:t>
            </a:r>
            <a:r>
              <a:rPr lang="ko-KR" altLang="en-US" dirty="0" smtClean="0"/>
              <a:t>입력란</a:t>
            </a:r>
            <a:endParaRPr lang="ko-KR" altLang="en-US" dirty="0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638256" y="265339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7638256" y="489075"/>
            <a:ext cx="2207873" cy="5960712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 marL="355600" indent="-177800"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0" name="Rectangle 34"/>
          <p:cNvSpPr>
            <a:spLocks noChangeArrowheads="1"/>
          </p:cNvSpPr>
          <p:nvPr userDrawn="1"/>
        </p:nvSpPr>
        <p:spPr bwMode="auto">
          <a:xfrm>
            <a:off x="7638256" y="489074"/>
            <a:ext cx="2267744" cy="60513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5" hasCustomPrompt="1"/>
          </p:nvPr>
        </p:nvSpPr>
        <p:spPr>
          <a:xfrm>
            <a:off x="106817" y="351064"/>
            <a:ext cx="7438911" cy="6098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ko-KR" dirty="0" smtClean="0"/>
              <a:t>SCREEN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0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설계디스크립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65339"/>
            <a:ext cx="7638256" cy="6275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500" y="30481"/>
            <a:ext cx="6696075" cy="212541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3" hasCustomPrompt="1"/>
          </p:nvPr>
        </p:nvSpPr>
        <p:spPr>
          <a:xfrm>
            <a:off x="376239" y="31399"/>
            <a:ext cx="1233486" cy="2107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ID</a:t>
            </a:r>
            <a:r>
              <a:rPr lang="ko-KR" altLang="en-US" dirty="0" smtClean="0"/>
              <a:t>입력란</a:t>
            </a:r>
            <a:endParaRPr lang="ko-KR" altLang="en-US" dirty="0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638256" y="265339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7638256" y="1236133"/>
            <a:ext cx="2207873" cy="5213654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 marL="355600" indent="-177800"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0" name="Rectangle 34"/>
          <p:cNvSpPr>
            <a:spLocks noChangeArrowheads="1"/>
          </p:cNvSpPr>
          <p:nvPr userDrawn="1"/>
        </p:nvSpPr>
        <p:spPr bwMode="auto">
          <a:xfrm>
            <a:off x="7638256" y="1236132"/>
            <a:ext cx="2267744" cy="53043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5" hasCustomPrompt="1"/>
          </p:nvPr>
        </p:nvSpPr>
        <p:spPr>
          <a:xfrm>
            <a:off x="106817" y="351064"/>
            <a:ext cx="7438911" cy="6098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ko-KR" dirty="0" smtClean="0"/>
              <a:t>SCREEN</a:t>
            </a:r>
            <a:endParaRPr lang="ko-KR" altLang="en-US" dirty="0"/>
          </a:p>
        </p:txBody>
      </p:sp>
      <p:sp>
        <p:nvSpPr>
          <p:cNvPr id="9" name="Rectangle 34"/>
          <p:cNvSpPr>
            <a:spLocks noChangeArrowheads="1"/>
          </p:cNvSpPr>
          <p:nvPr userDrawn="1"/>
        </p:nvSpPr>
        <p:spPr bwMode="auto">
          <a:xfrm>
            <a:off x="7638256" y="481331"/>
            <a:ext cx="2267744" cy="7188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37463" y="481013"/>
            <a:ext cx="2268537" cy="70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화면개요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6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6000" cy="270000"/>
          </a:xfrm>
          <a:prstGeom prst="rect">
            <a:avLst/>
          </a:prstGeom>
          <a:solidFill>
            <a:srgbClr val="E66914"/>
          </a:solidFill>
          <a:ln>
            <a:solidFill>
              <a:srgbClr val="E66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62340" y="1643"/>
            <a:ext cx="1507434" cy="27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6000" y="4729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647825" y="270000"/>
            <a:ext cx="8239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1253" y="6588578"/>
            <a:ext cx="876264" cy="23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슬라이드 번호 개체 틀 4"/>
          <p:cNvSpPr txBox="1">
            <a:spLocks/>
          </p:cNvSpPr>
          <p:nvPr userDrawn="1"/>
        </p:nvSpPr>
        <p:spPr>
          <a:xfrm>
            <a:off x="4751786" y="6637564"/>
            <a:ext cx="402431" cy="21726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A2CC46-5A7B-49E0-82A6-014325AC26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4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2" r:id="rId2"/>
    <p:sldLayoutId id="214748370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" b="3149"/>
          <a:stretch>
            <a:fillRect/>
          </a:stretch>
        </p:blipFill>
        <p:spPr/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5.3.1 ETF </a:t>
            </a:r>
            <a:r>
              <a:rPr lang="ko-KR" altLang="en-US" dirty="0" err="1" smtClean="0"/>
              <a:t>스크리너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좌측 조건추가 창에서 조건을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</a:t>
            </a:r>
            <a:r>
              <a:rPr lang="ko-KR" altLang="en-US" dirty="0" err="1" smtClean="0"/>
              <a:t>조건편집창에</a:t>
            </a:r>
            <a:r>
              <a:rPr lang="ko-KR" altLang="en-US" dirty="0" smtClean="0"/>
              <a:t> 해당 조건이 추가된다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조건추가는 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나뉘어져있다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세부 목록은 </a:t>
            </a:r>
            <a:r>
              <a:rPr lang="ko-KR" altLang="en-US" dirty="0" err="1" smtClean="0"/>
              <a:t>다음장</a:t>
            </a:r>
            <a:r>
              <a:rPr lang="en-US" altLang="ko-KR" dirty="0" smtClean="0"/>
              <a:t>(5.3.1.1)</a:t>
            </a:r>
            <a:r>
              <a:rPr lang="ko-KR" altLang="en-US" dirty="0" smtClean="0"/>
              <a:t>에서 설명한다</a:t>
            </a:r>
            <a:endParaRPr lang="en-US" altLang="ko-KR" dirty="0" smtClean="0"/>
          </a:p>
          <a:p>
            <a:r>
              <a:rPr lang="ko-KR" altLang="en-US" dirty="0" err="1" smtClean="0"/>
              <a:t>조건값의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 범위를 설정할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아이콘을 </a:t>
            </a:r>
            <a:r>
              <a:rPr lang="ko-KR" altLang="en-US" dirty="0" err="1" smtClean="0"/>
              <a:t>드랍다운메뉴형식으로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범위식을</a:t>
            </a:r>
            <a:r>
              <a:rPr lang="ko-KR" altLang="en-US" dirty="0" smtClean="0"/>
              <a:t> 선택할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DEFAULT : 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범위식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위거나 같은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아래거나 같은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같지 않음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좌측 조건추가에서 선택한 값의 속성이 문자일 경우 해당 메뉴는 비활성화 처리한다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 smtClean="0"/>
              <a:t>세부값을</a:t>
            </a:r>
            <a:r>
              <a:rPr lang="ko-KR" altLang="en-US" dirty="0" smtClean="0"/>
              <a:t> 조정할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DEFAULT : 0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백분율 또는 숫자일 경우 </a:t>
            </a:r>
            <a:r>
              <a:rPr lang="ko-KR" altLang="en-US" dirty="0" err="1" smtClean="0">
                <a:solidFill>
                  <a:srgbClr val="FF0000"/>
                </a:solidFill>
              </a:rPr>
              <a:t>인풋란에</a:t>
            </a:r>
            <a:r>
              <a:rPr lang="ko-KR" altLang="en-US" dirty="0" smtClean="0">
                <a:solidFill>
                  <a:srgbClr val="FF0000"/>
                </a:solidFill>
              </a:rPr>
              <a:t> 단위를 표시한다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/>
              <a:t>삭제아이콘으로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클릭하면 해당 조건이 사라진다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조건설정에 따른 검색결과리스트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ETF</a:t>
            </a:r>
            <a:r>
              <a:rPr lang="ko-KR" altLang="en-US" dirty="0" err="1" smtClean="0"/>
              <a:t>종목갯수</a:t>
            </a:r>
            <a:r>
              <a:rPr lang="ko-KR" altLang="en-US" dirty="0" smtClean="0"/>
              <a:t> 중 조건에 맞는 </a:t>
            </a:r>
            <a:r>
              <a:rPr lang="ko-KR" altLang="en-US" dirty="0" err="1" smtClean="0"/>
              <a:t>종목수를</a:t>
            </a:r>
            <a:r>
              <a:rPr lang="ko-KR" altLang="en-US" dirty="0" smtClean="0"/>
              <a:t> 보여준다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조건편집에 있는 모든 조건을 </a:t>
            </a:r>
            <a:r>
              <a:rPr lang="en-US" altLang="ko-KR" dirty="0" smtClean="0"/>
              <a:t>‘AND’</a:t>
            </a:r>
            <a:r>
              <a:rPr lang="ko-KR" altLang="en-US" dirty="0"/>
              <a:t> </a:t>
            </a:r>
            <a:r>
              <a:rPr lang="ko-KR" altLang="en-US" dirty="0" smtClean="0"/>
              <a:t>처리하여 결과를 뽑아낸다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조건에 맞는 종목들을 </a:t>
            </a:r>
            <a:r>
              <a:rPr lang="ko-KR" altLang="en-US" dirty="0" err="1" smtClean="0"/>
              <a:t>보여줄때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메뉴를 통해 보여준다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상세 내용은 뒷장에서 설명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조건에 맞는 </a:t>
            </a:r>
            <a:r>
              <a:rPr lang="en-US" altLang="ko-KR" dirty="0" smtClean="0">
                <a:solidFill>
                  <a:srgbClr val="FF0000"/>
                </a:solidFill>
              </a:rPr>
              <a:t>ETF</a:t>
            </a:r>
            <a:r>
              <a:rPr lang="ko-KR" altLang="en-US" dirty="0" smtClean="0">
                <a:solidFill>
                  <a:srgbClr val="FF0000"/>
                </a:solidFill>
              </a:rPr>
              <a:t>들로써 조건편집에 있는 값을 바꾸거나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삭제할 때 자동으로 갱신한다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/>
              <a:t>결과를 엑셀로 </a:t>
            </a:r>
            <a:r>
              <a:rPr lang="ko-KR" altLang="en-US" dirty="0" err="1" smtClean="0"/>
              <a:t>다운로드한다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추후 </a:t>
            </a:r>
            <a:r>
              <a:rPr lang="ko-KR" altLang="en-US" dirty="0" err="1" smtClean="0">
                <a:solidFill>
                  <a:srgbClr val="FF0000"/>
                </a:solidFill>
              </a:rPr>
              <a:t>계정별로</a:t>
            </a:r>
            <a:r>
              <a:rPr lang="ko-KR" altLang="en-US" dirty="0" smtClean="0">
                <a:solidFill>
                  <a:srgbClr val="FF0000"/>
                </a:solidFill>
              </a:rPr>
              <a:t> 해당기능을 활성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비활성화 </a:t>
            </a:r>
            <a:r>
              <a:rPr lang="ko-KR" altLang="en-US" dirty="0" err="1" smtClean="0">
                <a:solidFill>
                  <a:srgbClr val="FF0000"/>
                </a:solidFill>
              </a:rPr>
              <a:t>처리가능하도록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종목명을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해당종목의 상세화면을 보여주는 팝업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띄운다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타원 6"/>
          <p:cNvSpPr/>
          <p:nvPr/>
        </p:nvSpPr>
        <p:spPr>
          <a:xfrm>
            <a:off x="3207378" y="1369460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8" name="타원 7"/>
          <p:cNvSpPr/>
          <p:nvPr/>
        </p:nvSpPr>
        <p:spPr>
          <a:xfrm>
            <a:off x="1091197" y="1644853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9" name="타원 8"/>
          <p:cNvSpPr/>
          <p:nvPr/>
        </p:nvSpPr>
        <p:spPr>
          <a:xfrm>
            <a:off x="4894196" y="1788233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10" name="타원 9"/>
          <p:cNvSpPr/>
          <p:nvPr/>
        </p:nvSpPr>
        <p:spPr>
          <a:xfrm>
            <a:off x="6136997" y="1791862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11" name="타원 10"/>
          <p:cNvSpPr/>
          <p:nvPr/>
        </p:nvSpPr>
        <p:spPr>
          <a:xfrm>
            <a:off x="1323296" y="3124652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14" name="타원 13"/>
          <p:cNvSpPr/>
          <p:nvPr/>
        </p:nvSpPr>
        <p:spPr>
          <a:xfrm>
            <a:off x="307296" y="3346576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19" name="타원 18"/>
          <p:cNvSpPr/>
          <p:nvPr/>
        </p:nvSpPr>
        <p:spPr>
          <a:xfrm>
            <a:off x="6158227" y="3262538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9</a:t>
            </a:r>
            <a:endParaRPr lang="ko-KR" altLang="en-US" sz="800" b="1" dirty="0"/>
          </a:p>
        </p:txBody>
      </p:sp>
      <p:sp>
        <p:nvSpPr>
          <p:cNvPr id="17" name="타원 16"/>
          <p:cNvSpPr/>
          <p:nvPr/>
        </p:nvSpPr>
        <p:spPr>
          <a:xfrm>
            <a:off x="6848195" y="1783393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18" name="타원 17"/>
          <p:cNvSpPr/>
          <p:nvPr/>
        </p:nvSpPr>
        <p:spPr>
          <a:xfrm>
            <a:off x="307296" y="4760295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/>
          </a:p>
        </p:txBody>
      </p:sp>
      <p:cxnSp>
        <p:nvCxnSpPr>
          <p:cNvPr id="20" name="꺾인 연결선 19"/>
          <p:cNvCxnSpPr>
            <a:endCxn id="7" idx="2"/>
          </p:cNvCxnSpPr>
          <p:nvPr/>
        </p:nvCxnSpPr>
        <p:spPr>
          <a:xfrm rot="5400000" flipH="1" flipV="1">
            <a:off x="2386048" y="973892"/>
            <a:ext cx="356818" cy="12858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6"/>
          </p:cNvCxnSpPr>
          <p:nvPr/>
        </p:nvCxnSpPr>
        <p:spPr>
          <a:xfrm>
            <a:off x="3345264" y="1438403"/>
            <a:ext cx="1167080" cy="3822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9739" y="121421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rgbClr val="FF0000"/>
                </a:solidFill>
              </a:rPr>
              <a:t>클릭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87405" y="11972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조건생성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160140" y="5430004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10</a:t>
            </a:r>
            <a:endParaRPr lang="ko-KR" altLang="en-US" sz="700" b="1" dirty="0"/>
          </a:p>
        </p:txBody>
      </p:sp>
      <p:sp>
        <p:nvSpPr>
          <p:cNvPr id="30" name="직사각형 29"/>
          <p:cNvSpPr/>
          <p:nvPr/>
        </p:nvSpPr>
        <p:spPr>
          <a:xfrm>
            <a:off x="445182" y="5435600"/>
            <a:ext cx="714751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5.3.1.1 ETF </a:t>
            </a:r>
            <a:r>
              <a:rPr lang="ko-KR" altLang="en-US" dirty="0" err="1" smtClean="0"/>
              <a:t>스크리너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조건설정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참고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36931"/>
              </p:ext>
            </p:extLst>
          </p:nvPr>
        </p:nvGraphicFramePr>
        <p:xfrm>
          <a:off x="651510" y="379095"/>
          <a:ext cx="5562600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3352800"/>
                <a:gridCol w="8382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조건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조건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조건값타입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키워드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INPUT 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문자열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구성종목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INPUT 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백분율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성과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r>
                        <a:rPr lang="en-US" altLang="ko-KR" sz="1100" u="none" strike="noStrike">
                          <a:effectLst/>
                        </a:rPr>
                        <a:t>, 1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, 1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r>
                        <a:rPr lang="en-US" altLang="ko-KR" sz="1100" u="none" strike="noStrike">
                          <a:effectLst/>
                        </a:rPr>
                        <a:t>, 3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r>
                        <a:rPr lang="en-US" altLang="ko-KR" sz="1100" u="none" strike="noStrike">
                          <a:effectLst/>
                        </a:rPr>
                        <a:t>, YTD, 1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r>
                        <a:rPr lang="en-US" altLang="ko-KR" sz="1100" u="none" strike="noStrike">
                          <a:effectLst/>
                        </a:rPr>
                        <a:t>, 3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r>
                        <a:rPr lang="en-US" altLang="ko-KR" sz="1100" u="none" strike="noStrike">
                          <a:effectLst/>
                        </a:rPr>
                        <a:t>, 5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r>
                        <a:rPr lang="en-US" altLang="ko-KR" sz="1100" u="none" strike="noStrike">
                          <a:effectLst/>
                        </a:rPr>
                        <a:t>, 10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백분율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산업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에너지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소재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산업재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자유소비재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건강관리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금융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정보기술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커뮤니케이션서비스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유틸리티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부동산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백분율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자금유입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, 1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r>
                        <a:rPr lang="en-US" altLang="ko-KR" sz="1100" u="none" strike="noStrike">
                          <a:effectLst/>
                        </a:rPr>
                        <a:t>, 3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r>
                        <a:rPr lang="en-US" altLang="ko-KR" sz="1100" u="none" strike="noStrike">
                          <a:effectLst/>
                        </a:rPr>
                        <a:t>, 6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숫자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배당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628900"/>
            <a:ext cx="639318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키워드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td_etp_basic : F16002 like </a:t>
            </a:r>
            <a:r>
              <a:rPr lang="ko-KR" altLang="en-US" sz="1000" smtClean="0"/>
              <a:t>로 조회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구성종목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1) td_etfpdf_basic : </a:t>
            </a:r>
            <a:r>
              <a:rPr lang="ko-KR" altLang="en-US" sz="1000" smtClean="0"/>
              <a:t>최근날짜</a:t>
            </a:r>
            <a:r>
              <a:rPr lang="en-US" altLang="ko-KR" sz="1000" smtClean="0"/>
              <a:t>(max(F12506))</a:t>
            </a:r>
            <a:r>
              <a:rPr lang="ko-KR" altLang="en-US" sz="1000"/>
              <a:t>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2) td_etfpdf_basic : F16316 </a:t>
            </a:r>
            <a:r>
              <a:rPr lang="ko-KR" altLang="en-US" sz="1000" smtClean="0"/>
              <a:t>이 </a:t>
            </a:r>
            <a:r>
              <a:rPr lang="en-US" altLang="ko-KR" sz="1000" smtClean="0"/>
              <a:t>td_kspjong_basic </a:t>
            </a:r>
            <a:r>
              <a:rPr lang="ko-KR" altLang="en-US" sz="1000" smtClean="0"/>
              <a:t>의 </a:t>
            </a:r>
            <a:r>
              <a:rPr lang="en-US" altLang="ko-KR" sz="1000" smtClean="0"/>
              <a:t>F16012 </a:t>
            </a:r>
            <a:r>
              <a:rPr lang="ko-KR" altLang="en-US" sz="1000" smtClean="0"/>
              <a:t>와 같은 종목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3) td_etfpdf_basic : F34743 </a:t>
            </a:r>
            <a:r>
              <a:rPr lang="ko-KR" altLang="en-US" sz="1000" smtClean="0"/>
              <a:t>으로</a:t>
            </a:r>
            <a:r>
              <a:rPr lang="en-US" altLang="ko-KR" sz="1000"/>
              <a:t> </a:t>
            </a:r>
            <a:r>
              <a:rPr lang="ko-KR" altLang="en-US" sz="1000" smtClean="0"/>
              <a:t>검색 </a:t>
            </a:r>
            <a:r>
              <a:rPr lang="en-US" altLang="ko-KR" sz="1000" smtClean="0"/>
              <a:t>(ex, 15% </a:t>
            </a:r>
            <a:r>
              <a:rPr lang="ko-KR" altLang="en-US" sz="1000" smtClean="0"/>
              <a:t>이상이면 </a:t>
            </a:r>
            <a:r>
              <a:rPr lang="en-US" altLang="ko-KR" sz="1000" smtClean="0"/>
              <a:t>F34743</a:t>
            </a:r>
            <a:r>
              <a:rPr lang="ko-KR" altLang="en-US" sz="1000" smtClean="0"/>
              <a:t>이 </a:t>
            </a:r>
            <a:r>
              <a:rPr lang="en-US" altLang="ko-KR" sz="1000" smtClean="0"/>
              <a:t>1500 </a:t>
            </a:r>
            <a:r>
              <a:rPr lang="ko-KR" altLang="en-US" sz="1000" smtClean="0"/>
              <a:t>이상인 종목</a:t>
            </a:r>
            <a:r>
              <a:rPr lang="en-US" altLang="ko-KR" sz="1000" smtClean="0"/>
              <a:t>)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성과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td_etp_basic : W01001 </a:t>
            </a:r>
            <a:r>
              <a:rPr lang="ko-KR" altLang="en-US" sz="1000" smtClean="0"/>
              <a:t>이 </a:t>
            </a:r>
            <a:r>
              <a:rPr lang="en-US" altLang="ko-KR" sz="1000" smtClean="0"/>
              <a:t>1</a:t>
            </a:r>
            <a:r>
              <a:rPr lang="ko-KR" altLang="en-US" sz="1000" smtClean="0"/>
              <a:t>주수익률임</a:t>
            </a:r>
            <a:r>
              <a:rPr lang="en-US" altLang="ko-KR" sz="1000" smtClean="0"/>
              <a:t>. </a:t>
            </a:r>
            <a:r>
              <a:rPr lang="ko-KR" altLang="en-US" sz="1000" smtClean="0"/>
              <a:t>조건에 맞게 검색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산업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td_etp_sector : </a:t>
            </a:r>
            <a:r>
              <a:rPr lang="ko-KR" altLang="en-US" sz="1000" smtClean="0"/>
              <a:t>컬럼별 비중 정보 참조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5. </a:t>
            </a:r>
            <a:r>
              <a:rPr lang="ko-KR" altLang="en-US" sz="1000" smtClean="0"/>
              <a:t>자금 유입</a:t>
            </a:r>
            <a:endParaRPr lang="en-US" altLang="ko-KR" sz="1000" smtClean="0"/>
          </a:p>
          <a:p>
            <a:r>
              <a:rPr lang="en-US" altLang="ko-KR" sz="1000" smtClean="0"/>
              <a:t>   td_etp_basic : W00061 </a:t>
            </a:r>
            <a:r>
              <a:rPr lang="ko-KR" altLang="en-US" sz="1000" smtClean="0"/>
              <a:t>이 </a:t>
            </a:r>
            <a:r>
              <a:rPr lang="en-US" altLang="ko-KR" sz="1000" smtClean="0"/>
              <a:t>1</a:t>
            </a:r>
            <a:r>
              <a:rPr lang="ko-KR" altLang="en-US" sz="1000" smtClean="0"/>
              <a:t>주 자금유입</a:t>
            </a:r>
            <a:r>
              <a:rPr lang="en-US" altLang="ko-KR" sz="1000" smtClean="0"/>
              <a:t>. </a:t>
            </a:r>
            <a:r>
              <a:rPr lang="ko-KR" altLang="en-US" sz="1000" smtClean="0"/>
              <a:t>조건에 맞게 검색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364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5.3.2 ETF </a:t>
            </a:r>
            <a:r>
              <a:rPr lang="ko-KR" altLang="en-US" dirty="0" err="1" smtClean="0"/>
              <a:t>스크리너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조건설정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아무 조건도 </a:t>
            </a:r>
            <a:r>
              <a:rPr lang="ko-KR" altLang="en-US" dirty="0" err="1" smtClean="0"/>
              <a:t>선택안된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키워드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인풋폼이</a:t>
            </a:r>
            <a:r>
              <a:rPr lang="ko-KR" altLang="en-US" dirty="0" smtClean="0"/>
              <a:t> 나타나고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확인을 누르면 우측 조건편집에 해당 값이 보인다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구성종목클릭시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/>
              <a:t>인풋폼이</a:t>
            </a:r>
            <a:r>
              <a:rPr lang="ko-KR" altLang="en-US" dirty="0" smtClean="0"/>
              <a:t> 나타나고 확인을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해당종목이 있는지 검사한 후에 우측 조건편집에 값을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만약 없는 종목이라면 </a:t>
            </a:r>
            <a:r>
              <a:rPr lang="ko-KR" altLang="en-US" dirty="0" err="1" smtClean="0">
                <a:solidFill>
                  <a:srgbClr val="FF0000"/>
                </a:solidFill>
              </a:rPr>
              <a:t>경고메세지를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띄구고</a:t>
            </a:r>
            <a:r>
              <a:rPr lang="ko-KR" altLang="en-US" dirty="0" smtClean="0">
                <a:solidFill>
                  <a:srgbClr val="FF0000"/>
                </a:solidFill>
              </a:rPr>
              <a:t> 조건편집에 값을 넣지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8" b="54764"/>
          <a:stretch/>
        </p:blipFill>
        <p:spPr>
          <a:xfrm>
            <a:off x="106817" y="601128"/>
            <a:ext cx="7438911" cy="1803400"/>
          </a:xfrm>
        </p:spPr>
      </p:pic>
      <p:pic>
        <p:nvPicPr>
          <p:cNvPr id="23" name="그림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18307" r="-115" b="55031"/>
          <a:stretch/>
        </p:blipFill>
        <p:spPr>
          <a:xfrm>
            <a:off x="106817" y="2574822"/>
            <a:ext cx="7399442" cy="1726245"/>
          </a:xfrm>
          <a:prstGeom prst="rect">
            <a:avLst/>
          </a:prstGeom>
        </p:spPr>
      </p:pic>
      <p:pic>
        <p:nvPicPr>
          <p:cNvPr id="25" name="그림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t="20906" r="4683" b="55112"/>
          <a:stretch/>
        </p:blipFill>
        <p:spPr>
          <a:xfrm>
            <a:off x="101601" y="4547120"/>
            <a:ext cx="7366000" cy="1670444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4924651" y="1434583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1" name="타원 30"/>
          <p:cNvSpPr/>
          <p:nvPr/>
        </p:nvSpPr>
        <p:spPr>
          <a:xfrm>
            <a:off x="1800451" y="3568183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2" name="타원 31"/>
          <p:cNvSpPr/>
          <p:nvPr/>
        </p:nvSpPr>
        <p:spPr>
          <a:xfrm>
            <a:off x="1800451" y="5382342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1933" y="3022600"/>
            <a:ext cx="957792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89542" y="3251200"/>
            <a:ext cx="3562108" cy="19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1433" y="5073650"/>
            <a:ext cx="957792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15394" y="4837745"/>
            <a:ext cx="3809305" cy="191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13" idx="3"/>
            <a:endCxn id="31" idx="0"/>
          </p:cNvCxnSpPr>
          <p:nvPr/>
        </p:nvCxnSpPr>
        <p:spPr>
          <a:xfrm>
            <a:off x="1609725" y="3098800"/>
            <a:ext cx="259669" cy="469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1" idx="6"/>
            <a:endCxn id="33" idx="1"/>
          </p:cNvCxnSpPr>
          <p:nvPr/>
        </p:nvCxnSpPr>
        <p:spPr>
          <a:xfrm flipV="1">
            <a:off x="1938337" y="3350922"/>
            <a:ext cx="1351205" cy="2862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4" idx="3"/>
            <a:endCxn id="32" idx="0"/>
          </p:cNvCxnSpPr>
          <p:nvPr/>
        </p:nvCxnSpPr>
        <p:spPr>
          <a:xfrm>
            <a:off x="1419225" y="5149850"/>
            <a:ext cx="450169" cy="2324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2" idx="6"/>
            <a:endCxn id="35" idx="1"/>
          </p:cNvCxnSpPr>
          <p:nvPr/>
        </p:nvCxnSpPr>
        <p:spPr>
          <a:xfrm flipV="1">
            <a:off x="1938337" y="4933473"/>
            <a:ext cx="1377057" cy="5178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5.3.3 ETF </a:t>
            </a:r>
            <a:r>
              <a:rPr lang="ko-KR" altLang="en-US" dirty="0" err="1" smtClean="0"/>
              <a:t>스크리너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조건설정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인풋박스형태는 </a:t>
            </a:r>
            <a:r>
              <a:rPr lang="ko-KR" altLang="en-US" dirty="0" err="1" smtClean="0"/>
              <a:t>두가지이며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좌측의 조건범위설정메뉴에서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선택하지 않았다면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인풋박스는 하나만 나온다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값타입이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백분율일경우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%</a:t>
            </a:r>
            <a:r>
              <a:rPr lang="ko-KR" altLang="en-US" dirty="0" smtClean="0"/>
              <a:t>를 붙여준다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값타입이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문자열일경우</a:t>
            </a:r>
            <a:r>
              <a:rPr lang="ko-KR" altLang="en-US" dirty="0" smtClean="0"/>
              <a:t> 단위 없음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값타입이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숫자일경우</a:t>
            </a:r>
            <a:r>
              <a:rPr lang="ko-KR" altLang="en-US" dirty="0" smtClean="0"/>
              <a:t> 원을 붙여준다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조건범위를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설정할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양쪽의 범위를 </a:t>
            </a:r>
            <a:r>
              <a:rPr lang="ko-KR" altLang="en-US" dirty="0" err="1" smtClean="0"/>
              <a:t>나타낼수</a:t>
            </a:r>
            <a:r>
              <a:rPr lang="ko-KR" altLang="en-US" dirty="0" smtClean="0"/>
              <a:t> 있도록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인풋값을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실제범위계산에 있어서 </a:t>
            </a:r>
            <a:r>
              <a:rPr lang="en-US" altLang="ko-KR" dirty="0" smtClean="0">
                <a:solidFill>
                  <a:srgbClr val="FF0000"/>
                </a:solidFill>
              </a:rPr>
              <a:t>MIN</a:t>
            </a:r>
            <a:r>
              <a:rPr lang="ko-KR" altLang="en-US" dirty="0" smtClean="0">
                <a:solidFill>
                  <a:srgbClr val="FF0000"/>
                </a:solidFill>
              </a:rPr>
              <a:t>값보다 크거나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같고</a:t>
            </a:r>
            <a:r>
              <a:rPr lang="en-US" altLang="ko-KR" dirty="0" smtClean="0">
                <a:solidFill>
                  <a:srgbClr val="FF0000"/>
                </a:solidFill>
              </a:rPr>
              <a:t>, MAX</a:t>
            </a:r>
            <a:r>
              <a:rPr lang="ko-KR" altLang="en-US" dirty="0" smtClean="0">
                <a:solidFill>
                  <a:srgbClr val="FF0000"/>
                </a:solidFill>
              </a:rPr>
              <a:t>값보다 작거나 같은 값을 찾는다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23" name="그림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18307" r="-115" b="55031"/>
          <a:stretch/>
        </p:blipFill>
        <p:spPr>
          <a:xfrm>
            <a:off x="238814" y="1555734"/>
            <a:ext cx="7399442" cy="1726245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5220046" y="2016838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1" name="타원 30"/>
          <p:cNvSpPr/>
          <p:nvPr/>
        </p:nvSpPr>
        <p:spPr>
          <a:xfrm>
            <a:off x="4810351" y="2691230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57932" y="2757121"/>
            <a:ext cx="1591508" cy="19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1" idx="6"/>
            <a:endCxn id="33" idx="1"/>
          </p:cNvCxnSpPr>
          <p:nvPr/>
        </p:nvCxnSpPr>
        <p:spPr>
          <a:xfrm>
            <a:off x="4948237" y="2760173"/>
            <a:ext cx="409695" cy="966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5.3.4 </a:t>
            </a:r>
            <a:r>
              <a:rPr lang="en-US" altLang="ko-KR" dirty="0"/>
              <a:t>ETF </a:t>
            </a:r>
            <a:r>
              <a:rPr lang="ko-KR" altLang="en-US" dirty="0" err="1"/>
              <a:t>스크리너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검색결과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검색결과의 성과를 보여준다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YTD, 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년</a:t>
            </a:r>
            <a:endParaRPr lang="ko-KR" altLang="en-US" dirty="0"/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7" b="3149"/>
          <a:stretch/>
        </p:blipFill>
        <p:spPr>
          <a:xfrm>
            <a:off x="99197" y="1226820"/>
            <a:ext cx="7438911" cy="33027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1346442" y="1597660"/>
            <a:ext cx="5450598" cy="19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5.3.5 </a:t>
            </a:r>
            <a:r>
              <a:rPr lang="en-US" altLang="ko-KR" dirty="0"/>
              <a:t>ETF </a:t>
            </a:r>
            <a:r>
              <a:rPr lang="ko-KR" altLang="en-US" dirty="0" err="1"/>
              <a:t>스크리너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검색결과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산업비중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검색결과의 산업별 비중을 보여준다</a:t>
            </a:r>
            <a:endParaRPr lang="ko-KR" altLang="en-US" dirty="0"/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17"/>
          <a:stretch/>
        </p:blipFill>
        <p:spPr>
          <a:xfrm>
            <a:off x="312420" y="1432560"/>
            <a:ext cx="7200900" cy="34391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1963662" y="1826260"/>
            <a:ext cx="5450598" cy="19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5.3.6 </a:t>
            </a:r>
            <a:r>
              <a:rPr lang="en-US" altLang="ko-KR" dirty="0"/>
              <a:t>ETF </a:t>
            </a:r>
            <a:r>
              <a:rPr lang="ko-KR" altLang="en-US" dirty="0" err="1"/>
              <a:t>스크리너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검색결과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자금유입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검색결과의 기간별 자금유입을 보여준다</a:t>
            </a:r>
            <a:endParaRPr lang="ko-KR" altLang="en-US" dirty="0"/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26"/>
          <a:stretch/>
        </p:blipFill>
        <p:spPr>
          <a:xfrm>
            <a:off x="272018" y="1554479"/>
            <a:ext cx="7254240" cy="34831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1956042" y="1993900"/>
            <a:ext cx="5450598" cy="19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설계전용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23735</TotalTime>
  <Words>571</Words>
  <Application>Microsoft Office PowerPoint</Application>
  <PresentationFormat>A4 용지(210x297mm)</PresentationFormat>
  <Paragraphs>109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설계전용화면</vt:lpstr>
      <vt:lpstr>5.3.1 ETF 스크리너</vt:lpstr>
      <vt:lpstr>5.3.1.1 ETF 스크리너(계속)</vt:lpstr>
      <vt:lpstr>5.3.2 ETF 스크리너 – 조건설정#1</vt:lpstr>
      <vt:lpstr>5.3.3 ETF 스크리너 – 조건설정#2</vt:lpstr>
      <vt:lpstr>5.3.4 ETF 스크리너 – 검색결과(성과)</vt:lpstr>
      <vt:lpstr>5.3.5 ETF 스크리너 – 검색결과(산업비중)</vt:lpstr>
      <vt:lpstr>5.3.6 ETF 스크리너 – 검색결과(자금유입)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DB400</dc:creator>
  <cp:lastModifiedBy>20845</cp:lastModifiedBy>
  <cp:revision>256</cp:revision>
  <cp:lastPrinted>2019-03-29T07:00:20Z</cp:lastPrinted>
  <dcterms:created xsi:type="dcterms:W3CDTF">2019-01-03T07:49:45Z</dcterms:created>
  <dcterms:modified xsi:type="dcterms:W3CDTF">2020-02-24T09:17:20Z</dcterms:modified>
</cp:coreProperties>
</file>