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8DFC7-918C-5546-A0E3-25969D943D59}" v="27" dt="2020-10-05T07:16:01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683F5-0844-D84D-9BA5-AC9085C2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5" r="1" b="1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6C09-797F-804F-A578-58662C2A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US Car accident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BF05-2D8B-6E4F-BF26-6BE62291C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 dirty="0"/>
              <a:t>Submitted by Brutus Lo</a:t>
            </a:r>
          </a:p>
        </p:txBody>
      </p:sp>
    </p:spTree>
    <p:extLst>
      <p:ext uri="{BB962C8B-B14F-4D97-AF65-F5344CB8AC3E}">
        <p14:creationId xmlns:p14="http://schemas.microsoft.com/office/powerpoint/2010/main" val="342393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0EF-3C4E-EA4A-9777-A3092CD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Multiple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A9483-FEC1-4309-88C8-8BF94012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Test size: 20%</a:t>
            </a:r>
          </a:p>
          <a:p>
            <a:r>
              <a:rPr lang="en-US" sz="1800" dirty="0"/>
              <a:t>Actual and Predicted values are far off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2F88038-1451-9D4C-890E-7FA4137F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58" y="645106"/>
            <a:ext cx="636090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222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D0EC-4625-A540-BD6A-8345EEE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489188" cy="1269688"/>
          </a:xfrm>
        </p:spPr>
        <p:txBody>
          <a:bodyPr/>
          <a:lstStyle/>
          <a:p>
            <a:r>
              <a:rPr lang="en-US" dirty="0"/>
              <a:t>Ridge Regression &amp;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1D8B-6CDE-A04D-9FAB-3C52D581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42" y="2375289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Ridge Regression results: </a:t>
            </a:r>
          </a:p>
          <a:p>
            <a:pPr lvl="1"/>
            <a:r>
              <a:rPr lang="en-US" sz="3200" dirty="0"/>
              <a:t>predicted: [2.15239507 2.47268982 2.34856686 2.23223706] test set : [2 2 3 2]</a:t>
            </a:r>
          </a:p>
          <a:p>
            <a:r>
              <a:rPr lang="en-US" sz="3200" dirty="0"/>
              <a:t>Best RR Score using various alpha: .030</a:t>
            </a:r>
          </a:p>
        </p:txBody>
      </p:sp>
    </p:spTree>
    <p:extLst>
      <p:ext uri="{BB962C8B-B14F-4D97-AF65-F5344CB8AC3E}">
        <p14:creationId xmlns:p14="http://schemas.microsoft.com/office/powerpoint/2010/main" val="281682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197D-30F9-5C49-8E83-A8863452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475787" cy="1066800"/>
          </a:xfrm>
        </p:spPr>
        <p:txBody>
          <a:bodyPr/>
          <a:lstStyle/>
          <a:p>
            <a:r>
              <a:rPr lang="en-US" dirty="0"/>
              <a:t>Conclusions &amp; Further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12D2-0A0C-D245-B9EC-D1BCEBFB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79" y="1600199"/>
            <a:ext cx="10373253" cy="4360334"/>
          </a:xfrm>
        </p:spPr>
        <p:txBody>
          <a:bodyPr>
            <a:normAutofit/>
          </a:bodyPr>
          <a:lstStyle/>
          <a:p>
            <a:r>
              <a:rPr lang="en-US" sz="3200" dirty="0"/>
              <a:t>weather factors do not give Good prediction of Severity of a car accident</a:t>
            </a:r>
          </a:p>
          <a:p>
            <a:r>
              <a:rPr lang="en-US" sz="3200" dirty="0"/>
              <a:t>Further Studies:</a:t>
            </a:r>
          </a:p>
          <a:p>
            <a:pPr lvl="1"/>
            <a:r>
              <a:rPr lang="en-US" sz="3200" dirty="0"/>
              <a:t>Presence of Point of Interests</a:t>
            </a:r>
          </a:p>
          <a:p>
            <a:pPr lvl="1"/>
            <a:r>
              <a:rPr lang="en-US" sz="3200" dirty="0"/>
              <a:t>Time of the day</a:t>
            </a:r>
          </a:p>
        </p:txBody>
      </p:sp>
    </p:spTree>
    <p:extLst>
      <p:ext uri="{BB962C8B-B14F-4D97-AF65-F5344CB8AC3E}">
        <p14:creationId xmlns:p14="http://schemas.microsoft.com/office/powerpoint/2010/main" val="7632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0918-A68D-1A4D-9ED9-AE0F2F3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3829"/>
            <a:ext cx="9584644" cy="943429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000" dirty="0"/>
              <a:t>Perspectives of an Auto insurance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3AB-1098-2E4E-B7EA-872D20AB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77258"/>
            <a:ext cx="9744302" cy="5355771"/>
          </a:xfrm>
        </p:spPr>
        <p:txBody>
          <a:bodyPr>
            <a:noAutofit/>
          </a:bodyPr>
          <a:lstStyle/>
          <a:p>
            <a:r>
              <a:rPr lang="en-US" sz="3200" dirty="0"/>
              <a:t>Frequency and severity of car accidents are important to know.</a:t>
            </a:r>
          </a:p>
          <a:p>
            <a:r>
              <a:rPr lang="en-US" sz="3200" dirty="0"/>
              <a:t>What are possible factors affecting severity of a car accident?</a:t>
            </a:r>
          </a:p>
          <a:p>
            <a:pPr lvl="1"/>
            <a:r>
              <a:rPr lang="en-US" sz="3200" dirty="0"/>
              <a:t>Weather patterns</a:t>
            </a:r>
          </a:p>
          <a:p>
            <a:pPr lvl="1"/>
            <a:r>
              <a:rPr lang="en-US" sz="3200" dirty="0"/>
              <a:t>Weather factors</a:t>
            </a:r>
          </a:p>
          <a:p>
            <a:pPr lvl="1"/>
            <a:r>
              <a:rPr lang="en-US" sz="3200" dirty="0"/>
              <a:t>Presence of Point of Interest</a:t>
            </a:r>
          </a:p>
          <a:p>
            <a:r>
              <a:rPr lang="en-US" sz="3200" dirty="0"/>
              <a:t>This report only focus on weather factors</a:t>
            </a:r>
          </a:p>
        </p:txBody>
      </p:sp>
    </p:spTree>
    <p:extLst>
      <p:ext uri="{BB962C8B-B14F-4D97-AF65-F5344CB8AC3E}">
        <p14:creationId xmlns:p14="http://schemas.microsoft.com/office/powerpoint/2010/main" val="18123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2B58439-57E0-4E40-973B-CC2A4709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2095827"/>
            <a:ext cx="3976788" cy="23463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8FDDE-EC74-4348-A3EB-047F06B5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441325"/>
            <a:ext cx="6018866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CF4F-AD44-F646-94DB-80AEA32C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974724"/>
            <a:ext cx="6927647" cy="561476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Dataset covers 49 contiguous states of the USA from Feb 2016 – June 2020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Totaling 3.5 million records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ffectLst/>
              </a:rPr>
              <a:t>Credits/Acknowledgements: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effectLst/>
              </a:rPr>
              <a:t>Moosavi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Sobhan</a:t>
            </a:r>
            <a:r>
              <a:rPr lang="en-US" sz="2200" dirty="0">
                <a:effectLst/>
              </a:rPr>
              <a:t>, Mohammad Hossein </a:t>
            </a:r>
            <a:r>
              <a:rPr lang="en-US" sz="2200" dirty="0" err="1">
                <a:effectLst/>
              </a:rPr>
              <a:t>Samavatian</a:t>
            </a:r>
            <a:r>
              <a:rPr lang="en-US" sz="2200" dirty="0">
                <a:effectLst/>
              </a:rPr>
              <a:t>, Srinivasan Parthasarathy, and Rajiv Ramnath. “A Countrywide Traffic Accident Dataset.”, 2019.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effectLst/>
              </a:rPr>
              <a:t>Moosavi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Sobhan</a:t>
            </a:r>
            <a:r>
              <a:rPr lang="en-US" sz="2200" dirty="0">
                <a:effectLst/>
              </a:rPr>
              <a:t>, Mohammad Hossein </a:t>
            </a:r>
            <a:r>
              <a:rPr lang="en-US" sz="2200" dirty="0" err="1">
                <a:effectLst/>
              </a:rPr>
              <a:t>Samavatian</a:t>
            </a:r>
            <a:r>
              <a:rPr lang="en-US" sz="2200" dirty="0">
                <a:effectLst/>
              </a:rPr>
              <a:t>, Srinivasan Parthasarathy, Radu Teodorescu, and Rajiv Ramnath. "Accident Risk Prediction based on Heterogeneous Sparse Data: New Dataset and Insights." In proceedings of the 27th ACM SIGSPATIAL International Conference on Advances in Geographic Information Systems, ACM, 2019.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516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BD84-CE28-2848-8280-E298C93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5814"/>
            <a:ext cx="9586458" cy="810986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FE2F-355C-A34D-99BB-06C944CF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586458" cy="4724400"/>
          </a:xfrm>
        </p:spPr>
        <p:txBody>
          <a:bodyPr>
            <a:normAutofit/>
          </a:bodyPr>
          <a:lstStyle/>
          <a:p>
            <a:r>
              <a:rPr lang="en-US" sz="3200" dirty="0"/>
              <a:t>Original dataset has 49 attributes</a:t>
            </a:r>
          </a:p>
          <a:p>
            <a:r>
              <a:rPr lang="en-US" sz="3200" dirty="0"/>
              <a:t>Focusing only analyzing weather condition and pattern</a:t>
            </a:r>
          </a:p>
          <a:p>
            <a:r>
              <a:rPr lang="en-US" sz="3200" dirty="0"/>
              <a:t>Eliminate unneeded data using .drop</a:t>
            </a:r>
          </a:p>
          <a:p>
            <a:r>
              <a:rPr lang="en-US" sz="3200" dirty="0"/>
              <a:t>Finding missing data then using .replace of nan by the average values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826-45E8-2442-A8D1-A199AF20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Overview: accident severity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EDF709-FD5F-4A29-8B0A-8BA77834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California has the highest # of accidents and has more than double the frequency of accidents than the next state, Texas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5E360D6-45D8-0943-873D-4E064531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683888"/>
            <a:ext cx="6916633" cy="517018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297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54B7-7837-AB4B-83DC-9338EFFB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16" y="45584"/>
            <a:ext cx="9105673" cy="609600"/>
          </a:xfrm>
        </p:spPr>
        <p:txBody>
          <a:bodyPr/>
          <a:lstStyle/>
          <a:p>
            <a:r>
              <a:rPr lang="en-US" dirty="0"/>
              <a:t>Accident distribution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3F4A1D7-6C85-4F46-AEC3-3DFF7376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4" y="655184"/>
            <a:ext cx="12123106" cy="6145871"/>
          </a:xfrm>
        </p:spPr>
      </p:pic>
    </p:spTree>
    <p:extLst>
      <p:ext uri="{BB962C8B-B14F-4D97-AF65-F5344CB8AC3E}">
        <p14:creationId xmlns:p14="http://schemas.microsoft.com/office/powerpoint/2010/main" val="11410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B70-CF39-DC4C-8A23-FC369896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41" y="205563"/>
            <a:ext cx="3643674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Accident frequency in various Weather conditions: Ca Data Only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C313FD-086B-42FE-814C-B19BCA42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Surprisingly, most accidents occurred in clear weather condition.</a:t>
            </a:r>
          </a:p>
          <a:p>
            <a:r>
              <a:rPr lang="en-US" sz="1800" dirty="0"/>
              <a:t>Very small number of accidents occurred in snowing, foggy or what we would call “Poor” conditions.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7113EA6-0AE4-DA46-BEA4-82AD1A4B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830867"/>
            <a:ext cx="6916633" cy="48762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706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F997-034C-924B-9C9D-CD632BC3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183955" cy="1213590"/>
          </a:xfrm>
        </p:spPr>
        <p:txBody>
          <a:bodyPr>
            <a:normAutofit/>
          </a:bodyPr>
          <a:lstStyle/>
          <a:p>
            <a:r>
              <a:rPr lang="en-US" dirty="0"/>
              <a:t>Weather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337-1814-1D4A-9389-47FBE027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4" y="1505766"/>
            <a:ext cx="6879571" cy="4530395"/>
          </a:xfrm>
        </p:spPr>
        <p:txBody>
          <a:bodyPr anchor="t">
            <a:noAutofit/>
          </a:bodyPr>
          <a:lstStyle/>
          <a:p>
            <a:r>
              <a:rPr lang="en-US" sz="3200" dirty="0"/>
              <a:t>Windspeed</a:t>
            </a:r>
          </a:p>
          <a:p>
            <a:r>
              <a:rPr lang="en-US" sz="3200" dirty="0"/>
              <a:t>Temperature</a:t>
            </a:r>
          </a:p>
          <a:p>
            <a:r>
              <a:rPr lang="en-US" sz="3200" dirty="0"/>
              <a:t>Wind chill</a:t>
            </a:r>
          </a:p>
          <a:p>
            <a:r>
              <a:rPr lang="en-US" sz="3200" dirty="0"/>
              <a:t>Humidity</a:t>
            </a:r>
          </a:p>
          <a:p>
            <a:r>
              <a:rPr lang="en-US" sz="3200" dirty="0"/>
              <a:t>Visibility</a:t>
            </a:r>
          </a:p>
          <a:p>
            <a:r>
              <a:rPr lang="en-US" sz="3200" dirty="0"/>
              <a:t>Pressure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A62D206-6B51-4542-99E8-852EF2FC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39839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E0426-3526-A741-BBEB-89B1EEB16405}"/>
              </a:ext>
            </a:extLst>
          </p:cNvPr>
          <p:cNvSpPr txBox="1">
            <a:spLocks/>
          </p:cNvSpPr>
          <p:nvPr/>
        </p:nvSpPr>
        <p:spPr>
          <a:xfrm>
            <a:off x="6272213" y="2506132"/>
            <a:ext cx="334592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41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E58B-EE2C-D743-B3F7-5444C3DF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3333"/>
            <a:ext cx="9882187" cy="13208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D45B5-785E-6D44-A54A-C2DEE9421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85938"/>
              </p:ext>
            </p:extLst>
          </p:nvPr>
        </p:nvGraphicFramePr>
        <p:xfrm>
          <a:off x="1141413" y="1930400"/>
          <a:ext cx="10102320" cy="445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160">
                  <a:extLst>
                    <a:ext uri="{9D8B030D-6E8A-4147-A177-3AD203B41FA5}">
                      <a16:colId xmlns:a16="http://schemas.microsoft.com/office/drawing/2014/main" val="2278748138"/>
                    </a:ext>
                  </a:extLst>
                </a:gridCol>
                <a:gridCol w="5051160">
                  <a:extLst>
                    <a:ext uri="{9D8B030D-6E8A-4147-A177-3AD203B41FA5}">
                      <a16:colId xmlns:a16="http://schemas.microsoft.com/office/drawing/2014/main" val="456785903"/>
                    </a:ext>
                  </a:extLst>
                </a:gridCol>
              </a:tblGrid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WEATHER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 Coefficient;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4936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Windspeed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0.041, 4.731e-305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65471"/>
                  </a:ext>
                </a:extLst>
              </a:tr>
              <a:tr h="6287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0.024, 5.989e-104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74215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Wind 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-0.108, 0.0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21347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0.030, 4.284e-157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62372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-0.005, 4.008e-06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67366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r>
                        <a:rPr lang="en-US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0.095, 0.0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US Car accident analysis</vt:lpstr>
      <vt:lpstr>Introduction Perspectives of an Auto insurance company</vt:lpstr>
      <vt:lpstr>dataset</vt:lpstr>
      <vt:lpstr>Data Cleanup</vt:lpstr>
      <vt:lpstr>Overview: accident severity by State</vt:lpstr>
      <vt:lpstr>Accident distribution</vt:lpstr>
      <vt:lpstr>Accident frequency in various Weather conditions: Ca Data Only</vt:lpstr>
      <vt:lpstr>Weather factors</vt:lpstr>
      <vt:lpstr>Linear Regression</vt:lpstr>
      <vt:lpstr>Multiple regression</vt:lpstr>
      <vt:lpstr>Ridge Regression &amp; Grid Search</vt:lpstr>
      <vt:lpstr>Conclusions &amp; Further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Car accident analysis</dc:title>
  <dc:creator>Microsoft Office User</dc:creator>
  <cp:lastModifiedBy>Microsoft Office User</cp:lastModifiedBy>
  <cp:revision>1</cp:revision>
  <dcterms:created xsi:type="dcterms:W3CDTF">2020-10-05T07:16:07Z</dcterms:created>
  <dcterms:modified xsi:type="dcterms:W3CDTF">2020-10-05T07:17:29Z</dcterms:modified>
</cp:coreProperties>
</file>